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3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title>
      <c:tx>
        <c:rich>
          <a:bodyPr rot="0"/>
          <a:lstStyle/>
          <a:p>
            <a:pPr>
              <a:defRPr sz="1800" b="1" strike="noStrike" spc="-1">
                <a:solidFill>
                  <a:srgbClr val="FFFFFF"/>
                </a:solidFill>
                <a:latin typeface="Arial"/>
                <a:ea typeface="Arial"/>
              </a:defRPr>
            </a:pPr>
            <a:r>
              <a:rPr lang="ru-RU" sz="1800" b="1" strike="noStrike" spc="-1">
                <a:solidFill>
                  <a:srgbClr val="FFFFFF"/>
                </a:solidFill>
                <a:latin typeface="Arial"/>
                <a:ea typeface="Arial"/>
              </a:rPr>
              <a:t>Количество автомобильных пожаров в Российской Федерации за 2020 - 2021 гг.</a:t>
            </a:r>
          </a:p>
        </c:rich>
      </c:tx>
      <c:overlay val="0"/>
      <c:spPr>
        <a:noFill/>
        <a:ln>
          <a:noFill/>
        </a:ln>
      </c:spPr>
    </c:title>
    <c:autoTitleDeleted val="0"/>
    <c:view3D>
      <c:rotX val="20"/>
      <c:rotY val="30"/>
      <c:rAngAx val="1"/>
    </c:view3D>
    <c:floor>
      <c:thickness val="0"/>
      <c:spPr>
        <a:noFill/>
        <a:ln w="9360">
          <a:solidFill>
            <a:srgbClr val="878787"/>
          </a:solidFill>
          <a:round/>
        </a:ln>
      </c:spPr>
    </c:floor>
    <c:sideWall>
      <c:thickness val="0"/>
      <c:spPr>
        <a:noFill/>
        <a:ln w="9360">
          <a:solidFill>
            <a:srgbClr val="878787"/>
          </a:solidFill>
          <a:round/>
        </a:ln>
      </c:spPr>
    </c:sideWall>
    <c:backWall>
      <c:thickness val="0"/>
      <c:spPr>
        <a:noFill/>
        <a:ln w="9360">
          <a:solidFill>
            <a:srgbClr val="878787"/>
          </a:solidFill>
          <a:round/>
        </a:ln>
      </c:spPr>
    </c:backWall>
    <c:plotArea>
      <c:layout>
        <c:manualLayout>
          <c:layoutTarget val="inner"/>
          <c:xMode val="edge"/>
          <c:yMode val="edge"/>
          <c:x val="0.132887134603284"/>
          <c:y val="0.201940884509964"/>
          <c:w val="0.72799038956581397"/>
          <c:h val="0.6636787910215570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2020 г.</c:v>
                </c:pt>
              </c:strCache>
            </c:strRef>
          </c:tx>
          <c:spPr>
            <a:gradFill>
              <a:gsLst>
                <a:gs pos="0">
                  <a:srgbClr val="306CD6"/>
                </a:gs>
                <a:gs pos="100000">
                  <a:srgbClr val="A4B9FF"/>
                </a:gs>
              </a:gsLst>
              <a:lin ang="16200000"/>
            </a:gra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Arial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3"/>
                <c:pt idx="0">
                  <c:v>Всего</c:v>
                </c:pt>
                <c:pt idx="1">
                  <c:v>В городах</c:v>
                </c:pt>
                <c:pt idx="2">
                  <c:v>В сельской местности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439.3</c:v>
                </c:pt>
                <c:pt idx="1">
                  <c:v>233.8</c:v>
                </c:pt>
                <c:pt idx="2">
                  <c:v>205.5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5F-4EA1-9D70-47953B08F5DA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2021 г.</c:v>
                </c:pt>
              </c:strCache>
            </c:strRef>
          </c:tx>
          <c:spPr>
            <a:gradFill>
              <a:gsLst>
                <a:gs pos="0">
                  <a:srgbClr val="FF781D"/>
                </a:gs>
                <a:gs pos="100000">
                  <a:srgbClr val="FFC6B5"/>
                </a:gs>
              </a:gsLst>
              <a:lin ang="16200000"/>
            </a:gra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Arial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3"/>
                <c:pt idx="0">
                  <c:v>Всего</c:v>
                </c:pt>
                <c:pt idx="1">
                  <c:v>В городах</c:v>
                </c:pt>
                <c:pt idx="2">
                  <c:v>В сельской местности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3"/>
                <c:pt idx="0">
                  <c:v>390.8</c:v>
                </c:pt>
                <c:pt idx="1">
                  <c:v>215.3</c:v>
                </c:pt>
                <c:pt idx="2">
                  <c:v>175.4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5F-4EA1-9D70-47953B08F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4764236"/>
        <c:axId val="57562874"/>
        <c:axId val="0"/>
      </c:bar3DChart>
      <c:catAx>
        <c:axId val="647642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1200" b="1" strike="noStrike" spc="-1">
                <a:solidFill>
                  <a:srgbClr val="FFFFFF"/>
                </a:solidFill>
                <a:latin typeface="Arial"/>
                <a:ea typeface="Arial"/>
              </a:defRPr>
            </a:pPr>
            <a:endParaRPr lang="ru-RU"/>
          </a:p>
        </c:txPr>
        <c:crossAx val="57562874"/>
        <c:crosses val="autoZero"/>
        <c:auto val="1"/>
        <c:lblAlgn val="ctr"/>
        <c:lblOffset val="100"/>
        <c:noMultiLvlLbl val="1"/>
      </c:catAx>
      <c:valAx>
        <c:axId val="57562874"/>
        <c:scaling>
          <c:orientation val="minMax"/>
        </c:scaling>
        <c:delete val="0"/>
        <c:axPos val="l"/>
        <c:majorGridlines>
          <c:spPr>
            <a:ln w="9360">
              <a:solidFill>
                <a:srgbClr val="878787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sz="1400" b="1" strike="noStrike" spc="-1">
                    <a:solidFill>
                      <a:srgbClr val="FFFFFF"/>
                    </a:solidFill>
                    <a:latin typeface="Arial"/>
                    <a:ea typeface="Arial"/>
                  </a:defRPr>
                </a:pPr>
                <a:r>
                  <a:rPr lang="ru-RU" sz="1400" b="1" strike="noStrike" spc="-1">
                    <a:solidFill>
                      <a:srgbClr val="FFFFFF"/>
                    </a:solidFill>
                    <a:latin typeface="Arial"/>
                    <a:ea typeface="Arial"/>
                  </a:rPr>
                  <a:t>Тыс. машин</a:t>
                </a:r>
              </a:p>
            </c:rich>
          </c:tx>
          <c:layout>
            <c:manualLayout>
              <c:xMode val="edge"/>
              <c:yMode val="edge"/>
              <c:x val="2.44837251873463E-2"/>
              <c:y val="0.40025187050892702"/>
            </c:manualLayout>
          </c:layout>
          <c:overlay val="0"/>
          <c:spPr>
            <a:noFill/>
            <a:ln>
              <a:noFill/>
            </a:ln>
          </c:spPr>
        </c:title>
        <c:numFmt formatCode="General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1200" b="1" strike="noStrike" spc="-1">
                <a:solidFill>
                  <a:srgbClr val="FFFFFF"/>
                </a:solidFill>
                <a:latin typeface="Arial"/>
                <a:ea typeface="Arial"/>
              </a:defRPr>
            </a:pPr>
            <a:endParaRPr lang="ru-RU"/>
          </a:p>
        </c:txPr>
        <c:crossAx val="647642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350895257708404"/>
          <c:y val="0.52218682865397403"/>
          <c:w val="0.11779176201373"/>
          <c:h val="0.11935101496518"/>
        </c:manualLayout>
      </c:layout>
      <c:overlay val="1"/>
      <c:spPr>
        <a:solidFill>
          <a:srgbClr val="7D7D7D"/>
        </a:solidFill>
        <a:ln>
          <a:noFill/>
        </a:ln>
      </c:spPr>
      <c:txPr>
        <a:bodyPr/>
        <a:lstStyle/>
        <a:p>
          <a:pPr>
            <a:defRPr sz="1100" b="1" strike="noStrike" spc="-1">
              <a:solidFill>
                <a:srgbClr val="FFFFFF"/>
              </a:solidFill>
              <a:latin typeface="Arial"/>
              <a:ea typeface="Arial"/>
            </a:defRPr>
          </a:pPr>
          <a:endParaRPr lang="ru-RU"/>
        </a:p>
      </c:txPr>
    </c:legend>
    <c:plotVisOnly val="1"/>
    <c:dispBlanksAs val="gap"/>
    <c:showDLblsOverMax val="1"/>
  </c:chart>
  <c:spPr>
    <a:blipFill rotWithShape="0">
      <a:blip xmlns:r="http://schemas.openxmlformats.org/officeDocument/2006/relationships" r:embed="rId1"/>
      <a:stretch>
        <a:fillRect/>
      </a:stretch>
    </a:blipFill>
    <a:ln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79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80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81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0D68453E-A740-40DF-A880-D05AF5DE6531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920" cy="3427920"/>
          </a:xfrm>
          <a:prstGeom prst="rect">
            <a:avLst/>
          </a:prstGeom>
        </p:spPr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209" name="CustomShape 3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940AA1C8-2646-46B6-99F4-D5D4C49D5076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920" cy="3427920"/>
          </a:xfrm>
          <a:prstGeom prst="rect">
            <a:avLst/>
          </a:prstGeom>
        </p:spPr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212" name="CustomShape 3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88E1495F-7795-484B-B470-BDC0834FF430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523880" y="1742760"/>
            <a:ext cx="91429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1523880" y="1742760"/>
            <a:ext cx="91429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523880" y="1690200"/>
            <a:ext cx="91429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523880" y="1742760"/>
            <a:ext cx="91429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2"/>
          <p:cNvPicPr/>
          <p:nvPr/>
        </p:nvPicPr>
        <p:blipFill>
          <a:blip r:embed="rId3"/>
          <a:stretch/>
        </p:blipFill>
        <p:spPr>
          <a:xfrm>
            <a:off x="8901360" y="3600"/>
            <a:ext cx="3289320" cy="4718520"/>
          </a:xfrm>
          <a:prstGeom prst="rect">
            <a:avLst/>
          </a:prstGeom>
          <a:ln>
            <a:noFill/>
          </a:ln>
        </p:spPr>
      </p:pic>
      <p:pic>
        <p:nvPicPr>
          <p:cNvPr id="83" name="Picture 3"/>
          <p:cNvPicPr/>
          <p:nvPr/>
        </p:nvPicPr>
        <p:blipFill>
          <a:blip r:embed="rId4"/>
          <a:stretch/>
        </p:blipFill>
        <p:spPr>
          <a:xfrm>
            <a:off x="0" y="1630800"/>
            <a:ext cx="3501720" cy="5222880"/>
          </a:xfrm>
          <a:prstGeom prst="rect">
            <a:avLst/>
          </a:prstGeom>
          <a:ln>
            <a:noFill/>
          </a:ln>
        </p:spPr>
      </p:pic>
      <p:sp>
        <p:nvSpPr>
          <p:cNvPr id="84" name="CustomShape 1"/>
          <p:cNvSpPr/>
          <p:nvPr/>
        </p:nvSpPr>
        <p:spPr>
          <a:xfrm>
            <a:off x="10440" y="3746520"/>
            <a:ext cx="12191040" cy="240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0" strike="noStrike" spc="-1">
                <a:solidFill>
                  <a:srgbClr val="173277"/>
                </a:solidFill>
                <a:latin typeface="Geometria"/>
                <a:ea typeface="DejaVu Sans"/>
              </a:rPr>
              <a:t>Программа «Акселератор КИУ - 2023»</a:t>
            </a:r>
            <a:br/>
            <a:endParaRPr lang="ru-RU" sz="4000" b="0" strike="noStrike" spc="-1">
              <a:latin typeface="Times New Roman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173277"/>
                </a:solidFill>
                <a:latin typeface="Geometria"/>
                <a:ea typeface="DejaVu Sans"/>
              </a:rPr>
              <a:t>КАЗАНСКИЙ ИННОВАЦИОННЫЙ </a:t>
            </a:r>
            <a:endParaRPr lang="ru-RU" sz="2400" b="0" strike="noStrike" spc="-1">
              <a:latin typeface="Times New Roman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173277"/>
                </a:solidFill>
                <a:latin typeface="Geometria"/>
                <a:ea typeface="DejaVu Sans"/>
              </a:rPr>
              <a:t>УНИВЕРСИТЕТ</a:t>
            </a:r>
            <a:endParaRPr lang="ru-RU" sz="2400" b="0" strike="noStrike" spc="-1">
              <a:latin typeface="Times New Roman"/>
            </a:endParaRPr>
          </a:p>
          <a:p>
            <a:pPr algn="ctr">
              <a:lnSpc>
                <a:spcPct val="100000"/>
              </a:lnSpc>
            </a:pPr>
            <a:r>
              <a:rPr lang="ru-RU" sz="2400" b="0" strike="noStrike" spc="-1">
                <a:solidFill>
                  <a:srgbClr val="173277"/>
                </a:solidFill>
                <a:latin typeface="Geometria"/>
                <a:ea typeface="DejaVu Sans"/>
              </a:rPr>
              <a:t>имени В.Г. ТИМИРЯСОВА</a:t>
            </a:r>
            <a:endParaRPr lang="ru-RU" sz="2400" b="0" strike="noStrike" spc="-1">
              <a:latin typeface="Times New Roman"/>
            </a:endParaRPr>
          </a:p>
        </p:txBody>
      </p:sp>
      <p:pic>
        <p:nvPicPr>
          <p:cNvPr id="85" name="Picture 2"/>
          <p:cNvPicPr/>
          <p:nvPr/>
        </p:nvPicPr>
        <p:blipFill>
          <a:blip r:embed="rId5"/>
          <a:stretch/>
        </p:blipFill>
        <p:spPr>
          <a:xfrm>
            <a:off x="2259720" y="1430640"/>
            <a:ext cx="2098440" cy="1301400"/>
          </a:xfrm>
          <a:prstGeom prst="rect">
            <a:avLst/>
          </a:prstGeom>
          <a:ln>
            <a:noFill/>
          </a:ln>
        </p:spPr>
      </p:pic>
      <p:sp>
        <p:nvSpPr>
          <p:cNvPr id="86" name="CustomShape 2"/>
          <p:cNvSpPr/>
          <p:nvPr/>
        </p:nvSpPr>
        <p:spPr>
          <a:xfrm>
            <a:off x="8737200" y="6356520"/>
            <a:ext cx="2843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CFB149F8-9E6A-4624-9C8D-198E590B3120}" type="slidenum">
              <a:rPr lang="ru-RU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1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7" name="CustomShape 3"/>
          <p:cNvSpPr/>
          <p:nvPr/>
        </p:nvSpPr>
        <p:spPr>
          <a:xfrm>
            <a:off x="4165200" y="6356520"/>
            <a:ext cx="385956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8" name="Рисунок 3"/>
          <p:cNvPicPr/>
          <p:nvPr/>
        </p:nvPicPr>
        <p:blipFill>
          <a:blip r:embed="rId6"/>
          <a:stretch/>
        </p:blipFill>
        <p:spPr>
          <a:xfrm>
            <a:off x="5527440" y="1475280"/>
            <a:ext cx="2967480" cy="1212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2"/>
          <p:cNvPicPr/>
          <p:nvPr/>
        </p:nvPicPr>
        <p:blipFill>
          <a:blip r:embed="rId3"/>
          <a:stretch/>
        </p:blipFill>
        <p:spPr>
          <a:xfrm>
            <a:off x="8901360" y="3600"/>
            <a:ext cx="3289320" cy="4718520"/>
          </a:xfrm>
          <a:prstGeom prst="rect">
            <a:avLst/>
          </a:prstGeom>
          <a:ln>
            <a:noFill/>
          </a:ln>
        </p:spPr>
      </p:pic>
      <p:pic>
        <p:nvPicPr>
          <p:cNvPr id="90" name="Picture 3"/>
          <p:cNvPicPr/>
          <p:nvPr/>
        </p:nvPicPr>
        <p:blipFill>
          <a:blip r:embed="rId4"/>
          <a:stretch/>
        </p:blipFill>
        <p:spPr>
          <a:xfrm>
            <a:off x="0" y="1630800"/>
            <a:ext cx="3501720" cy="5222880"/>
          </a:xfrm>
          <a:prstGeom prst="rect">
            <a:avLst/>
          </a:prstGeom>
          <a:ln>
            <a:noFill/>
          </a:ln>
        </p:spPr>
      </p:pic>
      <p:sp>
        <p:nvSpPr>
          <p:cNvPr id="91" name="CustomShape 1"/>
          <p:cNvSpPr/>
          <p:nvPr/>
        </p:nvSpPr>
        <p:spPr>
          <a:xfrm>
            <a:off x="1456560" y="2965320"/>
            <a:ext cx="9489600" cy="13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0" strike="noStrike" spc="-1">
                <a:solidFill>
                  <a:srgbClr val="173277"/>
                </a:solidFill>
                <a:latin typeface="Geometria"/>
                <a:ea typeface="DejaVu Sans"/>
              </a:rPr>
              <a:t>Автоматическая система автомобильного пожаротушения</a:t>
            </a:r>
            <a:endParaRPr lang="ru-RU" sz="4000" b="0" strike="noStrike" spc="-1">
              <a:latin typeface="Times New Roman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1199160" y="4993200"/>
            <a:ext cx="9888120" cy="62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173277"/>
                </a:solidFill>
                <a:latin typeface="Geometria"/>
                <a:ea typeface="DejaVu Sans"/>
              </a:rPr>
              <a:t>Ерёменко Андрей</a:t>
            </a:r>
            <a:endParaRPr lang="ru-RU" sz="3500" b="0" strike="noStrike" spc="-1">
              <a:latin typeface="Times New Roman"/>
            </a:endParaRPr>
          </a:p>
        </p:txBody>
      </p:sp>
      <p:pic>
        <p:nvPicPr>
          <p:cNvPr id="93" name="Picture 2"/>
          <p:cNvPicPr/>
          <p:nvPr/>
        </p:nvPicPr>
        <p:blipFill>
          <a:blip r:embed="rId5"/>
          <a:stretch/>
        </p:blipFill>
        <p:spPr>
          <a:xfrm>
            <a:off x="1751400" y="902520"/>
            <a:ext cx="1904040" cy="1180440"/>
          </a:xfrm>
          <a:prstGeom prst="rect">
            <a:avLst/>
          </a:prstGeom>
          <a:ln>
            <a:noFill/>
          </a:ln>
        </p:spPr>
      </p:pic>
      <p:sp>
        <p:nvSpPr>
          <p:cNvPr id="94" name="CustomShape 3"/>
          <p:cNvSpPr/>
          <p:nvPr/>
        </p:nvSpPr>
        <p:spPr>
          <a:xfrm>
            <a:off x="8737200" y="6356520"/>
            <a:ext cx="2843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33A4DB31-D386-426C-8F8C-6F12419269D1}" type="slidenum">
              <a:rPr lang="ru-RU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  <p:pic>
        <p:nvPicPr>
          <p:cNvPr id="95" name="Рисунок 3"/>
          <p:cNvPicPr/>
          <p:nvPr/>
        </p:nvPicPr>
        <p:blipFill>
          <a:blip r:embed="rId6"/>
          <a:stretch/>
        </p:blipFill>
        <p:spPr>
          <a:xfrm>
            <a:off x="5407920" y="1024200"/>
            <a:ext cx="2967480" cy="1212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420840" y="1439280"/>
            <a:ext cx="6517800" cy="639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Возгорание – не шутки!</a:t>
            </a:r>
            <a:endParaRPr lang="ru-RU" sz="3600" b="0" strike="noStrike" spc="-1">
              <a:latin typeface="Times New Roman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523800" y="2438640"/>
            <a:ext cx="4988880" cy="34970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Ни для кого не секрет, что современный автомобиль выгорает полностью менее чем за 4 - 6 минут.</a:t>
            </a:r>
            <a:endParaRPr lang="ru-RU" sz="1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ru-RU" sz="1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На сегодняшний день число возгораний автотранспорта находится на довольно высоком уровне, также как и количество людей, погибших при пожаре. </a:t>
            </a:r>
            <a:endParaRPr lang="ru-RU" sz="1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ru-RU" sz="1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Вовремя среагировать и потушить пожар не всегда удается в силу человеческого фактора.</a:t>
            </a:r>
            <a:endParaRPr lang="ru-RU" sz="1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ru-RU" sz="1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На помощь приходит автоматическая система автомобильного пожаротушения.</a:t>
            </a:r>
            <a:endParaRPr lang="ru-RU" sz="1600" b="0" strike="noStrike" spc="-1">
              <a:latin typeface="Times New Roman"/>
            </a:endParaRPr>
          </a:p>
        </p:txBody>
      </p:sp>
      <p:grpSp>
        <p:nvGrpSpPr>
          <p:cNvPr id="98" name="Group 3"/>
          <p:cNvGrpSpPr/>
          <p:nvPr/>
        </p:nvGrpSpPr>
        <p:grpSpPr>
          <a:xfrm>
            <a:off x="-18360" y="6358680"/>
            <a:ext cx="541080" cy="505800"/>
            <a:chOff x="-18360" y="6358680"/>
            <a:chExt cx="541080" cy="505800"/>
          </a:xfrm>
        </p:grpSpPr>
        <p:sp>
          <p:nvSpPr>
            <p:cNvPr id="99" name="CustomShape 4"/>
            <p:cNvSpPr/>
            <p:nvPr/>
          </p:nvSpPr>
          <p:spPr>
            <a:xfrm>
              <a:off x="-18360" y="6358680"/>
              <a:ext cx="541080" cy="505800"/>
            </a:xfrm>
            <a:prstGeom prst="rect">
              <a:avLst/>
            </a:prstGeom>
            <a:solidFill>
              <a:srgbClr val="FD493D"/>
            </a:solidFill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0" name="CustomShape 5"/>
            <p:cNvSpPr/>
            <p:nvPr/>
          </p:nvSpPr>
          <p:spPr>
            <a:xfrm>
              <a:off x="18360" y="6512400"/>
              <a:ext cx="466920" cy="19800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2</a:t>
              </a:r>
              <a:endParaRPr lang="ru-RU" sz="1200" b="0" strike="noStrike" spc="-1">
                <a:latin typeface="Times New Roman"/>
              </a:endParaRPr>
            </a:p>
          </p:txBody>
        </p:sp>
      </p:grpSp>
      <p:sp>
        <p:nvSpPr>
          <p:cNvPr id="101" name="CustomShape 6"/>
          <p:cNvSpPr/>
          <p:nvPr/>
        </p:nvSpPr>
        <p:spPr>
          <a:xfrm>
            <a:off x="420840" y="355320"/>
            <a:ext cx="6517800" cy="333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cap="all" spc="-1">
                <a:solidFill>
                  <a:srgbClr val="000000"/>
                </a:solidFill>
                <a:latin typeface="Gilroy-ExtraBold"/>
                <a:ea typeface="Gilroy-ExtraBold"/>
              </a:rPr>
              <a:t>Актуальность проекта</a:t>
            </a:r>
            <a:endParaRPr lang="ru-RU" sz="1600" b="0" strike="noStrike" spc="-1">
              <a:latin typeface="Times New Roman"/>
            </a:endParaRPr>
          </a:p>
        </p:txBody>
      </p:sp>
      <p:grpSp>
        <p:nvGrpSpPr>
          <p:cNvPr id="102" name="Group 7"/>
          <p:cNvGrpSpPr/>
          <p:nvPr/>
        </p:nvGrpSpPr>
        <p:grpSpPr>
          <a:xfrm>
            <a:off x="0" y="692640"/>
            <a:ext cx="2624040" cy="96120"/>
            <a:chOff x="0" y="692640"/>
            <a:chExt cx="2624040" cy="96120"/>
          </a:xfrm>
        </p:grpSpPr>
        <p:sp>
          <p:nvSpPr>
            <p:cNvPr id="103" name="CustomShape 8"/>
            <p:cNvSpPr/>
            <p:nvPr/>
          </p:nvSpPr>
          <p:spPr>
            <a:xfrm>
              <a:off x="0" y="692640"/>
              <a:ext cx="1293480" cy="96120"/>
            </a:xfrm>
            <a:prstGeom prst="rect">
              <a:avLst/>
            </a:prstGeom>
            <a:solidFill>
              <a:srgbClr val="FBB3C1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4" name="CustomShape 9"/>
            <p:cNvSpPr/>
            <p:nvPr/>
          </p:nvSpPr>
          <p:spPr>
            <a:xfrm>
              <a:off x="336600" y="692640"/>
              <a:ext cx="1293480" cy="96120"/>
            </a:xfrm>
            <a:prstGeom prst="rect">
              <a:avLst/>
            </a:prstGeom>
            <a:solidFill>
              <a:srgbClr val="9F00FF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5" name="CustomShape 10"/>
            <p:cNvSpPr/>
            <p:nvPr/>
          </p:nvSpPr>
          <p:spPr>
            <a:xfrm>
              <a:off x="673200" y="692640"/>
              <a:ext cx="1293480" cy="96120"/>
            </a:xfrm>
            <a:prstGeom prst="rect">
              <a:avLst/>
            </a:prstGeom>
            <a:solidFill>
              <a:srgbClr val="FD493D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6" name="CustomShape 11"/>
            <p:cNvSpPr/>
            <p:nvPr/>
          </p:nvSpPr>
          <p:spPr>
            <a:xfrm>
              <a:off x="993960" y="692640"/>
              <a:ext cx="1293480" cy="96120"/>
            </a:xfrm>
            <a:prstGeom prst="rect">
              <a:avLst/>
            </a:prstGeom>
            <a:solidFill>
              <a:srgbClr val="FCAF17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7" name="CustomShape 12"/>
            <p:cNvSpPr/>
            <p:nvPr/>
          </p:nvSpPr>
          <p:spPr>
            <a:xfrm>
              <a:off x="1330560" y="692640"/>
              <a:ext cx="1293480" cy="96120"/>
            </a:xfrm>
            <a:prstGeom prst="rect">
              <a:avLst/>
            </a:prstGeom>
            <a:solidFill>
              <a:srgbClr val="B5D8E1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08" name="CustomShape 13"/>
          <p:cNvSpPr/>
          <p:nvPr/>
        </p:nvSpPr>
        <p:spPr>
          <a:xfrm>
            <a:off x="5675760" y="902160"/>
            <a:ext cx="6193800" cy="514584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88920">
            <a:solidFill>
              <a:srgbClr val="FFFFFF"/>
            </a:solidFill>
            <a:miter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oup 1"/>
          <p:cNvGrpSpPr/>
          <p:nvPr/>
        </p:nvGrpSpPr>
        <p:grpSpPr>
          <a:xfrm>
            <a:off x="-18360" y="6358680"/>
            <a:ext cx="541080" cy="505800"/>
            <a:chOff x="-18360" y="6358680"/>
            <a:chExt cx="541080" cy="505800"/>
          </a:xfrm>
        </p:grpSpPr>
        <p:sp>
          <p:nvSpPr>
            <p:cNvPr id="110" name="CustomShape 2"/>
            <p:cNvSpPr/>
            <p:nvPr/>
          </p:nvSpPr>
          <p:spPr>
            <a:xfrm>
              <a:off x="-18360" y="6358680"/>
              <a:ext cx="541080" cy="505800"/>
            </a:xfrm>
            <a:prstGeom prst="rect">
              <a:avLst/>
            </a:prstGeom>
            <a:solidFill>
              <a:srgbClr val="FCAF17"/>
            </a:solidFill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1" name="CustomShape 3"/>
            <p:cNvSpPr/>
            <p:nvPr/>
          </p:nvSpPr>
          <p:spPr>
            <a:xfrm>
              <a:off x="18360" y="6512400"/>
              <a:ext cx="466920" cy="19800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3</a:t>
              </a:r>
              <a:endParaRPr lang="ru-RU" sz="1200" b="0" strike="noStrike" spc="-1">
                <a:latin typeface="Times New Roman"/>
              </a:endParaRPr>
            </a:p>
          </p:txBody>
        </p:sp>
      </p:grpSp>
      <p:sp>
        <p:nvSpPr>
          <p:cNvPr id="112" name="CustomShape 4"/>
          <p:cNvSpPr/>
          <p:nvPr/>
        </p:nvSpPr>
        <p:spPr>
          <a:xfrm>
            <a:off x="420840" y="355320"/>
            <a:ext cx="6517800" cy="333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cap="all" spc="-1">
                <a:solidFill>
                  <a:srgbClr val="000000"/>
                </a:solidFill>
                <a:latin typeface="Gilroy-ExtraBold"/>
                <a:ea typeface="Gilroy-ExtraBold"/>
              </a:rPr>
              <a:t>Проблема</a:t>
            </a:r>
            <a:endParaRPr lang="ru-RU" sz="1600" b="0" strike="noStrike" spc="-1">
              <a:latin typeface="Times New Roman"/>
            </a:endParaRPr>
          </a:p>
        </p:txBody>
      </p:sp>
      <p:grpSp>
        <p:nvGrpSpPr>
          <p:cNvPr id="113" name="Group 5"/>
          <p:cNvGrpSpPr/>
          <p:nvPr/>
        </p:nvGrpSpPr>
        <p:grpSpPr>
          <a:xfrm>
            <a:off x="0" y="692640"/>
            <a:ext cx="2624040" cy="96120"/>
            <a:chOff x="0" y="692640"/>
            <a:chExt cx="2624040" cy="96120"/>
          </a:xfrm>
        </p:grpSpPr>
        <p:sp>
          <p:nvSpPr>
            <p:cNvPr id="114" name="CustomShape 6"/>
            <p:cNvSpPr/>
            <p:nvPr/>
          </p:nvSpPr>
          <p:spPr>
            <a:xfrm>
              <a:off x="0" y="692640"/>
              <a:ext cx="1293480" cy="96120"/>
            </a:xfrm>
            <a:prstGeom prst="rect">
              <a:avLst/>
            </a:prstGeom>
            <a:solidFill>
              <a:srgbClr val="FBB3C1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5" name="CustomShape 7"/>
            <p:cNvSpPr/>
            <p:nvPr/>
          </p:nvSpPr>
          <p:spPr>
            <a:xfrm>
              <a:off x="336600" y="692640"/>
              <a:ext cx="1293480" cy="96120"/>
            </a:xfrm>
            <a:prstGeom prst="rect">
              <a:avLst/>
            </a:prstGeom>
            <a:solidFill>
              <a:srgbClr val="9F00FF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6" name="CustomShape 8"/>
            <p:cNvSpPr/>
            <p:nvPr/>
          </p:nvSpPr>
          <p:spPr>
            <a:xfrm>
              <a:off x="673200" y="692640"/>
              <a:ext cx="1293480" cy="96120"/>
            </a:xfrm>
            <a:prstGeom prst="rect">
              <a:avLst/>
            </a:prstGeom>
            <a:solidFill>
              <a:srgbClr val="FD493D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7" name="CustomShape 9"/>
            <p:cNvSpPr/>
            <p:nvPr/>
          </p:nvSpPr>
          <p:spPr>
            <a:xfrm>
              <a:off x="993960" y="692640"/>
              <a:ext cx="1293480" cy="96120"/>
            </a:xfrm>
            <a:prstGeom prst="rect">
              <a:avLst/>
            </a:prstGeom>
            <a:solidFill>
              <a:srgbClr val="FCAF17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8" name="CustomShape 10"/>
            <p:cNvSpPr/>
            <p:nvPr/>
          </p:nvSpPr>
          <p:spPr>
            <a:xfrm>
              <a:off x="1330560" y="692640"/>
              <a:ext cx="1293480" cy="96120"/>
            </a:xfrm>
            <a:prstGeom prst="rect">
              <a:avLst/>
            </a:prstGeom>
            <a:solidFill>
              <a:srgbClr val="B5D8E1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19" name="CustomShape 11"/>
          <p:cNvSpPr/>
          <p:nvPr/>
        </p:nvSpPr>
        <p:spPr>
          <a:xfrm>
            <a:off x="609120" y="1371240"/>
            <a:ext cx="4344840" cy="13068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8F00FF"/>
                </a:solidFill>
                <a:latin typeface="Gilroy-Regular"/>
                <a:ea typeface="Gilroy-Regular"/>
              </a:rPr>
              <a:t>В настоящий момент похожих автоматических систем автомобильного пожаротушения, которые охватывают все зоны автотранспорта не создано</a:t>
            </a:r>
            <a:endParaRPr lang="ru-RU" sz="1600" b="0" strike="noStrike" spc="-1">
              <a:latin typeface="Times New Roman"/>
            </a:endParaRPr>
          </a:p>
        </p:txBody>
      </p:sp>
      <p:graphicFrame>
        <p:nvGraphicFramePr>
          <p:cNvPr id="120" name="Диаграмма 16"/>
          <p:cNvGraphicFramePr/>
          <p:nvPr/>
        </p:nvGraphicFramePr>
        <p:xfrm>
          <a:off x="5659560" y="1054440"/>
          <a:ext cx="6292800" cy="485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1" name="CustomShape 12"/>
          <p:cNvSpPr/>
          <p:nvPr/>
        </p:nvSpPr>
        <p:spPr>
          <a:xfrm>
            <a:off x="609120" y="2615760"/>
            <a:ext cx="4988880" cy="34970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Проект решает проблему автовладельцев в области: </a:t>
            </a:r>
            <a:endParaRPr lang="ru-RU" sz="1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ru-RU" sz="1600" b="0" strike="noStrike" spc="-1">
              <a:latin typeface="Times New Roman"/>
            </a:endParaRPr>
          </a:p>
          <a:p>
            <a:pPr marL="285840" lvl="8" indent="-284760">
              <a:lnSpc>
                <a:spcPct val="100000"/>
              </a:lnSpc>
              <a:buClr>
                <a:srgbClr val="1B1B1B"/>
              </a:buClr>
              <a:buFont typeface="Wingdings" charset="2"/>
              <a:buChar char=""/>
            </a:pPr>
            <a:r>
              <a:rPr lang="ru-RU" sz="16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безопасности своего имущества в случае возникновения пожара, </a:t>
            </a:r>
            <a:endParaRPr lang="ru-RU" sz="1600" b="0" strike="noStrike" spc="-1">
              <a:latin typeface="Times New Roman"/>
            </a:endParaRPr>
          </a:p>
          <a:p>
            <a:pPr marL="285840" lvl="8" indent="-284760">
              <a:lnSpc>
                <a:spcPct val="100000"/>
              </a:lnSpc>
              <a:buClr>
                <a:srgbClr val="1B1B1B"/>
              </a:buClr>
              <a:buFont typeface="Wingdings" charset="2"/>
              <a:buChar char=""/>
            </a:pPr>
            <a:r>
              <a:rPr lang="ru-RU" sz="16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утраты груза при возникновении пожара во время грузоперевозки,</a:t>
            </a:r>
            <a:endParaRPr lang="ru-RU" sz="1600" b="0" strike="noStrike" spc="-1">
              <a:latin typeface="Times New Roman"/>
            </a:endParaRPr>
          </a:p>
          <a:p>
            <a:pPr marL="285840" lvl="8" indent="-284760">
              <a:lnSpc>
                <a:spcPct val="100000"/>
              </a:lnSpc>
              <a:buClr>
                <a:srgbClr val="1B1B1B"/>
              </a:buClr>
              <a:buFont typeface="Wingdings" charset="2"/>
              <a:buChar char=""/>
            </a:pPr>
            <a:r>
              <a:rPr lang="ru-RU" sz="16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утраты залога при автокредите,</a:t>
            </a:r>
            <a:endParaRPr lang="ru-RU" sz="1600" b="0" strike="noStrike" spc="-1">
              <a:latin typeface="Times New Roman"/>
            </a:endParaRPr>
          </a:p>
          <a:p>
            <a:pPr marL="285840" lvl="8" indent="-284760">
              <a:lnSpc>
                <a:spcPct val="100000"/>
              </a:lnSpc>
              <a:buClr>
                <a:srgbClr val="1B1B1B"/>
              </a:buClr>
              <a:buFont typeface="Wingdings" charset="2"/>
              <a:buChar char=""/>
            </a:pPr>
            <a:r>
              <a:rPr lang="ru-RU" sz="16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минимизирует риск нанесения ущерба здоровью человека, а также гибель человека.</a:t>
            </a:r>
            <a:endParaRPr lang="ru-RU" sz="1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ru-RU" sz="1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Также статистические данные, подтверждающие высокое количество возгораний автотранспорта, свидетельствуют о серьезности данной проблемы.</a:t>
            </a:r>
            <a:endParaRPr lang="ru-RU" sz="16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420840" y="355320"/>
            <a:ext cx="6517800" cy="333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cap="all" spc="-1">
                <a:solidFill>
                  <a:srgbClr val="000000"/>
                </a:solidFill>
                <a:latin typeface="Gilroy-ExtraBold"/>
                <a:ea typeface="Gilroy-ExtraBold"/>
              </a:rPr>
              <a:t>Решение </a:t>
            </a:r>
            <a:endParaRPr lang="ru-RU" sz="1600" b="0" strike="noStrike" spc="-1">
              <a:latin typeface="Times New Roman"/>
            </a:endParaRPr>
          </a:p>
        </p:txBody>
      </p:sp>
      <p:grpSp>
        <p:nvGrpSpPr>
          <p:cNvPr id="123" name="Group 2"/>
          <p:cNvGrpSpPr/>
          <p:nvPr/>
        </p:nvGrpSpPr>
        <p:grpSpPr>
          <a:xfrm>
            <a:off x="0" y="692640"/>
            <a:ext cx="2624040" cy="96120"/>
            <a:chOff x="0" y="692640"/>
            <a:chExt cx="2624040" cy="96120"/>
          </a:xfrm>
        </p:grpSpPr>
        <p:sp>
          <p:nvSpPr>
            <p:cNvPr id="124" name="CustomShape 3"/>
            <p:cNvSpPr/>
            <p:nvPr/>
          </p:nvSpPr>
          <p:spPr>
            <a:xfrm>
              <a:off x="0" y="692640"/>
              <a:ext cx="1293480" cy="96120"/>
            </a:xfrm>
            <a:prstGeom prst="rect">
              <a:avLst/>
            </a:prstGeom>
            <a:solidFill>
              <a:srgbClr val="FBB3C1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5" name="CustomShape 4"/>
            <p:cNvSpPr/>
            <p:nvPr/>
          </p:nvSpPr>
          <p:spPr>
            <a:xfrm>
              <a:off x="336600" y="692640"/>
              <a:ext cx="1293480" cy="96120"/>
            </a:xfrm>
            <a:prstGeom prst="rect">
              <a:avLst/>
            </a:prstGeom>
            <a:solidFill>
              <a:srgbClr val="9F00FF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6" name="CustomShape 5"/>
            <p:cNvSpPr/>
            <p:nvPr/>
          </p:nvSpPr>
          <p:spPr>
            <a:xfrm>
              <a:off x="673200" y="692640"/>
              <a:ext cx="1293480" cy="96120"/>
            </a:xfrm>
            <a:prstGeom prst="rect">
              <a:avLst/>
            </a:prstGeom>
            <a:solidFill>
              <a:srgbClr val="FD493D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7" name="CustomShape 6"/>
            <p:cNvSpPr/>
            <p:nvPr/>
          </p:nvSpPr>
          <p:spPr>
            <a:xfrm>
              <a:off x="993960" y="692640"/>
              <a:ext cx="1293480" cy="96120"/>
            </a:xfrm>
            <a:prstGeom prst="rect">
              <a:avLst/>
            </a:prstGeom>
            <a:solidFill>
              <a:srgbClr val="FCAF17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8" name="CustomShape 7"/>
            <p:cNvSpPr/>
            <p:nvPr/>
          </p:nvSpPr>
          <p:spPr>
            <a:xfrm>
              <a:off x="1330560" y="692640"/>
              <a:ext cx="1293480" cy="96120"/>
            </a:xfrm>
            <a:prstGeom prst="rect">
              <a:avLst/>
            </a:prstGeom>
            <a:solidFill>
              <a:srgbClr val="B5D8E1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29" name="CustomShape 8"/>
          <p:cNvSpPr/>
          <p:nvPr/>
        </p:nvSpPr>
        <p:spPr>
          <a:xfrm>
            <a:off x="589320" y="955440"/>
            <a:ext cx="11066040" cy="5778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"Подумайте о пожаре прежде, чем он начнется"</a:t>
            </a:r>
            <a:endParaRPr lang="ru-RU" sz="3200" b="0" strike="noStrike" spc="-1">
              <a:latin typeface="Times New Roman"/>
            </a:endParaRPr>
          </a:p>
        </p:txBody>
      </p:sp>
      <p:grpSp>
        <p:nvGrpSpPr>
          <p:cNvPr id="130" name="Group 9"/>
          <p:cNvGrpSpPr/>
          <p:nvPr/>
        </p:nvGrpSpPr>
        <p:grpSpPr>
          <a:xfrm>
            <a:off x="-6840" y="6365160"/>
            <a:ext cx="541080" cy="505800"/>
            <a:chOff x="-6840" y="6365160"/>
            <a:chExt cx="541080" cy="505800"/>
          </a:xfrm>
        </p:grpSpPr>
        <p:sp>
          <p:nvSpPr>
            <p:cNvPr id="131" name="CustomShape 10"/>
            <p:cNvSpPr/>
            <p:nvPr/>
          </p:nvSpPr>
          <p:spPr>
            <a:xfrm>
              <a:off x="-6840" y="6365160"/>
              <a:ext cx="541080" cy="505800"/>
            </a:xfrm>
            <a:prstGeom prst="rect">
              <a:avLst/>
            </a:prstGeom>
            <a:solidFill>
              <a:srgbClr val="8F00FF"/>
            </a:solidFill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2" name="CustomShape 11"/>
            <p:cNvSpPr/>
            <p:nvPr/>
          </p:nvSpPr>
          <p:spPr>
            <a:xfrm>
              <a:off x="30240" y="6519240"/>
              <a:ext cx="466920" cy="19800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4</a:t>
              </a:r>
              <a:endParaRPr lang="ru-RU" sz="1200" b="0" strike="noStrike" spc="-1">
                <a:latin typeface="Times New Roman"/>
              </a:endParaRPr>
            </a:p>
          </p:txBody>
        </p:sp>
      </p:grpSp>
      <p:pic>
        <p:nvPicPr>
          <p:cNvPr id="133" name="Picture 2"/>
          <p:cNvPicPr/>
          <p:nvPr/>
        </p:nvPicPr>
        <p:blipFill>
          <a:blip r:embed="rId2"/>
          <a:stretch/>
        </p:blipFill>
        <p:spPr>
          <a:xfrm>
            <a:off x="0" y="2378160"/>
            <a:ext cx="6563160" cy="3665880"/>
          </a:xfrm>
          <a:prstGeom prst="rect">
            <a:avLst/>
          </a:prstGeom>
          <a:ln>
            <a:noFill/>
          </a:ln>
        </p:spPr>
      </p:pic>
      <p:sp>
        <p:nvSpPr>
          <p:cNvPr id="134" name="CustomShape 12"/>
          <p:cNvSpPr/>
          <p:nvPr/>
        </p:nvSpPr>
        <p:spPr>
          <a:xfrm>
            <a:off x="5808960" y="2378160"/>
            <a:ext cx="6094800" cy="4053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ilroy-ExtraBold"/>
                <a:ea typeface="Arial"/>
              </a:rPr>
              <a:t>Автоматическая система автомобильного пожаротушения решает проблему отсутствия систем полного пожаротушения за счет создания комплексной системы, покрывающей все стратегически важные зоны автомобиля с применением мобильного приложения для удаленного оповещения пользователя о возгорании и автоматического запуска пожаротушения без участия человека, что позволяет снизить число возгораний и минимизировать ущерб при их возникновении для автовладельцев.</a:t>
            </a:r>
            <a:endParaRPr lang="ru-RU" sz="20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420840" y="355320"/>
            <a:ext cx="6517800" cy="333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cap="all" spc="-1">
                <a:solidFill>
                  <a:srgbClr val="000000"/>
                </a:solidFill>
                <a:latin typeface="Gilroy-ExtraBold"/>
                <a:ea typeface="Gilroy-ExtraBold"/>
              </a:rPr>
              <a:t>Рынок</a:t>
            </a:r>
            <a:endParaRPr lang="ru-RU" sz="1600" b="0" strike="noStrike" spc="-1">
              <a:latin typeface="Times New Roman"/>
            </a:endParaRPr>
          </a:p>
        </p:txBody>
      </p:sp>
      <p:grpSp>
        <p:nvGrpSpPr>
          <p:cNvPr id="136" name="Group 2"/>
          <p:cNvGrpSpPr/>
          <p:nvPr/>
        </p:nvGrpSpPr>
        <p:grpSpPr>
          <a:xfrm>
            <a:off x="0" y="692640"/>
            <a:ext cx="2624040" cy="96120"/>
            <a:chOff x="0" y="692640"/>
            <a:chExt cx="2624040" cy="96120"/>
          </a:xfrm>
        </p:grpSpPr>
        <p:sp>
          <p:nvSpPr>
            <p:cNvPr id="137" name="CustomShape 3"/>
            <p:cNvSpPr/>
            <p:nvPr/>
          </p:nvSpPr>
          <p:spPr>
            <a:xfrm>
              <a:off x="0" y="692640"/>
              <a:ext cx="1293480" cy="96120"/>
            </a:xfrm>
            <a:prstGeom prst="rect">
              <a:avLst/>
            </a:prstGeom>
            <a:solidFill>
              <a:srgbClr val="FBB3C1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8" name="CustomShape 4"/>
            <p:cNvSpPr/>
            <p:nvPr/>
          </p:nvSpPr>
          <p:spPr>
            <a:xfrm>
              <a:off x="336600" y="692640"/>
              <a:ext cx="1293480" cy="96120"/>
            </a:xfrm>
            <a:prstGeom prst="rect">
              <a:avLst/>
            </a:prstGeom>
            <a:solidFill>
              <a:srgbClr val="9F00FF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9" name="CustomShape 5"/>
            <p:cNvSpPr/>
            <p:nvPr/>
          </p:nvSpPr>
          <p:spPr>
            <a:xfrm>
              <a:off x="673200" y="692640"/>
              <a:ext cx="1293480" cy="96120"/>
            </a:xfrm>
            <a:prstGeom prst="rect">
              <a:avLst/>
            </a:prstGeom>
            <a:solidFill>
              <a:srgbClr val="FD493D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0" name="CustomShape 6"/>
            <p:cNvSpPr/>
            <p:nvPr/>
          </p:nvSpPr>
          <p:spPr>
            <a:xfrm>
              <a:off x="993960" y="692640"/>
              <a:ext cx="1293480" cy="96120"/>
            </a:xfrm>
            <a:prstGeom prst="rect">
              <a:avLst/>
            </a:prstGeom>
            <a:solidFill>
              <a:srgbClr val="FCAF17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1" name="CustomShape 7"/>
            <p:cNvSpPr/>
            <p:nvPr/>
          </p:nvSpPr>
          <p:spPr>
            <a:xfrm>
              <a:off x="1330560" y="692640"/>
              <a:ext cx="1293480" cy="96120"/>
            </a:xfrm>
            <a:prstGeom prst="rect">
              <a:avLst/>
            </a:prstGeom>
            <a:solidFill>
              <a:srgbClr val="B5D8E1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42" name="Group 8"/>
          <p:cNvGrpSpPr/>
          <p:nvPr/>
        </p:nvGrpSpPr>
        <p:grpSpPr>
          <a:xfrm>
            <a:off x="-6840" y="6365160"/>
            <a:ext cx="541080" cy="505800"/>
            <a:chOff x="-6840" y="6365160"/>
            <a:chExt cx="541080" cy="505800"/>
          </a:xfrm>
        </p:grpSpPr>
        <p:sp>
          <p:nvSpPr>
            <p:cNvPr id="143" name="CustomShape 9"/>
            <p:cNvSpPr/>
            <p:nvPr/>
          </p:nvSpPr>
          <p:spPr>
            <a:xfrm>
              <a:off x="-6840" y="6365160"/>
              <a:ext cx="541080" cy="505800"/>
            </a:xfrm>
            <a:prstGeom prst="rect">
              <a:avLst/>
            </a:prstGeom>
            <a:solidFill>
              <a:srgbClr val="B5D8E1"/>
            </a:solidFill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4" name="CustomShape 10"/>
            <p:cNvSpPr/>
            <p:nvPr/>
          </p:nvSpPr>
          <p:spPr>
            <a:xfrm>
              <a:off x="30240" y="6519240"/>
              <a:ext cx="466920" cy="19800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5</a:t>
              </a:r>
              <a:endParaRPr lang="ru-RU" sz="1200" b="0" strike="noStrike" spc="-1">
                <a:latin typeface="Times New Roman"/>
              </a:endParaRPr>
            </a:p>
          </p:txBody>
        </p:sp>
      </p:grpSp>
      <p:sp>
        <p:nvSpPr>
          <p:cNvPr id="145" name="CustomShape 11"/>
          <p:cNvSpPr/>
          <p:nvPr/>
        </p:nvSpPr>
        <p:spPr>
          <a:xfrm>
            <a:off x="6358320" y="602280"/>
            <a:ext cx="5495760" cy="6273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1" strike="noStrike" spc="-1">
                <a:solidFill>
                  <a:srgbClr val="4472C4"/>
                </a:solidFill>
                <a:latin typeface="Gilroy-ExtraBold"/>
                <a:ea typeface="Gilroy-ExtraBold"/>
              </a:rPr>
              <a:t>750 млрд. руб.</a:t>
            </a:r>
            <a:endParaRPr lang="ru-RU" sz="32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4472C4"/>
                </a:solidFill>
                <a:latin typeface="Gilroy-ExtraBold"/>
                <a:ea typeface="Gilroy-ExtraBold"/>
              </a:rPr>
              <a:t>общее количество легкового автотранспорта на территории России. При условии наличия конкурентов, занимающих часть рынка, и государственной поддержки, обеспечивающей обязательную установку оборудования. </a:t>
            </a:r>
            <a:endParaRPr lang="ru-RU" sz="18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Gilroy-ExtraBold"/>
                <a:ea typeface="Gilroy-ExtraBold"/>
              </a:rPr>
              <a:t>Объем рынка – 25 000 тыс. ед. легкового автотранспорта.</a:t>
            </a:r>
            <a:endParaRPr lang="ru-RU" sz="1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ru-RU" sz="1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3200" b="1" strike="noStrike" spc="-1">
                <a:solidFill>
                  <a:srgbClr val="FD493D"/>
                </a:solidFill>
                <a:latin typeface="Gilroy-ExtraBold"/>
                <a:ea typeface="Gilroy-ExtraBold"/>
              </a:rPr>
              <a:t>11,6 млрд. руб.</a:t>
            </a:r>
            <a:endParaRPr lang="ru-RU" sz="32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FD493D"/>
                </a:solidFill>
                <a:latin typeface="Gilroy-ExtraBold"/>
                <a:ea typeface="Gilroy-ExtraBold"/>
              </a:rPr>
              <a:t>доступный объем рынка в Республике Татарстан – 30% от зарегистрированного парка легкового транспорта.</a:t>
            </a:r>
            <a:endParaRPr lang="ru-RU" sz="18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Gilroy-ExtraBold"/>
                <a:ea typeface="Gilroy-ExtraBold"/>
              </a:rPr>
              <a:t>Объем рынка – 1290 тыс. ед. легкового автотранспорта.</a:t>
            </a:r>
            <a:endParaRPr lang="ru-RU" sz="1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ru-RU" sz="1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3200" b="1" strike="noStrike" spc="-1">
                <a:solidFill>
                  <a:srgbClr val="92D050"/>
                </a:solidFill>
                <a:latin typeface="Gilroy-ExtraBold"/>
                <a:ea typeface="Gilroy-ExtraBold"/>
              </a:rPr>
              <a:t>116,1 млн. руб.</a:t>
            </a:r>
            <a:endParaRPr lang="ru-RU" sz="32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92D050"/>
                </a:solidFill>
                <a:latin typeface="Gilroy-ExtraBold"/>
                <a:ea typeface="Gilroy-ExtraBold"/>
              </a:rPr>
              <a:t>реально достижимый объем рынка - 1% от доступного.</a:t>
            </a:r>
            <a:endParaRPr lang="ru-RU" sz="18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Gilroy-ExtraBold"/>
                <a:ea typeface="Gilroy-ExtraBold"/>
              </a:rPr>
              <a:t>Объем рынка – 3870 ед. легкового автотранспорта.</a:t>
            </a:r>
            <a:endParaRPr lang="ru-RU" sz="1600" b="0" strike="noStrike" spc="-1">
              <a:latin typeface="Times New Roman"/>
            </a:endParaRPr>
          </a:p>
        </p:txBody>
      </p:sp>
      <p:pic>
        <p:nvPicPr>
          <p:cNvPr id="146" name="Picture 2"/>
          <p:cNvPicPr/>
          <p:nvPr/>
        </p:nvPicPr>
        <p:blipFill>
          <a:blip r:embed="rId2"/>
          <a:stretch/>
        </p:blipFill>
        <p:spPr>
          <a:xfrm>
            <a:off x="606240" y="861120"/>
            <a:ext cx="5414400" cy="5756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6615000" y="-100080"/>
            <a:ext cx="758880" cy="19184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0" b="0" strike="noStrike" spc="-1">
                <a:solidFill>
                  <a:srgbClr val="FFFFFF"/>
                </a:solidFill>
                <a:latin typeface="Gilroy-ExtraBold"/>
                <a:ea typeface="Gilroy-ExtraBold"/>
              </a:rPr>
              <a:t>1</a:t>
            </a:r>
            <a:endParaRPr lang="ru-RU" sz="12000" b="0" strike="noStrike" spc="-1">
              <a:latin typeface="Times New Roman"/>
            </a:endParaRPr>
          </a:p>
        </p:txBody>
      </p:sp>
      <p:sp>
        <p:nvSpPr>
          <p:cNvPr id="148" name="CustomShape 2"/>
          <p:cNvSpPr/>
          <p:nvPr/>
        </p:nvSpPr>
        <p:spPr>
          <a:xfrm>
            <a:off x="420840" y="355320"/>
            <a:ext cx="6517800" cy="333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cap="all" spc="-1">
                <a:solidFill>
                  <a:srgbClr val="000000"/>
                </a:solidFill>
                <a:latin typeface="Gilroy-ExtraBold"/>
                <a:ea typeface="Gilroy-ExtraBold"/>
              </a:rPr>
              <a:t>Бизнес - модель</a:t>
            </a:r>
            <a:endParaRPr lang="ru-RU" sz="1600" b="0" strike="noStrike" spc="-1">
              <a:latin typeface="Times New Roman"/>
            </a:endParaRPr>
          </a:p>
        </p:txBody>
      </p:sp>
      <p:grpSp>
        <p:nvGrpSpPr>
          <p:cNvPr id="149" name="Group 3"/>
          <p:cNvGrpSpPr/>
          <p:nvPr/>
        </p:nvGrpSpPr>
        <p:grpSpPr>
          <a:xfrm>
            <a:off x="0" y="692640"/>
            <a:ext cx="2624040" cy="96120"/>
            <a:chOff x="0" y="692640"/>
            <a:chExt cx="2624040" cy="96120"/>
          </a:xfrm>
        </p:grpSpPr>
        <p:sp>
          <p:nvSpPr>
            <p:cNvPr id="150" name="CustomShape 4"/>
            <p:cNvSpPr/>
            <p:nvPr/>
          </p:nvSpPr>
          <p:spPr>
            <a:xfrm>
              <a:off x="0" y="692640"/>
              <a:ext cx="1293480" cy="96120"/>
            </a:xfrm>
            <a:prstGeom prst="rect">
              <a:avLst/>
            </a:prstGeom>
            <a:solidFill>
              <a:srgbClr val="FBB3C1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1" name="CustomShape 5"/>
            <p:cNvSpPr/>
            <p:nvPr/>
          </p:nvSpPr>
          <p:spPr>
            <a:xfrm>
              <a:off x="336600" y="692640"/>
              <a:ext cx="1293480" cy="96120"/>
            </a:xfrm>
            <a:prstGeom prst="rect">
              <a:avLst/>
            </a:prstGeom>
            <a:solidFill>
              <a:srgbClr val="9F00FF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2" name="CustomShape 6"/>
            <p:cNvSpPr/>
            <p:nvPr/>
          </p:nvSpPr>
          <p:spPr>
            <a:xfrm>
              <a:off x="673200" y="692640"/>
              <a:ext cx="1293480" cy="96120"/>
            </a:xfrm>
            <a:prstGeom prst="rect">
              <a:avLst/>
            </a:prstGeom>
            <a:solidFill>
              <a:srgbClr val="FD493D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3" name="CustomShape 7"/>
            <p:cNvSpPr/>
            <p:nvPr/>
          </p:nvSpPr>
          <p:spPr>
            <a:xfrm>
              <a:off x="993960" y="692640"/>
              <a:ext cx="1293480" cy="96120"/>
            </a:xfrm>
            <a:prstGeom prst="rect">
              <a:avLst/>
            </a:prstGeom>
            <a:solidFill>
              <a:srgbClr val="FCAF17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4" name="CustomShape 8"/>
            <p:cNvSpPr/>
            <p:nvPr/>
          </p:nvSpPr>
          <p:spPr>
            <a:xfrm>
              <a:off x="1330560" y="692640"/>
              <a:ext cx="1293480" cy="96120"/>
            </a:xfrm>
            <a:prstGeom prst="rect">
              <a:avLst/>
            </a:prstGeom>
            <a:solidFill>
              <a:srgbClr val="B5D8E1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55" name="Group 9"/>
          <p:cNvGrpSpPr/>
          <p:nvPr/>
        </p:nvGrpSpPr>
        <p:grpSpPr>
          <a:xfrm>
            <a:off x="-6840" y="6365160"/>
            <a:ext cx="541080" cy="505800"/>
            <a:chOff x="-6840" y="6365160"/>
            <a:chExt cx="541080" cy="505800"/>
          </a:xfrm>
        </p:grpSpPr>
        <p:sp>
          <p:nvSpPr>
            <p:cNvPr id="156" name="CustomShape 10"/>
            <p:cNvSpPr/>
            <p:nvPr/>
          </p:nvSpPr>
          <p:spPr>
            <a:xfrm>
              <a:off x="-6840" y="6365160"/>
              <a:ext cx="541080" cy="505800"/>
            </a:xfrm>
            <a:prstGeom prst="rect">
              <a:avLst/>
            </a:prstGeom>
            <a:solidFill>
              <a:srgbClr val="FBB3C1"/>
            </a:solidFill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7" name="CustomShape 11"/>
            <p:cNvSpPr/>
            <p:nvPr/>
          </p:nvSpPr>
          <p:spPr>
            <a:xfrm>
              <a:off x="30240" y="6519240"/>
              <a:ext cx="466920" cy="19800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6</a:t>
              </a:r>
              <a:endParaRPr lang="ru-RU" sz="1200" b="0" strike="noStrike" spc="-1">
                <a:latin typeface="Times New Roman"/>
              </a:endParaRPr>
            </a:p>
          </p:txBody>
        </p:sp>
      </p:grpSp>
      <p:sp>
        <p:nvSpPr>
          <p:cNvPr id="158" name="CustomShape 12"/>
          <p:cNvSpPr/>
          <p:nvPr/>
        </p:nvSpPr>
        <p:spPr>
          <a:xfrm>
            <a:off x="504000" y="2562120"/>
            <a:ext cx="5400720" cy="29818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just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r>
              <a:rPr lang="ru-RU" sz="16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1. Для физических лиц: потребитель будет платить за саму систему и за установку на свой автомобиль. </a:t>
            </a:r>
            <a:endParaRPr lang="ru-RU" sz="1600" b="0" strike="noStrike" spc="-1">
              <a:latin typeface="Times New Roman"/>
            </a:endParaRPr>
          </a:p>
          <a:p>
            <a:pPr algn="just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r>
              <a:rPr lang="ru-RU" sz="16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2. Для юридических лиц: </a:t>
            </a:r>
            <a:endParaRPr lang="ru-RU" sz="1600" b="0" strike="noStrike" spc="-1">
              <a:latin typeface="Times New Roman"/>
            </a:endParaRPr>
          </a:p>
          <a:p>
            <a:pPr marL="360000" algn="just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r>
              <a:rPr lang="ru-RU" sz="16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1) потребитель (юр. лицо в качестве транспортной компании, грузоперевозок и т.п.) будет платить за саму систему и за установку на свои автомобили. </a:t>
            </a:r>
            <a:endParaRPr lang="ru-RU" sz="1600" b="0" strike="noStrike" spc="-1">
              <a:latin typeface="Times New Roman"/>
            </a:endParaRPr>
          </a:p>
          <a:p>
            <a:pPr marL="360000" algn="just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r>
              <a:rPr lang="ru-RU" sz="16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2) потребитель (юр. лицо в качестве автосалона. автопроизводителя и т.п.) будет платить за саму систему, а обучение персонала установке нашего оборудования мы берем на себя.</a:t>
            </a:r>
            <a:endParaRPr lang="ru-RU" sz="1600" b="0" strike="noStrike" spc="-1">
              <a:latin typeface="Times New Roman"/>
            </a:endParaRPr>
          </a:p>
        </p:txBody>
      </p:sp>
      <p:sp>
        <p:nvSpPr>
          <p:cNvPr id="159" name="CustomShape 13"/>
          <p:cNvSpPr/>
          <p:nvPr/>
        </p:nvSpPr>
        <p:spPr>
          <a:xfrm>
            <a:off x="6264000" y="859320"/>
            <a:ext cx="5547960" cy="5186160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  <a:ln w="63360">
            <a:solidFill>
              <a:schemeClr val="tx1"/>
            </a:solidFill>
            <a:round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76200" sy="23000" kx="1200000" algn="br" rotWithShape="0">
              <a:srgbClr val="000000">
                <a:alpha val="20000"/>
              </a:srgbClr>
            </a:outerShdw>
            <a:softEdge rad="63500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" name="CustomShape 14"/>
          <p:cNvSpPr/>
          <p:nvPr/>
        </p:nvSpPr>
        <p:spPr>
          <a:xfrm>
            <a:off x="550080" y="1017720"/>
            <a:ext cx="5288040" cy="14313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2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Потребители (физические и юридические лица) будут устанавливать нашу систему на свои автомобили. </a:t>
            </a:r>
            <a:endParaRPr lang="ru-RU" sz="2200" b="0" strike="noStrike" spc="-1">
              <a:latin typeface="Times New Roman"/>
            </a:endParaRPr>
          </a:p>
        </p:txBody>
      </p:sp>
      <p:sp>
        <p:nvSpPr>
          <p:cNvPr id="161" name="TextShape 15"/>
          <p:cNvSpPr txBox="1"/>
          <p:nvPr/>
        </p:nvSpPr>
        <p:spPr>
          <a:xfrm>
            <a:off x="576000" y="5832000"/>
            <a:ext cx="5328000" cy="596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z="1800" b="1" strike="noStrike" spc="-1">
                <a:latin typeface="Times New Roman"/>
              </a:rPr>
              <a:t>Рентабельность проекта за первый год — 11,46%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420840" y="355320"/>
            <a:ext cx="6517800" cy="333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cap="all" spc="-1">
                <a:solidFill>
                  <a:srgbClr val="000000"/>
                </a:solidFill>
                <a:latin typeface="Gilroy-ExtraBold"/>
                <a:ea typeface="Gilroy-ExtraBold"/>
              </a:rPr>
              <a:t>Текущие результаты</a:t>
            </a:r>
            <a:endParaRPr lang="ru-RU" sz="1600" b="0" strike="noStrike" spc="-1">
              <a:latin typeface="Times New Roman"/>
            </a:endParaRPr>
          </a:p>
        </p:txBody>
      </p:sp>
      <p:grpSp>
        <p:nvGrpSpPr>
          <p:cNvPr id="163" name="Group 2"/>
          <p:cNvGrpSpPr/>
          <p:nvPr/>
        </p:nvGrpSpPr>
        <p:grpSpPr>
          <a:xfrm>
            <a:off x="0" y="692640"/>
            <a:ext cx="2624040" cy="96120"/>
            <a:chOff x="0" y="692640"/>
            <a:chExt cx="2624040" cy="96120"/>
          </a:xfrm>
        </p:grpSpPr>
        <p:sp>
          <p:nvSpPr>
            <p:cNvPr id="164" name="CustomShape 3"/>
            <p:cNvSpPr/>
            <p:nvPr/>
          </p:nvSpPr>
          <p:spPr>
            <a:xfrm>
              <a:off x="0" y="692640"/>
              <a:ext cx="1293480" cy="96120"/>
            </a:xfrm>
            <a:prstGeom prst="rect">
              <a:avLst/>
            </a:prstGeom>
            <a:solidFill>
              <a:srgbClr val="FBB3C1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5" name="CustomShape 4"/>
            <p:cNvSpPr/>
            <p:nvPr/>
          </p:nvSpPr>
          <p:spPr>
            <a:xfrm>
              <a:off x="336600" y="692640"/>
              <a:ext cx="1293480" cy="96120"/>
            </a:xfrm>
            <a:prstGeom prst="rect">
              <a:avLst/>
            </a:prstGeom>
            <a:solidFill>
              <a:srgbClr val="9F00FF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6" name="CustomShape 5"/>
            <p:cNvSpPr/>
            <p:nvPr/>
          </p:nvSpPr>
          <p:spPr>
            <a:xfrm>
              <a:off x="673200" y="692640"/>
              <a:ext cx="1293480" cy="96120"/>
            </a:xfrm>
            <a:prstGeom prst="rect">
              <a:avLst/>
            </a:prstGeom>
            <a:solidFill>
              <a:srgbClr val="FD493D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7" name="CustomShape 6"/>
            <p:cNvSpPr/>
            <p:nvPr/>
          </p:nvSpPr>
          <p:spPr>
            <a:xfrm>
              <a:off x="993960" y="692640"/>
              <a:ext cx="1293480" cy="96120"/>
            </a:xfrm>
            <a:prstGeom prst="rect">
              <a:avLst/>
            </a:prstGeom>
            <a:solidFill>
              <a:srgbClr val="FCAF17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8" name="CustomShape 7"/>
            <p:cNvSpPr/>
            <p:nvPr/>
          </p:nvSpPr>
          <p:spPr>
            <a:xfrm>
              <a:off x="1330560" y="692640"/>
              <a:ext cx="1293480" cy="96120"/>
            </a:xfrm>
            <a:prstGeom prst="rect">
              <a:avLst/>
            </a:prstGeom>
            <a:solidFill>
              <a:srgbClr val="B5D8E1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69" name="CustomShape 8"/>
          <p:cNvSpPr/>
          <p:nvPr/>
        </p:nvSpPr>
        <p:spPr>
          <a:xfrm>
            <a:off x="535320" y="2625480"/>
            <a:ext cx="5442120" cy="19195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  <a:rou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Проведено проблемное интервью, в рамках которого 68,1% автомобилистов выразили свое мнение о том, что были заинтересованы и желают установить автоматическую систему автомобильного пожаротушения на свое авто.</a:t>
            </a:r>
            <a:endParaRPr lang="ru-RU" sz="2000" b="0" strike="noStrike" spc="-1">
              <a:latin typeface="Times New Roman"/>
            </a:endParaRPr>
          </a:p>
        </p:txBody>
      </p:sp>
      <p:sp>
        <p:nvSpPr>
          <p:cNvPr id="170" name="CustomShape 9"/>
          <p:cNvSpPr/>
          <p:nvPr/>
        </p:nvSpPr>
        <p:spPr>
          <a:xfrm>
            <a:off x="2801520" y="741960"/>
            <a:ext cx="6517800" cy="13698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За период развития проекта были достигнуты следующие результаты: </a:t>
            </a:r>
            <a:endParaRPr lang="ru-RU" sz="2800" b="0" strike="noStrike" spc="-1">
              <a:latin typeface="Times New Roman"/>
            </a:endParaRPr>
          </a:p>
        </p:txBody>
      </p:sp>
      <p:grpSp>
        <p:nvGrpSpPr>
          <p:cNvPr id="171" name="Group 10"/>
          <p:cNvGrpSpPr/>
          <p:nvPr/>
        </p:nvGrpSpPr>
        <p:grpSpPr>
          <a:xfrm>
            <a:off x="-6840" y="6365160"/>
            <a:ext cx="541080" cy="505800"/>
            <a:chOff x="-6840" y="6365160"/>
            <a:chExt cx="541080" cy="505800"/>
          </a:xfrm>
        </p:grpSpPr>
        <p:sp>
          <p:nvSpPr>
            <p:cNvPr id="172" name="CustomShape 11"/>
            <p:cNvSpPr/>
            <p:nvPr/>
          </p:nvSpPr>
          <p:spPr>
            <a:xfrm>
              <a:off x="-6840" y="6365160"/>
              <a:ext cx="541080" cy="505800"/>
            </a:xfrm>
            <a:prstGeom prst="rect">
              <a:avLst/>
            </a:prstGeom>
            <a:solidFill>
              <a:srgbClr val="FCAF17"/>
            </a:solidFill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3" name="CustomShape 12"/>
            <p:cNvSpPr/>
            <p:nvPr/>
          </p:nvSpPr>
          <p:spPr>
            <a:xfrm>
              <a:off x="30240" y="6519240"/>
              <a:ext cx="466920" cy="19800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7</a:t>
              </a:r>
              <a:endParaRPr lang="ru-RU" sz="1200" b="0" strike="noStrike" spc="-1">
                <a:latin typeface="Times New Roman"/>
              </a:endParaRPr>
            </a:p>
          </p:txBody>
        </p:sp>
      </p:grpSp>
      <p:sp>
        <p:nvSpPr>
          <p:cNvPr id="174" name="CustomShape 13"/>
          <p:cNvSpPr/>
          <p:nvPr/>
        </p:nvSpPr>
        <p:spPr>
          <a:xfrm>
            <a:off x="6462360" y="4605120"/>
            <a:ext cx="5193000" cy="1553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  <a:rou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0" strike="noStrike" spc="-1">
                <a:solidFill>
                  <a:srgbClr val="1B1B1B"/>
                </a:solidFill>
                <a:latin typeface="Gilroy-Light"/>
                <a:ea typeface="Arial"/>
              </a:rPr>
              <a:t>Составлена карта путей клиента к нашему продукту, а также произведен оценочный расчет показателей TAM, SAM, SOM.</a:t>
            </a:r>
            <a:endParaRPr lang="ru-RU" sz="2400" b="0" strike="noStrike" spc="-1">
              <a:latin typeface="Times New Roman"/>
            </a:endParaRPr>
          </a:p>
        </p:txBody>
      </p:sp>
      <p:sp>
        <p:nvSpPr>
          <p:cNvPr id="175" name="CustomShape 14"/>
          <p:cNvSpPr/>
          <p:nvPr/>
        </p:nvSpPr>
        <p:spPr>
          <a:xfrm>
            <a:off x="535320" y="4605120"/>
            <a:ext cx="5419800" cy="1553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  <a:rou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0" strike="noStrike" spc="-1">
                <a:solidFill>
                  <a:srgbClr val="1B1B1B"/>
                </a:solidFill>
                <a:latin typeface="Gilroy-Light"/>
                <a:ea typeface="Arial"/>
              </a:rPr>
              <a:t>Сформулировано первое ценностное предложение на основе проблем каждого опрошенного потенциального клиента.</a:t>
            </a:r>
            <a:endParaRPr lang="ru-RU" sz="2400" b="0" strike="noStrike" spc="-1">
              <a:latin typeface="Times New Roman"/>
            </a:endParaRPr>
          </a:p>
        </p:txBody>
      </p:sp>
      <p:sp>
        <p:nvSpPr>
          <p:cNvPr id="176" name="CustomShape 15"/>
          <p:cNvSpPr/>
          <p:nvPr/>
        </p:nvSpPr>
        <p:spPr>
          <a:xfrm>
            <a:off x="6462360" y="2644200"/>
            <a:ext cx="5193000" cy="1918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  <a:rou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0" strike="noStrike" spc="-1">
                <a:solidFill>
                  <a:srgbClr val="1B1B1B"/>
                </a:solidFill>
                <a:latin typeface="Gilroy-Light"/>
                <a:ea typeface="Arial"/>
              </a:rPr>
              <a:t>Произведен анализ рынка и конкурентов проекта, а также позиционирование нашего продукта относительно конкурентов.</a:t>
            </a:r>
            <a:endParaRPr lang="ru-RU" sz="24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522000" y="79200"/>
            <a:ext cx="6517800" cy="8215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48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Команда</a:t>
            </a:r>
            <a:endParaRPr lang="ru-RU" sz="4800" b="0" strike="noStrike" spc="-1">
              <a:latin typeface="Times New Roman"/>
            </a:endParaRPr>
          </a:p>
        </p:txBody>
      </p:sp>
      <p:pic>
        <p:nvPicPr>
          <p:cNvPr id="178" name="Рисунок 290"/>
          <p:cNvPicPr/>
          <p:nvPr/>
        </p:nvPicPr>
        <p:blipFill>
          <a:blip r:embed="rId2"/>
          <a:stretch/>
        </p:blipFill>
        <p:spPr>
          <a:xfrm>
            <a:off x="10146600" y="2286720"/>
            <a:ext cx="718920" cy="718920"/>
          </a:xfrm>
          <a:prstGeom prst="rect">
            <a:avLst/>
          </a:prstGeom>
          <a:ln>
            <a:noFill/>
          </a:ln>
        </p:spPr>
      </p:pic>
      <p:pic>
        <p:nvPicPr>
          <p:cNvPr id="179" name="Рисунок 292"/>
          <p:cNvPicPr/>
          <p:nvPr/>
        </p:nvPicPr>
        <p:blipFill>
          <a:blip r:embed="rId3"/>
          <a:stretch/>
        </p:blipFill>
        <p:spPr>
          <a:xfrm>
            <a:off x="7929000" y="2286720"/>
            <a:ext cx="718920" cy="718920"/>
          </a:xfrm>
          <a:prstGeom prst="rect">
            <a:avLst/>
          </a:prstGeom>
          <a:ln>
            <a:noFill/>
          </a:ln>
        </p:spPr>
      </p:pic>
      <p:pic>
        <p:nvPicPr>
          <p:cNvPr id="180" name="Рисунок 294"/>
          <p:cNvPicPr/>
          <p:nvPr/>
        </p:nvPicPr>
        <p:blipFill>
          <a:blip r:embed="rId4"/>
          <a:stretch/>
        </p:blipFill>
        <p:spPr>
          <a:xfrm>
            <a:off x="9037800" y="2286720"/>
            <a:ext cx="718920" cy="718920"/>
          </a:xfrm>
          <a:prstGeom prst="rect">
            <a:avLst/>
          </a:prstGeom>
          <a:ln>
            <a:noFill/>
          </a:ln>
        </p:spPr>
      </p:pic>
      <p:pic>
        <p:nvPicPr>
          <p:cNvPr id="181" name="Рисунок 300"/>
          <p:cNvPicPr/>
          <p:nvPr/>
        </p:nvPicPr>
        <p:blipFill>
          <a:blip r:embed="rId5"/>
          <a:stretch/>
        </p:blipFill>
        <p:spPr>
          <a:xfrm>
            <a:off x="2384280" y="2286720"/>
            <a:ext cx="718920" cy="718920"/>
          </a:xfrm>
          <a:prstGeom prst="rect">
            <a:avLst/>
          </a:prstGeom>
          <a:ln>
            <a:noFill/>
          </a:ln>
        </p:spPr>
      </p:pic>
      <p:pic>
        <p:nvPicPr>
          <p:cNvPr id="182" name="Picture 2"/>
          <p:cNvPicPr/>
          <p:nvPr/>
        </p:nvPicPr>
        <p:blipFill>
          <a:blip r:embed="rId6"/>
          <a:stretch/>
        </p:blipFill>
        <p:spPr>
          <a:xfrm>
            <a:off x="7929000" y="865440"/>
            <a:ext cx="2437920" cy="2527200"/>
          </a:xfrm>
          <a:prstGeom prst="rect">
            <a:avLst/>
          </a:prstGeom>
          <a:ln>
            <a:noFill/>
          </a:ln>
        </p:spPr>
      </p:pic>
      <p:pic>
        <p:nvPicPr>
          <p:cNvPr id="183" name="Picture 3"/>
          <p:cNvPicPr/>
          <p:nvPr/>
        </p:nvPicPr>
        <p:blipFill>
          <a:blip r:embed="rId7"/>
          <a:stretch/>
        </p:blipFill>
        <p:spPr>
          <a:xfrm>
            <a:off x="944640" y="992160"/>
            <a:ext cx="2011680" cy="2400840"/>
          </a:xfrm>
          <a:prstGeom prst="rect">
            <a:avLst/>
          </a:prstGeom>
          <a:ln>
            <a:noFill/>
          </a:ln>
        </p:spPr>
      </p:pic>
      <p:sp>
        <p:nvSpPr>
          <p:cNvPr id="184" name="CustomShape 2"/>
          <p:cNvSpPr/>
          <p:nvPr/>
        </p:nvSpPr>
        <p:spPr>
          <a:xfrm>
            <a:off x="522000" y="3743640"/>
            <a:ext cx="5729400" cy="27079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Arial"/>
                <a:ea typeface="Arial"/>
              </a:rPr>
              <a:t>CEO, инициатор проекта, лидер, CMO.</a:t>
            </a:r>
            <a:endParaRPr lang="ru-RU" sz="1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ru-RU" sz="1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Студент 3 курса экономического факультета КИУ, </a:t>
            </a:r>
            <a:endParaRPr lang="ru-RU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формирование предпринимательских компетенций и создание стартапа в Акселераторе КИУ.</a:t>
            </a:r>
            <a:endParaRPr lang="ru-RU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Главные функции в проекте: лидерство, коммуникация, финансовая грамотность, корпоративность, ориентация на клиента, ориентация на результаты и управление эффективностью, обширное знание продукта, навыки ведения переговоров, построение отношений, деловая хватка, активное слушание.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185" name="CustomShape 3"/>
          <p:cNvSpPr/>
          <p:nvPr/>
        </p:nvSpPr>
        <p:spPr>
          <a:xfrm>
            <a:off x="1015920" y="3395160"/>
            <a:ext cx="186912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Arial"/>
                <a:ea typeface="Arial"/>
              </a:rPr>
              <a:t>Ерёменко Андрей</a:t>
            </a:r>
            <a:endParaRPr lang="ru-RU" sz="1600" b="0" strike="noStrike" spc="-1">
              <a:latin typeface="Times New Roman"/>
            </a:endParaRPr>
          </a:p>
        </p:txBody>
      </p:sp>
      <p:sp>
        <p:nvSpPr>
          <p:cNvPr id="186" name="CustomShape 4"/>
          <p:cNvSpPr/>
          <p:nvPr/>
        </p:nvSpPr>
        <p:spPr>
          <a:xfrm>
            <a:off x="8320320" y="3415680"/>
            <a:ext cx="175932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Arial"/>
                <a:ea typeface="Arial"/>
              </a:rPr>
              <a:t>Лемешков Артур</a:t>
            </a:r>
            <a:endParaRPr lang="ru-RU" sz="1600" b="0" strike="noStrike" spc="-1">
              <a:latin typeface="Times New Roman"/>
            </a:endParaRPr>
          </a:p>
        </p:txBody>
      </p:sp>
      <p:sp>
        <p:nvSpPr>
          <p:cNvPr id="187" name="CustomShape 5"/>
          <p:cNvSpPr/>
          <p:nvPr/>
        </p:nvSpPr>
        <p:spPr>
          <a:xfrm>
            <a:off x="6252480" y="3725280"/>
            <a:ext cx="5729400" cy="24948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Arial"/>
                <a:ea typeface="Arial"/>
              </a:rPr>
              <a:t>Финансовый директор (CFO), технический директор (CTO).</a:t>
            </a:r>
            <a:endParaRPr lang="ru-RU" sz="1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ru-RU" sz="1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Студент 3 курса экономического факультета КИУ, </a:t>
            </a:r>
            <a:endParaRPr lang="ru-RU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обучение в Акселераторе КИУ</a:t>
            </a:r>
            <a:endParaRPr lang="ru-RU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Главные функции в проекте: аналитические способности, работа с данными, понимание предметной области, командная работа, презентация идей, проведение интервью с пользователями, знание современных методик маркетинга, моделей развития и управления брендом компании, а так же современных техник и методов продаж.</a:t>
            </a:r>
            <a:endParaRPr lang="ru-RU" sz="14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4687200" y="2822760"/>
            <a:ext cx="7503840" cy="1476360"/>
          </a:xfrm>
          <a:prstGeom prst="rect">
            <a:avLst/>
          </a:prstGeom>
          <a:solidFill>
            <a:srgbClr val="ED3833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9" name="CustomShape 2"/>
          <p:cNvSpPr/>
          <p:nvPr/>
        </p:nvSpPr>
        <p:spPr>
          <a:xfrm>
            <a:off x="7510320" y="4288680"/>
            <a:ext cx="4680360" cy="2568240"/>
          </a:xfrm>
          <a:prstGeom prst="rect">
            <a:avLst/>
          </a:prstGeom>
          <a:solidFill>
            <a:srgbClr val="FFAC00"/>
          </a:solidFill>
          <a:ln w="1260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0" name="CustomShape 3"/>
          <p:cNvSpPr/>
          <p:nvPr/>
        </p:nvSpPr>
        <p:spPr>
          <a:xfrm>
            <a:off x="7510320" y="4281480"/>
            <a:ext cx="4680360" cy="28303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000" b="1" strike="noStrike" spc="-1">
                <a:solidFill>
                  <a:srgbClr val="FFFFFF"/>
                </a:solidFill>
                <a:latin typeface="Gilroy-Regular"/>
                <a:ea typeface="Gilroy-Regular"/>
              </a:rPr>
              <a:t>Тестирование каналов продаж и выбор приоритетных каналов продвижения.</a:t>
            </a:r>
            <a:br/>
            <a:br/>
            <a:endParaRPr lang="ru-RU" sz="3000" b="0" strike="noStrike" spc="-1">
              <a:latin typeface="Times New Roman"/>
            </a:endParaRPr>
          </a:p>
        </p:txBody>
      </p:sp>
      <p:sp>
        <p:nvSpPr>
          <p:cNvPr id="191" name="CustomShape 4"/>
          <p:cNvSpPr/>
          <p:nvPr/>
        </p:nvSpPr>
        <p:spPr>
          <a:xfrm>
            <a:off x="-16920" y="0"/>
            <a:ext cx="4721400" cy="4293000"/>
          </a:xfrm>
          <a:prstGeom prst="rect">
            <a:avLst/>
          </a:prstGeom>
          <a:solidFill>
            <a:srgbClr val="FBB3C1"/>
          </a:solidFill>
          <a:ln w="1260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2" name="CustomShape 5"/>
          <p:cNvSpPr/>
          <p:nvPr/>
        </p:nvSpPr>
        <p:spPr>
          <a:xfrm>
            <a:off x="4705560" y="0"/>
            <a:ext cx="4956480" cy="2821680"/>
          </a:xfrm>
          <a:prstGeom prst="rect">
            <a:avLst/>
          </a:prstGeom>
          <a:solidFill>
            <a:srgbClr val="8F00FF"/>
          </a:solidFill>
          <a:ln w="1260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3" name="CustomShape 6"/>
          <p:cNvSpPr/>
          <p:nvPr/>
        </p:nvSpPr>
        <p:spPr>
          <a:xfrm>
            <a:off x="-4680" y="4289040"/>
            <a:ext cx="7513920" cy="256824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60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4" name="CustomShape 7"/>
          <p:cNvSpPr/>
          <p:nvPr/>
        </p:nvSpPr>
        <p:spPr>
          <a:xfrm>
            <a:off x="0" y="4104000"/>
            <a:ext cx="7509240" cy="35316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trike="noStrike" spc="-1">
                <a:solidFill>
                  <a:srgbClr val="FFFFFF"/>
                </a:solidFill>
                <a:latin typeface="Gilroy-Regular"/>
                <a:ea typeface="Gilroy-Regular"/>
              </a:rPr>
              <a:t>Проведение решенческих интервью с потенциальными потребителями продуктов и услуг проекта и потенциальными партнерами. Реализация первых продаж во время решенческих интервью.</a:t>
            </a:r>
            <a:endParaRPr lang="ru-RU" sz="26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br/>
            <a:br/>
            <a:endParaRPr lang="ru-RU" sz="2600" b="0" strike="noStrike" spc="-1">
              <a:latin typeface="Times New Roman"/>
            </a:endParaRPr>
          </a:p>
        </p:txBody>
      </p:sp>
      <p:sp>
        <p:nvSpPr>
          <p:cNvPr id="195" name="CustomShape 8"/>
          <p:cNvSpPr/>
          <p:nvPr/>
        </p:nvSpPr>
        <p:spPr>
          <a:xfrm>
            <a:off x="4687200" y="122040"/>
            <a:ext cx="4740840" cy="22845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strike="noStrike" spc="-1">
                <a:solidFill>
                  <a:srgbClr val="FFFFFF"/>
                </a:solidFill>
                <a:latin typeface="Gilroy-Regular"/>
                <a:ea typeface="Gilroy-Regular"/>
              </a:rPr>
              <a:t>Построение и непрерывное совершенствование воронки продаж.</a:t>
            </a:r>
            <a:endParaRPr lang="ru-RU" sz="3600" b="0" strike="noStrike" spc="-1">
              <a:latin typeface="Times New Roman"/>
            </a:endParaRPr>
          </a:p>
        </p:txBody>
      </p:sp>
      <p:sp>
        <p:nvSpPr>
          <p:cNvPr id="196" name="CustomShape 9"/>
          <p:cNvSpPr/>
          <p:nvPr/>
        </p:nvSpPr>
        <p:spPr>
          <a:xfrm>
            <a:off x="4822920" y="3131280"/>
            <a:ext cx="7215120" cy="14306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4400" b="1" strike="noStrike" spc="-1">
                <a:solidFill>
                  <a:srgbClr val="FFFFFF"/>
                </a:solidFill>
                <a:latin typeface="Gilroy-Regular"/>
                <a:ea typeface="Gilroy-Regular"/>
              </a:rPr>
              <a:t>Разработка MVP проекта</a:t>
            </a:r>
            <a:endParaRPr lang="ru-RU" sz="4400" b="0" strike="noStrike" spc="-1">
              <a:latin typeface="Times New Roman"/>
            </a:endParaRPr>
          </a:p>
        </p:txBody>
      </p:sp>
      <p:pic>
        <p:nvPicPr>
          <p:cNvPr id="197" name="Picture 4"/>
          <p:cNvPicPr/>
          <p:nvPr/>
        </p:nvPicPr>
        <p:blipFill>
          <a:blip r:embed="rId2"/>
          <a:srcRect l="6078" t="4127" r="5526" b="7657"/>
          <a:stretch/>
        </p:blipFill>
        <p:spPr>
          <a:xfrm>
            <a:off x="9429120" y="0"/>
            <a:ext cx="2761920" cy="28216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8" name="CustomShape 10"/>
          <p:cNvSpPr/>
          <p:nvPr/>
        </p:nvSpPr>
        <p:spPr>
          <a:xfrm>
            <a:off x="9429120" y="129600"/>
            <a:ext cx="2761920" cy="2223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FFFFFF"/>
                </a:solidFill>
                <a:latin typeface="Gilroy-Regular"/>
                <a:ea typeface="Gilroy-Regular"/>
              </a:rPr>
              <a:t>Доработка MVP по результатам решенческих интервью</a:t>
            </a:r>
            <a:endParaRPr lang="ru-RU" sz="2800" b="0" strike="noStrike" spc="-1">
              <a:latin typeface="Times New Roman"/>
            </a:endParaRPr>
          </a:p>
        </p:txBody>
      </p:sp>
      <p:sp>
        <p:nvSpPr>
          <p:cNvPr id="199" name="CustomShape 11"/>
          <p:cNvSpPr/>
          <p:nvPr/>
        </p:nvSpPr>
        <p:spPr>
          <a:xfrm>
            <a:off x="214200" y="-127800"/>
            <a:ext cx="4179240" cy="4476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4800" b="1" strike="noStrike" cap="small" spc="-1">
                <a:solidFill>
                  <a:srgbClr val="000000"/>
                </a:solidFill>
                <a:latin typeface="Arial"/>
                <a:ea typeface="Arial"/>
              </a:rPr>
              <a:t>план дальнейшего развития стартап-проекта</a:t>
            </a:r>
            <a:endParaRPr lang="ru-RU" sz="48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6103080" y="1742760"/>
            <a:ext cx="6120360" cy="5130720"/>
          </a:xfrm>
          <a:prstGeom prst="rect">
            <a:avLst/>
          </a:prstGeom>
          <a:solidFill>
            <a:srgbClr val="B5D8E1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1" name="CustomShape 2"/>
          <p:cNvSpPr/>
          <p:nvPr/>
        </p:nvSpPr>
        <p:spPr>
          <a:xfrm>
            <a:off x="6103080" y="-6120"/>
            <a:ext cx="6120360" cy="1799280"/>
          </a:xfrm>
          <a:prstGeom prst="rect">
            <a:avLst/>
          </a:prstGeom>
          <a:solidFill>
            <a:srgbClr val="FD493D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2" name="CustomShape 3"/>
          <p:cNvSpPr/>
          <p:nvPr/>
        </p:nvSpPr>
        <p:spPr>
          <a:xfrm>
            <a:off x="6102360" y="5347800"/>
            <a:ext cx="2371680" cy="1514880"/>
          </a:xfrm>
          <a:prstGeom prst="rect">
            <a:avLst/>
          </a:prstGeom>
          <a:solidFill>
            <a:srgbClr val="FBB3C1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3" name="CustomShape 4"/>
          <p:cNvSpPr/>
          <p:nvPr/>
        </p:nvSpPr>
        <p:spPr>
          <a:xfrm>
            <a:off x="8355960" y="-11880"/>
            <a:ext cx="3867840" cy="1810800"/>
          </a:xfrm>
          <a:prstGeom prst="rect">
            <a:avLst/>
          </a:prstGeom>
          <a:solidFill>
            <a:srgbClr val="FCAF17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04" name="Рисунок 24"/>
          <p:cNvPicPr/>
          <p:nvPr/>
        </p:nvPicPr>
        <p:blipFill>
          <a:blip r:embed="rId2"/>
          <a:srcRect b="5188"/>
          <a:stretch/>
        </p:blipFill>
        <p:spPr>
          <a:xfrm>
            <a:off x="8806680" y="2300400"/>
            <a:ext cx="3416760" cy="4556520"/>
          </a:xfrm>
          <a:prstGeom prst="rect">
            <a:avLst/>
          </a:prstGeom>
          <a:ln w="12600">
            <a:noFill/>
          </a:ln>
        </p:spPr>
      </p:pic>
      <p:pic>
        <p:nvPicPr>
          <p:cNvPr id="205" name="image2.png"/>
          <p:cNvPicPr/>
          <p:nvPr/>
        </p:nvPicPr>
        <p:blipFill>
          <a:blip r:embed="rId3"/>
          <a:srcRect t="720" b="5621"/>
          <a:stretch/>
        </p:blipFill>
        <p:spPr>
          <a:xfrm>
            <a:off x="8362440" y="1788840"/>
            <a:ext cx="3861360" cy="5086080"/>
          </a:xfrm>
          <a:prstGeom prst="rect">
            <a:avLst/>
          </a:prstGeom>
          <a:ln w="12600">
            <a:noFill/>
          </a:ln>
        </p:spPr>
      </p:pic>
      <p:sp>
        <p:nvSpPr>
          <p:cNvPr id="206" name="CustomShape 5"/>
          <p:cNvSpPr/>
          <p:nvPr/>
        </p:nvSpPr>
        <p:spPr>
          <a:xfrm>
            <a:off x="532080" y="995040"/>
            <a:ext cx="4830120" cy="45280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rmAutofit fontScale="78000"/>
          </a:bodyPr>
          <a:lstStyle/>
          <a:p>
            <a:pPr>
              <a:lnSpc>
                <a:spcPct val="100000"/>
              </a:lnSpc>
            </a:pPr>
            <a:r>
              <a:rPr lang="ru-RU" sz="69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СПАСИБО</a:t>
            </a:r>
            <a:r>
              <a:rPr lang="ru-RU" sz="72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!</a:t>
            </a:r>
            <a:endParaRPr lang="ru-RU" sz="72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ru-RU" sz="7200" b="0" strike="noStrike" spc="-1">
              <a:latin typeface="Times New Roman"/>
            </a:endParaRPr>
          </a:p>
          <a:p>
            <a:pPr>
              <a:lnSpc>
                <a:spcPct val="150000"/>
              </a:lnSpc>
            </a:pPr>
            <a:r>
              <a:rPr lang="ru-RU" sz="2300" b="0" strike="noStrike" spc="-1">
                <a:solidFill>
                  <a:srgbClr val="8F00FF"/>
                </a:solidFill>
                <a:latin typeface="Gilroy-Light"/>
                <a:ea typeface="Gilroy-Light"/>
              </a:rPr>
              <a:t>КОНТАКТЫ</a:t>
            </a:r>
            <a:endParaRPr lang="ru-RU" sz="2300" b="0" strike="noStrike" spc="-1">
              <a:latin typeface="Times New Roman"/>
            </a:endParaRPr>
          </a:p>
          <a:p>
            <a:pPr>
              <a:lnSpc>
                <a:spcPct val="150000"/>
              </a:lnSpc>
            </a:pPr>
            <a:r>
              <a:rPr lang="ru-RU" sz="23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Телефон 8 999 163 26 10</a:t>
            </a:r>
            <a:endParaRPr lang="ru-RU" sz="2300" b="0" strike="noStrike" spc="-1">
              <a:latin typeface="Times New Roman"/>
            </a:endParaRPr>
          </a:p>
          <a:p>
            <a:pPr>
              <a:lnSpc>
                <a:spcPct val="150000"/>
              </a:lnSpc>
            </a:pPr>
            <a:r>
              <a:rPr lang="ru-RU" sz="23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Email andrei4uk2003@gmail.com</a:t>
            </a:r>
            <a:endParaRPr lang="ru-RU" sz="23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3378</TotalTime>
  <Words>771</Words>
  <Application>Microsoft Office PowerPoint</Application>
  <PresentationFormat>Широкоэкранный</PresentationFormat>
  <Paragraphs>93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Arial</vt:lpstr>
      <vt:lpstr>Calibri</vt:lpstr>
      <vt:lpstr>Geometria</vt:lpstr>
      <vt:lpstr>Gilroy-Bold</vt:lpstr>
      <vt:lpstr>Gilroy-ExtraBold</vt:lpstr>
      <vt:lpstr>Gilroy-Light</vt:lpstr>
      <vt:lpstr>Gilroy-Regular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dc:description/>
  <cp:lastModifiedBy>Region116oklik@outlook.com</cp:lastModifiedBy>
  <cp:revision>49</cp:revision>
  <dcterms:modified xsi:type="dcterms:W3CDTF">2024-01-10T17:03:23Z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10</vt:i4>
  </property>
</Properties>
</file>