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79" r:id="rId3"/>
    <p:sldId id="275" r:id="rId4"/>
    <p:sldId id="281" r:id="rId5"/>
    <p:sldId id="280" r:id="rId6"/>
    <p:sldId id="282" r:id="rId7"/>
    <p:sldId id="28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00FF"/>
    <a:srgbClr val="ADDAE3"/>
    <a:srgbClr val="FBB3C1"/>
    <a:srgbClr val="ED3833"/>
    <a:srgbClr val="FFAC0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浅色样式 1 - 强调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浅色样式 1 - 强调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howGuides="1">
      <p:cViewPr varScale="1">
        <p:scale>
          <a:sx n="90" d="100"/>
          <a:sy n="90" d="100"/>
        </p:scale>
        <p:origin x="355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B6967-96B6-47F9-BEF7-899C0338F779}" type="datetimeFigureOut">
              <a:rPr lang="ru-RU" smtClean="0"/>
              <a:t>15.04.2026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2"/>
          <p:cNvSpPr txBox="1"/>
          <p:nvPr/>
        </p:nvSpPr>
        <p:spPr>
          <a:xfrm>
            <a:off x="2749590" y="1511552"/>
            <a:ext cx="4711944" cy="2592288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noAutofit/>
          </a:bodyPr>
          <a:lstStyle/>
          <a:p>
            <a:pPr defTabSz="877570">
              <a:defRPr sz="6900">
                <a:solidFill>
                  <a:srgbClr val="8F00FF"/>
                </a:solidFill>
                <a:latin typeface="Gilroy-ExtraBold"/>
                <a:ea typeface="Gilroy-ExtraBold"/>
                <a:cs typeface="Gilroy-ExtraBold"/>
                <a:sym typeface="Gilroy-ExtraBold"/>
              </a:defRPr>
            </a:pPr>
            <a:endParaRPr lang="ru-RU" sz="5000" dirty="0"/>
          </a:p>
        </p:txBody>
      </p:sp>
      <p:sp>
        <p:nvSpPr>
          <p:cNvPr id="2" name="TextBox 1"/>
          <p:cNvSpPr txBox="1"/>
          <p:nvPr/>
        </p:nvSpPr>
        <p:spPr>
          <a:xfrm>
            <a:off x="839416" y="1610090"/>
            <a:ext cx="6622118" cy="1891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6995">
              <a:lnSpc>
                <a:spcPct val="110000"/>
              </a:lnSpc>
            </a:pPr>
            <a:endParaRPr lang="ru-RU" b="1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6995">
              <a:lnSpc>
                <a:spcPct val="110000"/>
              </a:lnSpc>
            </a:pPr>
            <a:r>
              <a:rPr lang="ru-RU" b="1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Наименование проекта:</a:t>
            </a:r>
            <a:r>
              <a:rPr lang="en-US" b="1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/>
              <a:t>Разработка интеллектуальной системы управления конноспортивным клубом</a:t>
            </a:r>
            <a:endParaRPr lang="en-US" dirty="0"/>
          </a:p>
          <a:p>
            <a:pPr marL="86995">
              <a:lnSpc>
                <a:spcPct val="110000"/>
              </a:lnSpc>
            </a:pPr>
            <a:endParaRPr lang="en-US" dirty="0"/>
          </a:p>
          <a:p>
            <a:pPr marL="86995">
              <a:lnSpc>
                <a:spcPct val="110000"/>
              </a:lnSpc>
            </a:pPr>
            <a:r>
              <a:rPr lang="ru-RU" b="1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ФИО заявителя: </a:t>
            </a:r>
            <a:r>
              <a:rPr lang="ru-RU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Салищева Руслана Сергеевна</a:t>
            </a:r>
          </a:p>
          <a:p>
            <a:endParaRPr lang="ru-RU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949E0A01-DD03-0340-E22D-6A60F61CD4C3}"/>
              </a:ext>
            </a:extLst>
          </p:cNvPr>
          <p:cNvSpPr/>
          <p:nvPr/>
        </p:nvSpPr>
        <p:spPr>
          <a:xfrm>
            <a:off x="9185613" y="-59124"/>
            <a:ext cx="2999656" cy="501317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CA57A8C7-C419-AB9E-2682-AEECEF64C7EC}"/>
              </a:ext>
            </a:extLst>
          </p:cNvPr>
          <p:cNvSpPr/>
          <p:nvPr/>
        </p:nvSpPr>
        <p:spPr>
          <a:xfrm>
            <a:off x="1919536" y="4410536"/>
            <a:ext cx="10369152" cy="244746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D8836361-A4EF-5C22-50CD-6C5F153A24F4}"/>
              </a:ext>
            </a:extLst>
          </p:cNvPr>
          <p:cNvSpPr/>
          <p:nvPr/>
        </p:nvSpPr>
        <p:spPr>
          <a:xfrm>
            <a:off x="-744760" y="4005064"/>
            <a:ext cx="3672408" cy="3501624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591FCB14-BC7D-C3B1-26BF-1A1D2A6EC418}"/>
              </a:ext>
            </a:extLst>
          </p:cNvPr>
          <p:cNvSpPr/>
          <p:nvPr/>
        </p:nvSpPr>
        <p:spPr>
          <a:xfrm>
            <a:off x="10532224" y="5157192"/>
            <a:ext cx="2052884" cy="2137001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Лошадь со сплошной заливкой">
            <a:extLst>
              <a:ext uri="{FF2B5EF4-FFF2-40B4-BE49-F238E27FC236}">
                <a16:creationId xmlns:a16="http://schemas.microsoft.com/office/drawing/2014/main" id="{E44906C6-517B-5EFE-146B-4C5E283EEA3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35360" y="4771192"/>
            <a:ext cx="1969368" cy="196936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328" y="1395078"/>
            <a:ext cx="2880320" cy="156125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2" y="116632"/>
            <a:ext cx="4499991" cy="778098"/>
          </a:xfrm>
        </p:spPr>
        <p:txBody>
          <a:bodyPr>
            <a:noAutofit/>
          </a:bodyPr>
          <a:lstStyle/>
          <a:p>
            <a:br>
              <a:rPr lang="ru-RU" sz="2400" dirty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solidFill>
                <a:srgbClr val="8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-20541" y="539392"/>
            <a:ext cx="3794538" cy="184664"/>
            <a:chOff x="0" y="616563"/>
            <a:chExt cx="2624903" cy="248953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5" name="Прямоугольник 4"/>
            <p:cNvSpPr/>
            <p:nvPr/>
          </p:nvSpPr>
          <p:spPr>
            <a:xfrm>
              <a:off x="0" y="616563"/>
              <a:ext cx="1294463" cy="248953"/>
            </a:xfrm>
            <a:prstGeom prst="rect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hangingPunct="0"/>
              <a:endParaRPr lang="ru-RU">
                <a:solidFill>
                  <a:srgbClr val="000000"/>
                </a:solidFill>
                <a:sym typeface="Helvetica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36583" y="616563"/>
              <a:ext cx="1294463" cy="248953"/>
            </a:xfrm>
            <a:prstGeom prst="rect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hangingPunct="0"/>
              <a:endParaRPr lang="ru-RU">
                <a:solidFill>
                  <a:srgbClr val="000000"/>
                </a:solidFill>
                <a:sym typeface="Helvetica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673166" y="616563"/>
              <a:ext cx="1294463" cy="248953"/>
            </a:xfrm>
            <a:prstGeom prst="rect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hangingPunct="0"/>
              <a:endParaRPr lang="ru-RU">
                <a:solidFill>
                  <a:srgbClr val="000000"/>
                </a:solidFill>
                <a:sym typeface="Helvetica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993857" y="616563"/>
              <a:ext cx="1294463" cy="248953"/>
            </a:xfrm>
            <a:prstGeom prst="rect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hangingPunct="0"/>
              <a:endParaRPr lang="ru-RU">
                <a:solidFill>
                  <a:srgbClr val="000000"/>
                </a:solidFill>
                <a:sym typeface="Helvetica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330440" y="616563"/>
              <a:ext cx="1294463" cy="248953"/>
            </a:xfrm>
            <a:prstGeom prst="rect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hangingPunct="0"/>
              <a:endParaRPr lang="ru-RU">
                <a:solidFill>
                  <a:srgbClr val="000000"/>
                </a:solidFill>
                <a:sym typeface="Helvetica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0" y="0"/>
            <a:ext cx="39326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 продукте</a:t>
            </a:r>
          </a:p>
        </p:txBody>
      </p:sp>
      <p:sp>
        <p:nvSpPr>
          <p:cNvPr id="13" name="Объект 4"/>
          <p:cNvSpPr txBox="1"/>
          <p:nvPr/>
        </p:nvSpPr>
        <p:spPr>
          <a:xfrm>
            <a:off x="236024" y="972457"/>
            <a:ext cx="5499936" cy="47964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200" b="1" dirty="0">
                <a:latin typeface="Georgia" panose="02040502050405020303" pitchFamily="18" charset="0"/>
              </a:rPr>
              <a:t>Проблема</a:t>
            </a:r>
          </a:p>
          <a:p>
            <a:pPr marL="0" indent="0">
              <a:buNone/>
            </a:pPr>
            <a:r>
              <a:rPr lang="ru-RU" sz="1900" b="1" dirty="0">
                <a:latin typeface="Georgia" panose="02040502050405020303" pitchFamily="18" charset="0"/>
              </a:rPr>
              <a:t>Фрагментарные методы учета в конноспортивных комплексах:</a:t>
            </a:r>
          </a:p>
          <a:p>
            <a:pPr marL="0" indent="0">
              <a:buNone/>
            </a:pPr>
            <a:r>
              <a:rPr lang="ru-RU" sz="1800" dirty="0">
                <a:latin typeface="Georgia" panose="02040502050405020303" pitchFamily="18" charset="0"/>
              </a:rPr>
              <a:t>1. Бумажные журналы</a:t>
            </a:r>
          </a:p>
          <a:p>
            <a:pPr marL="0" indent="0">
              <a:buNone/>
            </a:pPr>
            <a:r>
              <a:rPr lang="ru-RU" sz="1800" dirty="0">
                <a:latin typeface="Georgia" panose="02040502050405020303" pitchFamily="18" charset="0"/>
              </a:rPr>
              <a:t>2. Чаты</a:t>
            </a:r>
          </a:p>
          <a:p>
            <a:pPr marL="0" indent="0">
              <a:buNone/>
            </a:pPr>
            <a:r>
              <a:rPr lang="ru-RU" sz="1800" dirty="0">
                <a:latin typeface="Georgia" panose="02040502050405020303" pitchFamily="18" charset="0"/>
              </a:rPr>
              <a:t>3. Таблицы</a:t>
            </a:r>
          </a:p>
          <a:p>
            <a:pPr marL="0" indent="0">
              <a:buNone/>
            </a:pPr>
            <a:r>
              <a:rPr lang="ru-RU" sz="1800" dirty="0">
                <a:latin typeface="Georgia" panose="02040502050405020303" pitchFamily="18" charset="0"/>
              </a:rPr>
              <a:t>4. Отдельные записи  </a:t>
            </a:r>
          </a:p>
          <a:p>
            <a:pPr marL="0" indent="0">
              <a:buNone/>
            </a:pPr>
            <a:r>
              <a:rPr lang="ru-RU" sz="1900" b="1" dirty="0">
                <a:latin typeface="Georgia" panose="02040502050405020303" pitchFamily="18" charset="0"/>
                <a:ea typeface="Tahoma" panose="020B0604030504040204" pitchFamily="34" charset="0"/>
                <a:cs typeface="Arial" panose="020B0604020202020204" pitchFamily="34" charset="0"/>
              </a:rPr>
              <a:t>Недостатки существующих методов:</a:t>
            </a:r>
          </a:p>
          <a:p>
            <a:pPr marL="0" indent="0">
              <a:buNone/>
            </a:pPr>
            <a:r>
              <a:rPr lang="ru-RU" sz="1800" dirty="0">
                <a:latin typeface="Georgia" panose="02040502050405020303" pitchFamily="18" charset="0"/>
              </a:rPr>
              <a:t>1. Потери необходимых данных</a:t>
            </a:r>
          </a:p>
          <a:p>
            <a:pPr marL="0" indent="0"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Arial" panose="020B0604020202020204" pitchFamily="34" charset="0"/>
              </a:rPr>
              <a:t>2. П</a:t>
            </a:r>
            <a:r>
              <a:rPr lang="ru-RU" sz="1800" dirty="0">
                <a:latin typeface="Georgia" panose="02040502050405020303" pitchFamily="18" charset="0"/>
              </a:rPr>
              <a:t>ропуски регламентных процедур</a:t>
            </a:r>
          </a:p>
          <a:p>
            <a:pPr marL="0" indent="0"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Arial" panose="020B0604020202020204" pitchFamily="34" charset="0"/>
              </a:rPr>
              <a:t>3. Н</a:t>
            </a:r>
            <a:r>
              <a:rPr lang="ru-RU" sz="1800" dirty="0">
                <a:latin typeface="Georgia" panose="02040502050405020303" pitchFamily="18" charset="0"/>
              </a:rPr>
              <a:t>естыковки в рационе</a:t>
            </a:r>
          </a:p>
          <a:p>
            <a:pPr marL="0" indent="0"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Arial" panose="020B0604020202020204" pitchFamily="34" charset="0"/>
              </a:rPr>
              <a:t>4. От</a:t>
            </a:r>
            <a:r>
              <a:rPr lang="ru-RU" sz="1800" dirty="0">
                <a:latin typeface="Georgia" panose="02040502050405020303" pitchFamily="18" charset="0"/>
              </a:rPr>
              <a:t>сутствие прозрачности по задачам смены</a:t>
            </a:r>
          </a:p>
          <a:p>
            <a:pPr marL="0" indent="0"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Arial" panose="020B0604020202020204" pitchFamily="34" charset="0"/>
              </a:rPr>
              <a:t>5. П</a:t>
            </a:r>
            <a:r>
              <a:rPr lang="ru-RU" sz="1800" dirty="0">
                <a:latin typeface="Georgia" panose="02040502050405020303" pitchFamily="18" charset="0"/>
              </a:rPr>
              <a:t>ерерасход кормов </a:t>
            </a:r>
            <a:endParaRPr lang="ru-RU" sz="1800" dirty="0">
              <a:latin typeface="Georgia" panose="02040502050405020303" pitchFamily="18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1800" dirty="0">
                <a:latin typeface="Georgia" panose="02040502050405020303" pitchFamily="18" charset="0"/>
              </a:rPr>
              <a:t>  </a:t>
            </a:r>
          </a:p>
          <a:p>
            <a:pPr marL="0" indent="0">
              <a:buNone/>
            </a:pPr>
            <a:endParaRPr lang="ru-RU" sz="1800" dirty="0">
              <a:latin typeface="Georgia" panose="02040502050405020303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99085" y="124878"/>
            <a:ext cx="6656891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kern="1200" dirty="0">
                <a:latin typeface="Georgia" panose="02040502050405020303" pitchFamily="18" charset="0"/>
                <a:ea typeface="Tahoma" panose="020B0604030504040204" pitchFamily="34" charset="0"/>
                <a:cs typeface="Arial" panose="020B0604020202020204" pitchFamily="34" charset="0"/>
              </a:rPr>
              <a:t>Конечный</a:t>
            </a:r>
            <a:r>
              <a:rPr lang="ru-RU" sz="2000" b="1" dirty="0">
                <a:latin typeface="Georgia" panose="02040502050405020303" pitchFamily="18" charset="0"/>
              </a:rPr>
              <a:t> </a:t>
            </a:r>
            <a:r>
              <a:rPr lang="ru-RU" sz="2000" b="1" kern="1200" dirty="0">
                <a:latin typeface="Georgia" panose="02040502050405020303" pitchFamily="18" charset="0"/>
                <a:ea typeface="Tahoma" panose="020B0604030504040204" pitchFamily="34" charset="0"/>
                <a:cs typeface="Arial" panose="020B0604020202020204" pitchFamily="34" charset="0"/>
              </a:rPr>
              <a:t>продук</a:t>
            </a:r>
            <a:r>
              <a:rPr lang="ru-RU" sz="2000" b="1" dirty="0">
                <a:latin typeface="Georgia" panose="02040502050405020303" pitchFamily="18" charset="0"/>
                <a:ea typeface="Tahoma" panose="020B0604030504040204" pitchFamily="34" charset="0"/>
                <a:cs typeface="Arial" panose="020B0604020202020204" pitchFamily="34" charset="0"/>
              </a:rPr>
              <a:t>т</a:t>
            </a:r>
          </a:p>
          <a:p>
            <a:r>
              <a:rPr lang="ru-RU" dirty="0">
                <a:latin typeface="Georgia" panose="02040502050405020303" pitchFamily="18" charset="0"/>
              </a:rPr>
              <a:t>Проект будет представлять собой умную систему для автоматизированного управления конюшней и контроля здоровья лошадей с применением технологий интернета вещей и искусственного интеллекта.</a:t>
            </a:r>
          </a:p>
          <a:p>
            <a:endParaRPr lang="ru-RU" dirty="0">
              <a:latin typeface="Georgia" panose="02040502050405020303" pitchFamily="18" charset="0"/>
            </a:endParaRPr>
          </a:p>
          <a:p>
            <a:r>
              <a:rPr lang="ru-RU" dirty="0">
                <a:latin typeface="Georgia" panose="02040502050405020303" pitchFamily="18" charset="0"/>
              </a:rPr>
              <a:t>Конечный продукт — </a:t>
            </a:r>
            <a:r>
              <a:rPr lang="ru-RU" dirty="0" err="1">
                <a:latin typeface="Georgia" panose="02040502050405020303" pitchFamily="18" charset="0"/>
              </a:rPr>
              <a:t>SaaS</a:t>
            </a:r>
            <a:r>
              <a:rPr lang="ru-RU" dirty="0">
                <a:latin typeface="Georgia" panose="02040502050405020303" pitchFamily="18" charset="0"/>
              </a:rPr>
              <a:t>‑платформа (веб‑кабинет + мобильные уведомления + API интеграции), совместимая с действующей инфраструктурой конюшни и готовая к расширению </a:t>
            </a:r>
            <a:r>
              <a:rPr lang="ru-RU" dirty="0" err="1">
                <a:latin typeface="Georgia" panose="02040502050405020303" pitchFamily="18" charset="0"/>
              </a:rPr>
              <a:t>IoT</a:t>
            </a:r>
            <a:r>
              <a:rPr lang="ru-RU" dirty="0">
                <a:latin typeface="Georgia" panose="02040502050405020303" pitchFamily="18" charset="0"/>
              </a:rPr>
              <a:t>‑контурами (датчики, камеры, умные поилки/кормушки) и аналитическими модулями по мере зрелости клиента</a:t>
            </a:r>
            <a:r>
              <a:rPr lang="ru-RU" dirty="0"/>
              <a:t>.</a:t>
            </a:r>
          </a:p>
          <a:p>
            <a:endParaRPr lang="ru-RU" sz="2000" b="1" dirty="0">
              <a:latin typeface="Georgia" panose="02040502050405020303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80604" y="3652346"/>
            <a:ext cx="6144126" cy="233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spc="-22" dirty="0">
                <a:latin typeface="Georgia" panose="02040502050405020303" pitchFamily="18" charset="0"/>
                <a:ea typeface="Tahoma" panose="020B0604030504040204" pitchFamily="34" charset="0"/>
                <a:cs typeface="Arial" panose="020B0604020202020204" pitchFamily="34" charset="0"/>
              </a:rPr>
              <a:t>Область</a:t>
            </a:r>
            <a:r>
              <a:rPr lang="ru-RU" sz="2000" b="1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spc="-22" dirty="0">
                <a:latin typeface="Georgia" panose="02040502050405020303" pitchFamily="18" charset="0"/>
                <a:ea typeface="Tahoma" panose="020B0604030504040204" pitchFamily="34" charset="0"/>
                <a:cs typeface="Arial" panose="020B0604020202020204" pitchFamily="34" charset="0"/>
              </a:rPr>
              <a:t>применения</a:t>
            </a:r>
          </a:p>
          <a:p>
            <a:r>
              <a:rPr lang="ru-RU" dirty="0">
                <a:latin typeface="Georgia" panose="02040502050405020303" pitchFamily="18" charset="0"/>
              </a:rPr>
              <a:t>Данная система представляет собой инновационное цифровое решение, которое особенно востребовано в конюшнях, конноспортивных комплексах и организациях, работающих с лошадьми и стремящихся к внедрению современных технологий управления и повышению прозрачности процессов ухода</a:t>
            </a:r>
            <a:r>
              <a:rPr lang="ru-RU" dirty="0"/>
              <a:t>.</a:t>
            </a:r>
            <a:endParaRPr lang="ru-RU" sz="2000" b="1" spc="-22" dirty="0">
              <a:latin typeface="Georgia" panose="02040502050405020303" pitchFamily="18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892" y="4988286"/>
            <a:ext cx="2880320" cy="156125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-13692" y="0"/>
            <a:ext cx="43269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Georgia" panose="02040502050405020303" pitchFamily="18" charset="0"/>
              </a:rPr>
              <a:t>Аналоги и конкуренты</a:t>
            </a:r>
            <a:endParaRPr lang="ru-RU" sz="2400" b="1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Объект 4"/>
          <p:cNvSpPr txBox="1"/>
          <p:nvPr/>
        </p:nvSpPr>
        <p:spPr>
          <a:xfrm>
            <a:off x="3079447" y="4735644"/>
            <a:ext cx="6904985" cy="4244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2000" dirty="0">
              <a:latin typeface="Georgia" panose="02040502050405020303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916434"/>
              </p:ext>
            </p:extLst>
          </p:nvPr>
        </p:nvGraphicFramePr>
        <p:xfrm>
          <a:off x="220300" y="455985"/>
          <a:ext cx="11751400" cy="2677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7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7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37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37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2735">
                <a:tc>
                  <a:txBody>
                    <a:bodyPr/>
                    <a:lstStyle/>
                    <a:p>
                      <a:r>
                        <a:rPr lang="ru-RU" dirty="0"/>
                        <a:t>Название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Stable Secretary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Equicty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Equilab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ru-RU" sz="1600" dirty="0"/>
                        <a:t>Описание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800" b="0" kern="1200" dirty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Зарубежный </a:t>
                      </a:r>
                      <a:r>
                        <a:rPr lang="ru-RU" sz="800" b="0" kern="1200" dirty="0" err="1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SaaS</a:t>
                      </a:r>
                      <a:r>
                        <a:rPr lang="ru-RU" sz="800" b="0" kern="1200" dirty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-сервис для управления конюшней: учёт лошадей, напоминания, планирование, коммуникации и финансы (подписка).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800" b="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Зарубежная платформа управления конюшней: задачи, коммуникации, «</a:t>
                      </a:r>
                      <a:r>
                        <a:rPr lang="ru-RU" sz="800" b="0" kern="1200" dirty="0" err="1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smart</a:t>
                      </a:r>
                      <a:r>
                        <a:rPr lang="ru-RU" sz="800" b="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00" b="0" kern="1200" dirty="0" err="1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stable</a:t>
                      </a:r>
                      <a:r>
                        <a:rPr lang="ru-RU" sz="800" b="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00" b="0" kern="1200" dirty="0" err="1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board</a:t>
                      </a:r>
                      <a:r>
                        <a:rPr lang="ru-RU" sz="800" b="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», есть AI‑ассистент.</a:t>
                      </a:r>
                      <a:endParaRPr lang="ru-RU" sz="800" b="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800" b="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Приложение для всадников (косвенный конкурент): трекинг тренировок, статистика, календарь, комьюнити.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206">
                <a:tc>
                  <a:txBody>
                    <a:bodyPr/>
                    <a:lstStyle/>
                    <a:p>
                      <a:r>
                        <a:rPr lang="ru-RU" sz="1600" dirty="0"/>
                        <a:t>Сильные стороны</a:t>
                      </a:r>
                      <a:r>
                        <a:rPr lang="en-US" sz="1600" dirty="0"/>
                        <a:t> (S)</a:t>
                      </a:r>
                      <a:endParaRPr lang="ru-RU" sz="16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800" kern="1200" dirty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1. Широкий функционал «под ключ»: записи по лошадям, календарь/напоминания, расписание, коммуникации, финансовые инструменты.  </a:t>
                      </a:r>
                    </a:p>
                    <a:p>
                      <a:r>
                        <a:rPr lang="ru-RU" sz="800" kern="1200" dirty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2. Подписная модель и понятная упаковка продукта, удобная для регулярного использования персоналом</a:t>
                      </a:r>
                      <a:endParaRPr lang="ru-RU" sz="800" dirty="0"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800" b="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1. Сильный упор на операционные задачи: задачи персонала, статусы выполнения, коммуникации в одном контуре.  </a:t>
                      </a:r>
                    </a:p>
                    <a:p>
                      <a:r>
                        <a:rPr lang="ru-RU" sz="800" b="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2. Наличие «</a:t>
                      </a:r>
                      <a:r>
                        <a:rPr lang="ru-RU" sz="800" b="0" kern="1200" dirty="0" err="1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smart</a:t>
                      </a:r>
                      <a:r>
                        <a:rPr lang="ru-RU" sz="800" b="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00" b="0" kern="1200" dirty="0" err="1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stable</a:t>
                      </a:r>
                      <a:r>
                        <a:rPr lang="ru-RU" sz="800" b="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00" b="0" kern="1200" dirty="0" err="1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board</a:t>
                      </a:r>
                      <a:r>
                        <a:rPr lang="ru-RU" sz="800" b="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» и элементов цифрового рабочего места конюшни, удобных для ежедневной работы.  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800" b="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1. Массовость и привычка пользователей к мобильному формату: простая точка входа, высокая вовлечённость, сильное комьюнити.  </a:t>
                      </a:r>
                    </a:p>
                    <a:p>
                      <a:r>
                        <a:rPr lang="ru-RU" sz="800" b="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2. Сильная функциональность по тренировкам и метрикам езды, понятная ценность для всадников и тренеров.  </a:t>
                      </a:r>
                      <a:endParaRPr lang="en-US" sz="800" b="0" kern="1200" dirty="0">
                        <a:solidFill>
                          <a:schemeClr val="tx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0080">
                <a:tc>
                  <a:txBody>
                    <a:bodyPr/>
                    <a:lstStyle/>
                    <a:p>
                      <a:r>
                        <a:rPr lang="ru-RU" sz="1600" dirty="0"/>
                        <a:t>Слабые стороны</a:t>
                      </a:r>
                      <a:r>
                        <a:rPr lang="en-US" sz="1600" dirty="0"/>
                        <a:t> (W)</a:t>
                      </a:r>
                      <a:endParaRPr lang="ru-RU" sz="16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800" kern="1200" dirty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1. Ограниченная адаптация под российские регламенты, практики и терминологию (локализация, шаблоны, документы).  </a:t>
                      </a:r>
                    </a:p>
                    <a:p>
                      <a:r>
                        <a:rPr lang="ru-RU" sz="800" kern="1200" dirty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2. Потенциальные барьеры внедрения для РФ: поддержка, платежи, интеграции с локальными сервисами и документооборотом. </a:t>
                      </a:r>
                      <a:r>
                        <a:rPr lang="ru-RU" sz="800" b="1" kern="1200" dirty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 </a:t>
                      </a:r>
                      <a:endParaRPr lang="ru-RU" sz="800" kern="1200" dirty="0">
                        <a:solidFill>
                          <a:schemeClr val="dk1"/>
                        </a:solidFill>
                        <a:effectLst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  <a:p>
                      <a:endParaRPr lang="ru-RU" sz="8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800" b="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1. Более высокий порог входа из‑за зависимости от процессов внедрения и настройки под конкретную конюшню (без этого ценность раскрывается хуже).  </a:t>
                      </a:r>
                    </a:p>
                    <a:p>
                      <a:r>
                        <a:rPr lang="ru-RU" sz="800" b="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2. Для РФ — риски локализации и поддержки, а также ограниченная применимость отдельных функций (например, «</a:t>
                      </a:r>
                      <a:r>
                        <a:rPr lang="ru-RU" sz="800" b="0" kern="1200" dirty="0" err="1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smart</a:t>
                      </a:r>
                      <a:r>
                        <a:rPr lang="ru-RU" sz="800" b="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800" b="0" kern="1200" dirty="0" err="1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board</a:t>
                      </a:r>
                      <a:r>
                        <a:rPr lang="ru-RU" sz="800" b="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») при другой инфраструктуре.  </a:t>
                      </a:r>
                    </a:p>
                    <a:p>
                      <a:endParaRPr lang="ru-RU" sz="800" b="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800" b="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1. Не закрывает управленческий контур конюшни: нет полноценного склада/кормления, задач смен, ролей и аудит‑лога как в «CRM конюшни».  </a:t>
                      </a:r>
                    </a:p>
                    <a:p>
                      <a:r>
                        <a:rPr lang="ru-RU" sz="800" b="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2. Фокус на тренировках может не решать ключевую боль владельца конюшни — дисциплина процедур, контроль персонала и прозрачность ухода.  </a:t>
                      </a:r>
                    </a:p>
                    <a:p>
                      <a:endParaRPr lang="ru-RU" sz="800" b="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20300" y="3198258"/>
            <a:ext cx="11971700" cy="20699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200" kern="1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Конкурентные преимущества:  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200" kern="1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Простота внедрения: старт без специализированного оборудования и сложных интеграций — достаточно веб‑кабинета, ролей и регламентов; подключение расширений по мере готовности конюшни.  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200" kern="1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Измеримый эффект уже на MVP: снижение просрочек процедур, сокращение времени администрирования, повышение дисциплины выполнения задач персонала, прозрачность изменений рациона и учёта склада.  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sz="1200" kern="1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Доступная стоимость за счёт подписной модели и прозрачной упаковки функционала; возможность пилотного периода для подтверждения эффекта на конкретной площадке.</a:t>
            </a:r>
            <a:endParaRPr lang="en-US" sz="1200" kern="1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sz="1200" dirty="0">
                <a:latin typeface="Georgia" panose="02040502050405020303" pitchFamily="18" charset="0"/>
              </a:rPr>
              <a:t> На отечественном рынке нет аналогов, а зарубежные не имеют необходимых расширений для внедрения на рынок РФ.</a:t>
            </a:r>
            <a:endParaRPr lang="ru-RU" sz="1200" kern="1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" y="-1561"/>
            <a:ext cx="44558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Целевая аудитория</a:t>
            </a:r>
          </a:p>
        </p:txBody>
      </p:sp>
      <p:sp>
        <p:nvSpPr>
          <p:cNvPr id="13" name="Объект 4"/>
          <p:cNvSpPr txBox="1"/>
          <p:nvPr/>
        </p:nvSpPr>
        <p:spPr>
          <a:xfrm>
            <a:off x="0" y="539392"/>
            <a:ext cx="5324345" cy="3249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endParaRPr lang="ru-RU" sz="20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ru-RU" sz="1600" b="1" dirty="0">
                <a:latin typeface="Georgia" panose="02040502050405020303" pitchFamily="18" charset="0"/>
              </a:rPr>
              <a:t>Область применения продукта проекта</a:t>
            </a:r>
          </a:p>
          <a:p>
            <a:pPr marL="0" indent="0">
              <a:buNone/>
            </a:pPr>
            <a:r>
              <a:rPr lang="ru-RU" sz="1600" dirty="0">
                <a:latin typeface="Georgia" panose="02040502050405020303" pitchFamily="18" charset="0"/>
              </a:rPr>
              <a:t>Данная система представляет собой инновационное цифровое решение, которое особенно востребовано в конюшнях, конноспортивных комплексах и организациях, работающих с лошадьми и стремящихся к внедрению современных технологий управления и повышению прозрачности процессов ухода. «Держателями» проблемы выступают владельцы и руководители конюшен (постой, спортивные клубы, школы верховой езды, прокатные конюшни), а также частные владельцы лошадей</a:t>
            </a:r>
          </a:p>
          <a:p>
            <a:pPr marL="0" indent="0">
              <a:buNone/>
            </a:pPr>
            <a:endParaRPr lang="ru-RU" sz="2000" dirty="0">
              <a:latin typeface="Georgia" panose="02040502050405020303" pitchFamily="18" charset="0"/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-13692" y="539392"/>
            <a:ext cx="4214878" cy="184664"/>
            <a:chOff x="0" y="636171"/>
            <a:chExt cx="2624903" cy="209737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6" name="Прямоугольник 15"/>
            <p:cNvSpPr/>
            <p:nvPr/>
          </p:nvSpPr>
          <p:spPr>
            <a:xfrm>
              <a:off x="0" y="636171"/>
              <a:ext cx="1294463" cy="209737"/>
            </a:xfrm>
            <a:prstGeom prst="rect">
              <a:avLst/>
            </a:prstGeom>
            <a:grpFill/>
            <a:ln w="25400" cap="flat">
              <a:solidFill>
                <a:schemeClr val="accent3">
                  <a:lumMod val="60000"/>
                  <a:lumOff val="40000"/>
                </a:schemeClr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hangingPunct="0"/>
              <a:endParaRPr lang="ru-RU">
                <a:solidFill>
                  <a:srgbClr val="000000"/>
                </a:solidFill>
                <a:sym typeface="Helvetica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336583" y="636171"/>
              <a:ext cx="1294463" cy="209737"/>
            </a:xfrm>
            <a:prstGeom prst="rect">
              <a:avLst/>
            </a:prstGeom>
            <a:grpFill/>
            <a:ln w="25400" cap="flat">
              <a:solidFill>
                <a:schemeClr val="accent3">
                  <a:lumMod val="60000"/>
                  <a:lumOff val="40000"/>
                </a:schemeClr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hangingPunct="0"/>
              <a:endParaRPr lang="ru-RU">
                <a:solidFill>
                  <a:srgbClr val="000000"/>
                </a:solidFill>
                <a:sym typeface="Helvetica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673166" y="636171"/>
              <a:ext cx="1294463" cy="209737"/>
            </a:xfrm>
            <a:prstGeom prst="rect">
              <a:avLst/>
            </a:prstGeom>
            <a:grpFill/>
            <a:ln w="25400" cap="flat">
              <a:solidFill>
                <a:schemeClr val="accent3">
                  <a:lumMod val="60000"/>
                  <a:lumOff val="40000"/>
                </a:schemeClr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hangingPunct="0"/>
              <a:endParaRPr lang="ru-RU">
                <a:solidFill>
                  <a:srgbClr val="000000"/>
                </a:solidFill>
                <a:sym typeface="Helvetica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993857" y="636171"/>
              <a:ext cx="1294463" cy="209737"/>
            </a:xfrm>
            <a:prstGeom prst="rect">
              <a:avLst/>
            </a:prstGeom>
            <a:grpFill/>
            <a:ln w="25400" cap="flat">
              <a:solidFill>
                <a:schemeClr val="accent3">
                  <a:lumMod val="60000"/>
                  <a:lumOff val="40000"/>
                </a:schemeClr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hangingPunct="0"/>
              <a:endParaRPr lang="ru-RU">
                <a:solidFill>
                  <a:srgbClr val="000000"/>
                </a:solidFill>
                <a:sym typeface="Helvetica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1330440" y="636171"/>
              <a:ext cx="1294463" cy="209737"/>
            </a:xfrm>
            <a:prstGeom prst="rect">
              <a:avLst/>
            </a:prstGeom>
            <a:grpFill/>
            <a:ln w="25400" cap="flat">
              <a:solidFill>
                <a:schemeClr val="accent3">
                  <a:lumMod val="60000"/>
                  <a:lumOff val="40000"/>
                </a:schemeClr>
              </a:solidFill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hangingPunct="0"/>
              <a:endParaRPr lang="ru-RU">
                <a:solidFill>
                  <a:srgbClr val="000000"/>
                </a:solidFill>
                <a:sym typeface="Helvetica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5580621" y="135915"/>
            <a:ext cx="6144126" cy="22843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400" b="1" kern="1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РЫНОК, СЕГМЕНТ РЫНКА</a:t>
            </a:r>
            <a:r>
              <a:rPr lang="ru-RU" sz="1400" kern="1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600" kern="1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Потенциальный рынок — конноспортивные комплексы и клубы, частные коневладельцы, племенные хозяйства, ветеринарные службы и специалисты. По отраслевому обзору рынка конных клубов, в РФ около 3000 конно‑спортивных комплексов/клубов/конюшен/секций (оценка по данным </a:t>
            </a:r>
            <a:r>
              <a:rPr lang="ru-RU" sz="1600" kern="100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Яндекс.Карт</a:t>
            </a:r>
            <a:r>
              <a:rPr lang="ru-RU" sz="1600" kern="1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2022 год), при этом в Федерации конного спорта России зарегистрировано около 650 конных клубов.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926239"/>
              </p:ext>
            </p:extLst>
          </p:nvPr>
        </p:nvGraphicFramePr>
        <p:xfrm>
          <a:off x="5905009" y="2433661"/>
          <a:ext cx="6144126" cy="326136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3072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2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B2B</a:t>
                      </a:r>
                      <a:endParaRPr lang="ru-RU" sz="1400" dirty="0"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для конюшен, КСК, школ верховой езды, прокатных и спортивных клубов (высокий приоритет)  </a:t>
                      </a:r>
                      <a:endParaRPr lang="ru-RU" sz="1400" dirty="0"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361"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B2G</a:t>
                      </a:r>
                      <a:endParaRPr lang="ru-RU" sz="1400" dirty="0"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поддержка программ цифровизации спорта и отрасли, пилоты на базе учебных/государственных организаций и инфраструктурных объектов (средний приоритет)  </a:t>
                      </a:r>
                      <a:endParaRPr lang="ru-RU" sz="1400" dirty="0"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7491"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B2C</a:t>
                      </a:r>
                      <a:endParaRPr lang="ru-RU" sz="1400" dirty="0"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для частных владельцев лошадей как самостоятельная подписка или через пакет услуг конюшни (низкий приоритет)</a:t>
                      </a:r>
                      <a:endParaRPr lang="ru-RU" sz="1400" dirty="0"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-96688" y="4149080"/>
            <a:ext cx="602379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Georgia" panose="02040502050405020303" pitchFamily="18" charset="0"/>
              </a:rPr>
              <a:t>Возможные барьеры для выхода на рынок:</a:t>
            </a:r>
          </a:p>
          <a:p>
            <a:r>
              <a:rPr lang="ru-RU" sz="1400" dirty="0">
                <a:latin typeface="Georgia" panose="02040502050405020303" pitchFamily="18" charset="0"/>
              </a:rPr>
              <a:t>- Низкая готовность рынка и консерватизм целевой аудитории</a:t>
            </a:r>
          </a:p>
          <a:p>
            <a:r>
              <a:rPr lang="ru-RU" sz="1400" dirty="0">
                <a:latin typeface="Georgia" panose="02040502050405020303" pitchFamily="18" charset="0"/>
              </a:rPr>
              <a:t>- Сложность интеграции с существующей инфраструктурой и </a:t>
            </a:r>
            <a:r>
              <a:rPr lang="ru-RU" sz="1400" dirty="0" err="1">
                <a:latin typeface="Georgia" panose="02040502050405020303" pitchFamily="18" charset="0"/>
              </a:rPr>
              <a:t>IoT</a:t>
            </a:r>
            <a:r>
              <a:rPr lang="ru-RU" sz="1400" dirty="0">
                <a:latin typeface="Georgia" panose="02040502050405020303" pitchFamily="18" charset="0"/>
              </a:rPr>
              <a:t>-устройствами</a:t>
            </a:r>
          </a:p>
          <a:p>
            <a:r>
              <a:rPr lang="ru-RU" sz="1400" dirty="0">
                <a:latin typeface="Georgia" panose="02040502050405020303" pitchFamily="18" charset="0"/>
              </a:rPr>
              <a:t>- Низкая цифровая грамотность и необученность персонала конюшен</a:t>
            </a:r>
          </a:p>
          <a:p>
            <a:endParaRPr lang="ru-RU" sz="1800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2" y="116632"/>
            <a:ext cx="4499991" cy="778098"/>
          </a:xfrm>
        </p:spPr>
        <p:txBody>
          <a:bodyPr>
            <a:noAutofit/>
          </a:bodyPr>
          <a:lstStyle/>
          <a:p>
            <a:br>
              <a:rPr lang="ru-RU" sz="2400" dirty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solidFill>
                <a:srgbClr val="8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0" y="539392"/>
            <a:ext cx="5943070" cy="184664"/>
            <a:chOff x="0" y="593008"/>
            <a:chExt cx="2624903" cy="296063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5" name="Прямоугольник 4"/>
            <p:cNvSpPr/>
            <p:nvPr/>
          </p:nvSpPr>
          <p:spPr>
            <a:xfrm>
              <a:off x="0" y="593008"/>
              <a:ext cx="1294463" cy="296063"/>
            </a:xfrm>
            <a:prstGeom prst="rect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hangingPunct="0"/>
              <a:endParaRPr lang="ru-RU">
                <a:solidFill>
                  <a:srgbClr val="000000"/>
                </a:solidFill>
                <a:sym typeface="Helvetica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36583" y="593008"/>
              <a:ext cx="1294463" cy="296063"/>
            </a:xfrm>
            <a:prstGeom prst="rect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hangingPunct="0"/>
              <a:endParaRPr lang="ru-RU">
                <a:solidFill>
                  <a:srgbClr val="000000"/>
                </a:solidFill>
                <a:sym typeface="Helvetica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673166" y="593008"/>
              <a:ext cx="1294463" cy="296063"/>
            </a:xfrm>
            <a:prstGeom prst="rect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hangingPunct="0"/>
              <a:endParaRPr lang="ru-RU">
                <a:solidFill>
                  <a:srgbClr val="000000"/>
                </a:solidFill>
                <a:sym typeface="Helvetica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993857" y="593008"/>
              <a:ext cx="1294463" cy="296063"/>
            </a:xfrm>
            <a:prstGeom prst="rect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hangingPunct="0"/>
              <a:endParaRPr lang="ru-RU">
                <a:solidFill>
                  <a:srgbClr val="000000"/>
                </a:solidFill>
                <a:sym typeface="Helvetica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330440" y="593008"/>
              <a:ext cx="1294463" cy="296063"/>
            </a:xfrm>
            <a:prstGeom prst="rect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hangingPunct="0"/>
              <a:endParaRPr lang="ru-RU">
                <a:solidFill>
                  <a:srgbClr val="000000"/>
                </a:solidFill>
                <a:sym typeface="Helvetica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0" y="0"/>
            <a:ext cx="6543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Решение</a:t>
            </a:r>
          </a:p>
        </p:txBody>
      </p:sp>
      <p:sp>
        <p:nvSpPr>
          <p:cNvPr id="13" name="Объект 4"/>
          <p:cNvSpPr txBox="1"/>
          <p:nvPr/>
        </p:nvSpPr>
        <p:spPr>
          <a:xfrm>
            <a:off x="479377" y="493426"/>
            <a:ext cx="10801200" cy="567187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1352550">
              <a:lnSpc>
                <a:spcPct val="110000"/>
              </a:lnSpc>
              <a:buNone/>
              <a:tabLst>
                <a:tab pos="3314700" algn="l"/>
              </a:tabLst>
            </a:pPr>
            <a:endParaRPr lang="ru-RU" sz="4300" b="1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10000"/>
              </a:lnSpc>
              <a:buFont typeface="Arial" panose="020B0604020202020204" pitchFamily="34" charset="0"/>
              <a:buAutoNum type="arabicPeriod"/>
            </a:pPr>
            <a:endParaRPr lang="ru-RU" sz="43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ru-RU" sz="4300" b="1" dirty="0">
                <a:latin typeface="Georgia" panose="02040502050405020303" pitchFamily="18" charset="0"/>
              </a:rPr>
              <a:t>    </a:t>
            </a:r>
            <a:r>
              <a:rPr lang="ru-RU" sz="4800" b="1" dirty="0">
                <a:latin typeface="Georgia" panose="02040502050405020303" pitchFamily="18" charset="0"/>
              </a:rPr>
              <a:t>Техническое решение </a:t>
            </a:r>
            <a:endParaRPr lang="en-US" sz="4800" b="1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4800" dirty="0">
                <a:latin typeface="Georgia" panose="02040502050405020303" pitchFamily="18" charset="0"/>
              </a:rPr>
              <a:t>Разрабатываемое решение представляет собой </a:t>
            </a:r>
            <a:r>
              <a:rPr lang="ru-RU" sz="4800" dirty="0" err="1">
                <a:latin typeface="Georgia" panose="02040502050405020303" pitchFamily="18" charset="0"/>
              </a:rPr>
              <a:t>SaaS</a:t>
            </a:r>
            <a:r>
              <a:rPr lang="ru-RU" sz="4800" dirty="0">
                <a:latin typeface="Georgia" panose="02040502050405020303" pitchFamily="18" charset="0"/>
              </a:rPr>
              <a:t>‑платформу для управления конюшней и контроля здоровья лошадей, построенную на единой модели данных и модульной архитектуре. Решение реализуется в виде кроссплатформенного сервиса с модулем уведомлений и REST API для интеграции с внешними сервисами: ветклиники, поставщики кормов, учетные системы, а также предусматривает подключение опционального </a:t>
            </a:r>
            <a:r>
              <a:rPr lang="ru-RU" sz="4800" dirty="0" err="1">
                <a:latin typeface="Georgia" panose="02040502050405020303" pitchFamily="18" charset="0"/>
              </a:rPr>
              <a:t>IoT</a:t>
            </a:r>
            <a:r>
              <a:rPr lang="ru-RU" sz="4800" dirty="0">
                <a:latin typeface="Georgia" panose="02040502050405020303" pitchFamily="18" charset="0"/>
              </a:rPr>
              <a:t>‑слоя через шлюз интеграций с нормализацией телеметрии и формированием событий. А также интеллектуальный модуль раннего предупреждения рисков, который анализирует динамику показателей и контекст и предлагает следующий шаг по регламенту наблюдения и обращения к специалисту.</a:t>
            </a:r>
          </a:p>
          <a:p>
            <a:pPr marL="0" indent="0">
              <a:buNone/>
            </a:pPr>
            <a:r>
              <a:rPr lang="ru-RU" sz="4800" b="1" dirty="0">
                <a:latin typeface="Georgia" panose="02040502050405020303" pitchFamily="18" charset="0"/>
              </a:rPr>
              <a:t>Экономическая выгода</a:t>
            </a:r>
            <a:r>
              <a:rPr lang="ru-RU" sz="4800" dirty="0">
                <a:latin typeface="Georgia" panose="02040502050405020303" pitchFamily="18" charset="0"/>
              </a:rPr>
              <a:t> (для руководителя КСК) - прямая экономия на кормах, снижение штрафов, сокращение времени администрирования.</a:t>
            </a:r>
          </a:p>
          <a:p>
            <a:pPr marL="0" indent="0">
              <a:buNone/>
            </a:pPr>
            <a:r>
              <a:rPr lang="ru-RU" sz="4800" b="1" dirty="0">
                <a:latin typeface="Georgia" panose="02040502050405020303" pitchFamily="18" charset="0"/>
              </a:rPr>
              <a:t>Конкурентное преимущество</a:t>
            </a:r>
            <a:r>
              <a:rPr lang="ru-RU" sz="4800" dirty="0">
                <a:latin typeface="Georgia" panose="02040502050405020303" pitchFamily="18" charset="0"/>
              </a:rPr>
              <a:t> -возможность предлагать владельцам лошадей прозрачный цифровой сервис, который отсутствует у 95% конюшен.</a:t>
            </a:r>
          </a:p>
          <a:p>
            <a:pPr marL="0" indent="0">
              <a:buNone/>
            </a:pPr>
            <a:r>
              <a:rPr lang="ru-RU" sz="4800" b="1" dirty="0">
                <a:latin typeface="Georgia" panose="02040502050405020303" pitchFamily="18" charset="0"/>
              </a:rPr>
              <a:t>Снижение конфликтности</a:t>
            </a:r>
            <a:r>
              <a:rPr lang="ru-RU" sz="4800" dirty="0">
                <a:latin typeface="Georgia" panose="02040502050405020303" pitchFamily="18" charset="0"/>
              </a:rPr>
              <a:t> - фиксация фактов убирает споры «кто не сделал».</a:t>
            </a:r>
          </a:p>
          <a:p>
            <a:pPr marL="0" indent="0">
              <a:buNone/>
            </a:pPr>
            <a:r>
              <a:rPr lang="ru-RU" sz="4800" b="1" dirty="0">
                <a:latin typeface="Georgia" panose="02040502050405020303" pitchFamily="18" charset="0"/>
              </a:rPr>
              <a:t>Здоровье и благополучие лошадей</a:t>
            </a:r>
            <a:r>
              <a:rPr lang="ru-RU" sz="4800" dirty="0">
                <a:latin typeface="Georgia" panose="02040502050405020303" pitchFamily="18" charset="0"/>
              </a:rPr>
              <a:t> (для владельца и руководителя) - система помогает не пропустить важные процедуры.</a:t>
            </a:r>
          </a:p>
          <a:p>
            <a:pPr marL="0" indent="0">
              <a:buNone/>
            </a:pPr>
            <a:r>
              <a:rPr lang="ru-RU" sz="4800" b="1" dirty="0">
                <a:latin typeface="Georgia" panose="02040502050405020303" pitchFamily="18" charset="0"/>
              </a:rPr>
              <a:t>Удобство и мобильность</a:t>
            </a:r>
            <a:r>
              <a:rPr lang="ru-RU" sz="4800" dirty="0">
                <a:latin typeface="Georgia" panose="02040502050405020303" pitchFamily="18" charset="0"/>
              </a:rPr>
              <a:t> - управление конюшней со смартфона из любой точки.</a:t>
            </a:r>
          </a:p>
          <a:p>
            <a:pPr marL="0" indent="0">
              <a:buNone/>
            </a:pPr>
            <a:r>
              <a:rPr lang="ru-RU" sz="4800" dirty="0">
                <a:latin typeface="Georgia" panose="02040502050405020303" pitchFamily="18" charset="0"/>
              </a:rPr>
              <a:t>Продукт (ИСУ КСК) является не просто инструментом автоматизации, а </a:t>
            </a:r>
            <a:r>
              <a:rPr lang="ru-RU" sz="4800" b="1" dirty="0">
                <a:latin typeface="Georgia" panose="02040502050405020303" pitchFamily="18" charset="0"/>
              </a:rPr>
              <a:t>системным решением</a:t>
            </a:r>
            <a:r>
              <a:rPr lang="ru-RU" sz="4800" dirty="0">
                <a:latin typeface="Georgia" panose="02040502050405020303" pitchFamily="18" charset="0"/>
              </a:rPr>
              <a:t>, которое:</a:t>
            </a:r>
          </a:p>
          <a:p>
            <a:pPr marL="0" indent="0">
              <a:buNone/>
            </a:pPr>
            <a:r>
              <a:rPr lang="ru-RU" sz="4800" b="1" dirty="0">
                <a:latin typeface="Georgia" panose="02040502050405020303" pitchFamily="18" charset="0"/>
              </a:rPr>
              <a:t>Закрывает все три категории держателей одновременно</a:t>
            </a:r>
            <a:r>
              <a:rPr lang="ru-RU" sz="4800" dirty="0">
                <a:latin typeface="Georgia" panose="02040502050405020303" pitchFamily="18" charset="0"/>
              </a:rPr>
              <a:t>, связывая их в едином информационном пространстве (руководитель, владелец, ветеринар получают доступ к разным уровням данных с разными правами).</a:t>
            </a:r>
          </a:p>
          <a:p>
            <a:pPr marL="0" indent="0">
              <a:buNone/>
            </a:pPr>
            <a:r>
              <a:rPr lang="ru-RU" sz="4800" b="1" dirty="0">
                <a:latin typeface="Georgia" panose="02040502050405020303" pitchFamily="18" charset="0"/>
              </a:rPr>
              <a:t>Не требует дорогого оборудования</a:t>
            </a:r>
            <a:r>
              <a:rPr lang="ru-RU" sz="4800" dirty="0">
                <a:latin typeface="Georgia" panose="02040502050405020303" pitchFamily="18" charset="0"/>
              </a:rPr>
              <a:t> на старте - достаточно смартфона или компьютера с браузером. Это снижает порог входа и позволяет быстро получить измеримый эффект.</a:t>
            </a:r>
          </a:p>
          <a:p>
            <a:pPr marL="0" indent="0">
              <a:buNone/>
            </a:pPr>
            <a:r>
              <a:rPr lang="ru-RU" sz="4800" b="1" dirty="0">
                <a:latin typeface="Georgia" panose="02040502050405020303" pitchFamily="18" charset="0"/>
              </a:rPr>
              <a:t>Обеспечивает масштабируемость</a:t>
            </a:r>
            <a:r>
              <a:rPr lang="ru-RU" sz="4800" dirty="0">
                <a:latin typeface="Georgia" panose="02040502050405020303" pitchFamily="18" charset="0"/>
              </a:rPr>
              <a:t> - от одной лошади до сотен голов и нескольких площадок.</a:t>
            </a:r>
          </a:p>
          <a:p>
            <a:pPr marL="0" indent="0">
              <a:buNone/>
            </a:pPr>
            <a:r>
              <a:rPr lang="ru-RU" sz="4800" b="1" dirty="0">
                <a:latin typeface="Georgia" panose="02040502050405020303" pitchFamily="18" charset="0"/>
              </a:rPr>
              <a:t>Даёт возможность поэтапного расширения</a:t>
            </a:r>
            <a:r>
              <a:rPr lang="ru-RU" sz="4800" dirty="0">
                <a:latin typeface="Georgia" panose="02040502050405020303" pitchFamily="18" charset="0"/>
              </a:rPr>
              <a:t> - от базовых модулей к </a:t>
            </a:r>
            <a:r>
              <a:rPr lang="ru-RU" sz="4800" dirty="0" err="1">
                <a:latin typeface="Georgia" panose="02040502050405020303" pitchFamily="18" charset="0"/>
              </a:rPr>
              <a:t>IoT</a:t>
            </a:r>
            <a:r>
              <a:rPr lang="ru-RU" sz="4800" dirty="0">
                <a:latin typeface="Georgia" panose="02040502050405020303" pitchFamily="18" charset="0"/>
              </a:rPr>
              <a:t> и AI по мере роста зрелости клиента.</a:t>
            </a:r>
          </a:p>
          <a:p>
            <a:pPr marL="0" indent="0">
              <a:buNone/>
            </a:pPr>
            <a:endParaRPr lang="ru-RU" sz="48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4800" dirty="0">
                <a:latin typeface="Georgia" panose="02040502050405020303" pitchFamily="18" charset="0"/>
              </a:rPr>
              <a:t>Применение данного подхода повышает стабильность, прозрачность и эффективность работы конюшни. Наиболее важным является возможность опираться на достоверные данные и единые правила, а не на предположения, переписки и бумажные записи, что формирует практическое решение существующей проблемы и создаёт основу для дальнейшего подключения </a:t>
            </a:r>
            <a:r>
              <a:rPr lang="ru-RU" sz="4800" dirty="0" err="1">
                <a:latin typeface="Georgia" panose="02040502050405020303" pitchFamily="18" charset="0"/>
              </a:rPr>
              <a:t>IoT</a:t>
            </a:r>
            <a:r>
              <a:rPr lang="ru-RU" sz="4800" dirty="0">
                <a:latin typeface="Georgia" panose="02040502050405020303" pitchFamily="18" charset="0"/>
              </a:rPr>
              <a:t>-контуров и модуля раннего предупреждения рисков.</a:t>
            </a:r>
          </a:p>
          <a:p>
            <a:pPr marL="0" indent="0">
              <a:buNone/>
            </a:pPr>
            <a:endParaRPr lang="ru-RU" sz="48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4800" b="1" dirty="0">
                <a:latin typeface="Georgia" panose="02040502050405020303" pitchFamily="18" charset="0"/>
              </a:rPr>
              <a:t>Каким образом результат проекта решает проблему: </a:t>
            </a:r>
            <a:r>
              <a:rPr lang="ru-RU" sz="4800" dirty="0">
                <a:latin typeface="Georgia" panose="02040502050405020303" pitchFamily="18" charset="0"/>
              </a:rPr>
              <a:t>Результаты работы интеллектуальной системы управления конноспортивным клубом способны существенно повлиять на текущую ситуацию в управлении конюшней и контроле здоровья лошадей. Автоматизация процессов минимизирует влияние человеческого фактора, что является ключевым преимуществом решения: исключается необходимость полагаться на внимательность персонала и вести разрозненные записи в журналах и таблицах. Продукт обеспечивает непрерывное ведение цифровой карточки лошади и календаря процедур, фиксирует выполнение регламентных мероприятий (вакцинации, дегельминтизация, ковка/расчистка, обработки, осмотры), выявляет отклонения и просрочки по заданным правилам и направляет уведомления ответственным сотрудникам в соответствии с установленными регламентами.</a:t>
            </a:r>
          </a:p>
          <a:p>
            <a:pPr marL="0" indent="0">
              <a:buNone/>
            </a:pPr>
            <a:endParaRPr lang="ru-RU" sz="56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5600" dirty="0">
                <a:latin typeface="Georgia" panose="02040502050405020303" pitchFamily="18" charset="0"/>
              </a:rPr>
              <a:t>  </a:t>
            </a:r>
            <a:r>
              <a:rPr lang="ru-RU" sz="5600" b="1" dirty="0">
                <a:latin typeface="Georgia" panose="02040502050405020303" pitchFamily="18" charset="0"/>
              </a:rPr>
              <a:t> </a:t>
            </a:r>
            <a:endParaRPr lang="ru-RU" sz="2500" dirty="0">
              <a:latin typeface="Georgia" panose="02040502050405020303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8698" y="-139624"/>
            <a:ext cx="2505394" cy="135803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FCEE911E-23E8-E3C6-7F4E-FB42B8E7540E}"/>
              </a:ext>
            </a:extLst>
          </p:cNvPr>
          <p:cNvSpPr/>
          <p:nvPr/>
        </p:nvSpPr>
        <p:spPr>
          <a:xfrm>
            <a:off x="0" y="1412776"/>
            <a:ext cx="5807968" cy="288032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-744" y="539391"/>
            <a:ext cx="4590999" cy="184665"/>
            <a:chOff x="0" y="638394"/>
            <a:chExt cx="2624903" cy="205289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5" name="Прямоугольник 4"/>
            <p:cNvSpPr/>
            <p:nvPr/>
          </p:nvSpPr>
          <p:spPr>
            <a:xfrm>
              <a:off x="0" y="638394"/>
              <a:ext cx="1294463" cy="205289"/>
            </a:xfrm>
            <a:prstGeom prst="rect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hangingPunct="0"/>
              <a:endParaRPr lang="ru-RU">
                <a:solidFill>
                  <a:srgbClr val="000000"/>
                </a:solidFill>
                <a:sym typeface="Helvetica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36583" y="638395"/>
              <a:ext cx="1294463" cy="205288"/>
            </a:xfrm>
            <a:prstGeom prst="rect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hangingPunct="0"/>
              <a:endParaRPr lang="ru-RU">
                <a:solidFill>
                  <a:srgbClr val="000000"/>
                </a:solidFill>
                <a:sym typeface="Helvetica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673166" y="638395"/>
              <a:ext cx="1294463" cy="205288"/>
            </a:xfrm>
            <a:prstGeom prst="rect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hangingPunct="0"/>
              <a:endParaRPr lang="ru-RU">
                <a:solidFill>
                  <a:srgbClr val="000000"/>
                </a:solidFill>
                <a:sym typeface="Helvetica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993857" y="638395"/>
              <a:ext cx="1294463" cy="205288"/>
            </a:xfrm>
            <a:prstGeom prst="rect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hangingPunct="0"/>
              <a:endParaRPr lang="ru-RU">
                <a:solidFill>
                  <a:srgbClr val="000000"/>
                </a:solidFill>
                <a:sym typeface="Helvetica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330440" y="638395"/>
              <a:ext cx="1294463" cy="205288"/>
            </a:xfrm>
            <a:prstGeom prst="rect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hangingPunct="0"/>
              <a:endParaRPr lang="ru-RU">
                <a:solidFill>
                  <a:srgbClr val="000000"/>
                </a:solidFill>
                <a:sym typeface="Helvetica"/>
              </a:endParaRPr>
            </a:p>
          </p:txBody>
        </p:sp>
      </p:grpSp>
      <p:sp>
        <p:nvSpPr>
          <p:cNvPr id="11" name="Объект 4"/>
          <p:cNvSpPr txBox="1"/>
          <p:nvPr/>
        </p:nvSpPr>
        <p:spPr>
          <a:xfrm>
            <a:off x="191344" y="1700808"/>
            <a:ext cx="5501095" cy="231779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>
                <a:latin typeface="Georgia" panose="02040502050405020303" pitchFamily="18" charset="0"/>
                <a:cs typeface="Arial" panose="020B0604020202020204" pitchFamily="34" charset="0"/>
              </a:rPr>
              <a:t>Салищева Руслана Сергеевна</a:t>
            </a:r>
          </a:p>
          <a:p>
            <a:endParaRPr lang="ru-RU" sz="2000" dirty="0"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000" dirty="0">
                <a:latin typeface="Georgia" panose="02040502050405020303" pitchFamily="18" charset="0"/>
                <a:cs typeface="Arial" panose="020B0604020202020204" pitchFamily="34" charset="0"/>
              </a:rPr>
              <a:t>Роль в проекте:  Team </a:t>
            </a:r>
            <a:r>
              <a:rPr lang="ru-RU" sz="2000" dirty="0" err="1">
                <a:latin typeface="Georgia" panose="02040502050405020303" pitchFamily="18" charset="0"/>
                <a:cs typeface="Arial" panose="020B0604020202020204" pitchFamily="34" charset="0"/>
              </a:rPr>
              <a:t>lead</a:t>
            </a:r>
            <a:r>
              <a:rPr lang="ru-RU" sz="2000" dirty="0">
                <a:latin typeface="Georgia" panose="02040502050405020303" pitchFamily="18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Georgia" panose="02040502050405020303" pitchFamily="18" charset="0"/>
                <a:cs typeface="Arial" panose="020B0604020202020204" pitchFamily="34" charset="0"/>
              </a:rPr>
              <a:t>product</a:t>
            </a:r>
            <a:r>
              <a:rPr lang="ru-RU" sz="2000" dirty="0">
                <a:latin typeface="Georgia" panose="02040502050405020303" pitchFamily="18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Georgia" panose="02040502050405020303" pitchFamily="18" charset="0"/>
                <a:cs typeface="Arial" panose="020B0604020202020204" pitchFamily="34" charset="0"/>
              </a:rPr>
              <a:t>manager</a:t>
            </a:r>
            <a:r>
              <a:rPr lang="ru-RU" sz="2000" dirty="0">
                <a:latin typeface="Georgia" panose="02040502050405020303" pitchFamily="18" charset="0"/>
                <a:cs typeface="Arial" panose="020B0604020202020204" pitchFamily="34" charset="0"/>
              </a:rPr>
              <a:t>, спикер, </a:t>
            </a:r>
            <a:r>
              <a:rPr lang="ru-RU" sz="2000" dirty="0" err="1">
                <a:latin typeface="Georgia" panose="02040502050405020303" pitchFamily="18" charset="0"/>
                <a:cs typeface="Arial" panose="020B0604020202020204" pitchFamily="34" charset="0"/>
              </a:rPr>
              <a:t>frontend</a:t>
            </a:r>
            <a:r>
              <a:rPr lang="ru-RU" sz="2000" dirty="0">
                <a:latin typeface="Georgia" panose="02040502050405020303" pitchFamily="18" charset="0"/>
                <a:cs typeface="Arial" panose="020B0604020202020204" pitchFamily="34" charset="0"/>
              </a:rPr>
              <a:t>-разработчик</a:t>
            </a:r>
          </a:p>
          <a:p>
            <a:endParaRPr lang="ru-RU" sz="2000" dirty="0"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000" dirty="0">
                <a:latin typeface="Georgia" panose="02040502050405020303" pitchFamily="18" charset="0"/>
                <a:cs typeface="Arial" panose="020B0604020202020204" pitchFamily="34" charset="0"/>
              </a:rPr>
              <a:t>Образование:  3 курс бакалавриата по специальности 09.03.03 “Прикладная информатика”</a:t>
            </a:r>
          </a:p>
          <a:p>
            <a:endParaRPr lang="ru-RU" sz="2000" dirty="0"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000" dirty="0">
                <a:latin typeface="Georgia" panose="02040502050405020303" pitchFamily="18" charset="0"/>
                <a:cs typeface="Arial" panose="020B0604020202020204" pitchFamily="34" charset="0"/>
              </a:rPr>
              <a:t>Знание языков: </a:t>
            </a:r>
            <a:r>
              <a:rPr lang="ru-RU" sz="2000" dirty="0" err="1">
                <a:latin typeface="Georgia" panose="02040502050405020303" pitchFamily="18" charset="0"/>
                <a:cs typeface="Arial" panose="020B0604020202020204" pitchFamily="34" charset="0"/>
              </a:rPr>
              <a:t>js</a:t>
            </a:r>
            <a:r>
              <a:rPr lang="ru-RU" sz="2000" dirty="0">
                <a:latin typeface="Georgia" panose="02040502050405020303" pitchFamily="18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Georgia" panose="02040502050405020303" pitchFamily="18" charset="0"/>
                <a:cs typeface="Arial" panose="020B0604020202020204" pitchFamily="34" charset="0"/>
              </a:rPr>
              <a:t>flutter</a:t>
            </a:r>
            <a:r>
              <a:rPr lang="ru-RU" sz="2000" dirty="0">
                <a:latin typeface="Georgia" panose="02040502050405020303" pitchFamily="18" charset="0"/>
                <a:cs typeface="Arial" panose="020B0604020202020204" pitchFamily="34" charset="0"/>
              </a:rPr>
              <a:t>, C++, Go, </a:t>
            </a:r>
            <a:r>
              <a:rPr lang="ru-RU" sz="2000" dirty="0" err="1">
                <a:latin typeface="Georgia" panose="02040502050405020303" pitchFamily="18" charset="0"/>
                <a:cs typeface="Arial" panose="020B0604020202020204" pitchFamily="34" charset="0"/>
              </a:rPr>
              <a:t>html</a:t>
            </a:r>
            <a:r>
              <a:rPr lang="ru-RU" sz="2000" dirty="0">
                <a:latin typeface="Georgia" panose="02040502050405020303" pitchFamily="18" charset="0"/>
                <a:cs typeface="Arial" panose="020B0604020202020204" pitchFamily="34" charset="0"/>
              </a:rPr>
              <a:t> и </a:t>
            </a:r>
            <a:r>
              <a:rPr lang="ru-RU" sz="2000" dirty="0" err="1">
                <a:latin typeface="Georgia" panose="02040502050405020303" pitchFamily="18" charset="0"/>
                <a:cs typeface="Arial" panose="020B0604020202020204" pitchFamily="34" charset="0"/>
              </a:rPr>
              <a:t>Css</a:t>
            </a:r>
            <a:endParaRPr lang="ru-RU" sz="2000" dirty="0">
              <a:latin typeface="Georgia" panose="02040502050405020303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000" dirty="0">
                <a:latin typeface="Georgia" panose="02040502050405020303" pitchFamily="18" charset="0"/>
                <a:cs typeface="Arial" panose="020B0604020202020204" pitchFamily="34" charset="0"/>
              </a:rPr>
              <a:t>Участник </a:t>
            </a:r>
            <a:r>
              <a:rPr lang="ru-RU" sz="2000" dirty="0" err="1">
                <a:latin typeface="Georgia" panose="02040502050405020303" pitchFamily="18" charset="0"/>
                <a:cs typeface="Arial" panose="020B0604020202020204" pitchFamily="34" charset="0"/>
              </a:rPr>
              <a:t>вордскиллс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538" y="-2721"/>
            <a:ext cx="47880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Команда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271" y="4376563"/>
            <a:ext cx="2880320" cy="1561257"/>
          </a:xfrm>
          <a:prstGeom prst="rect">
            <a:avLst/>
          </a:prstGeom>
        </p:spPr>
      </p:pic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450DF555-F751-D040-42EE-743713F2EDE1}"/>
              </a:ext>
            </a:extLst>
          </p:cNvPr>
          <p:cNvSpPr/>
          <p:nvPr/>
        </p:nvSpPr>
        <p:spPr>
          <a:xfrm>
            <a:off x="5960367" y="1455604"/>
            <a:ext cx="5960367" cy="3557571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41802F-272F-9FA9-45AA-FAE5B29B61CA}"/>
              </a:ext>
            </a:extLst>
          </p:cNvPr>
          <p:cNvSpPr txBox="1"/>
          <p:nvPr/>
        </p:nvSpPr>
        <p:spPr>
          <a:xfrm>
            <a:off x="6131213" y="1608303"/>
            <a:ext cx="5869443" cy="32521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50"/>
              </a:spcBef>
              <a:spcAft>
                <a:spcPts val="150"/>
              </a:spcAft>
              <a:defRPr sz="900" b="0">
                <a:latin typeface="Arial" panose="020B0604020202020204"/>
              </a:defRPr>
            </a:pPr>
            <a:r>
              <a:rPr lang="ru-RU" sz="1400" dirty="0">
                <a:latin typeface="Georgia" panose="02040502050405020303" pitchFamily="18" charset="0"/>
                <a:ea typeface="Tahoma" panose="020B0604030504040204" pitchFamily="34" charset="0"/>
                <a:cs typeface="Arial" panose="020B0604020202020204" pitchFamily="34" charset="0"/>
              </a:rPr>
              <a:t>Ястребова Полина Алексеевна</a:t>
            </a:r>
          </a:p>
          <a:p>
            <a:pPr>
              <a:spcBef>
                <a:spcPts val="150"/>
              </a:spcBef>
              <a:spcAft>
                <a:spcPts val="150"/>
              </a:spcAft>
              <a:defRPr sz="900" b="0">
                <a:latin typeface="Arial" panose="020B0604020202020204"/>
              </a:defRPr>
            </a:pPr>
            <a:endParaRPr lang="ru-RU" sz="1400" dirty="0">
              <a:latin typeface="Georgia" panose="02040502050405020303" pitchFamily="18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>
              <a:spcBef>
                <a:spcPts val="150"/>
              </a:spcBef>
              <a:spcAft>
                <a:spcPts val="150"/>
              </a:spcAft>
              <a:defRPr sz="900" b="0">
                <a:latin typeface="Arial" panose="020B0604020202020204"/>
              </a:defRPr>
            </a:pPr>
            <a:r>
              <a:rPr lang="ru-RU" sz="1400" dirty="0">
                <a:latin typeface="Georgia" panose="02040502050405020303" pitchFamily="18" charset="0"/>
                <a:ea typeface="Tahoma" panose="020B0604030504040204" pitchFamily="34" charset="0"/>
                <a:cs typeface="Arial" panose="020B0604020202020204" pitchFamily="34" charset="0"/>
              </a:rPr>
              <a:t>Роль в проекте: </a:t>
            </a:r>
            <a:r>
              <a:rPr lang="en-GB" sz="1400" dirty="0">
                <a:latin typeface="Georgia" panose="02040502050405020303" pitchFamily="18" charset="0"/>
                <a:ea typeface="Tahoma" panose="020B0604030504040204" pitchFamily="34" charset="0"/>
                <a:cs typeface="Arial" panose="020B0604020202020204" pitchFamily="34" charset="0"/>
              </a:rPr>
              <a:t>ML-</a:t>
            </a:r>
            <a:r>
              <a:rPr lang="ru-RU" sz="1400" dirty="0">
                <a:latin typeface="Georgia" panose="02040502050405020303" pitchFamily="18" charset="0"/>
                <a:ea typeface="Tahoma" panose="020B0604030504040204" pitchFamily="34" charset="0"/>
                <a:cs typeface="Arial" panose="020B0604020202020204" pitchFamily="34" charset="0"/>
              </a:rPr>
              <a:t>разработчик, </a:t>
            </a:r>
            <a:r>
              <a:rPr lang="en-GB" sz="1400" dirty="0" err="1">
                <a:latin typeface="Georgia" panose="02040502050405020303" pitchFamily="18" charset="0"/>
                <a:ea typeface="Tahoma" panose="020B0604030504040204" pitchFamily="34" charset="0"/>
                <a:cs typeface="Arial" panose="020B0604020202020204" pitchFamily="34" charset="0"/>
              </a:rPr>
              <a:t>Fullstack</a:t>
            </a:r>
            <a:r>
              <a:rPr lang="en-GB" sz="1400" dirty="0">
                <a:latin typeface="Georgia" panose="02040502050405020303" pitchFamily="18" charset="0"/>
                <a:ea typeface="Tahoma" panose="020B0604030504040204" pitchFamily="34" charset="0"/>
                <a:cs typeface="Arial" panose="020B0604020202020204" pitchFamily="34" charset="0"/>
              </a:rPr>
              <a:t> -</a:t>
            </a:r>
            <a:r>
              <a:rPr lang="ru-RU" sz="1400" dirty="0">
                <a:latin typeface="Georgia" panose="02040502050405020303" pitchFamily="18" charset="0"/>
                <a:ea typeface="Tahoma" panose="020B0604030504040204" pitchFamily="34" charset="0"/>
                <a:cs typeface="Arial" panose="020B0604020202020204" pitchFamily="34" charset="0"/>
              </a:rPr>
              <a:t>разработчик.</a:t>
            </a:r>
          </a:p>
          <a:p>
            <a:pPr>
              <a:spcBef>
                <a:spcPts val="150"/>
              </a:spcBef>
              <a:spcAft>
                <a:spcPts val="150"/>
              </a:spcAft>
              <a:defRPr sz="900" b="0">
                <a:latin typeface="Arial" panose="020B0604020202020204"/>
              </a:defRPr>
            </a:pPr>
            <a:endParaRPr lang="ru-RU" sz="1400" dirty="0">
              <a:latin typeface="Georgia" panose="02040502050405020303" pitchFamily="18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>
              <a:spcBef>
                <a:spcPts val="150"/>
              </a:spcBef>
              <a:spcAft>
                <a:spcPts val="150"/>
              </a:spcAft>
              <a:defRPr sz="900" b="0">
                <a:latin typeface="Arial" panose="020B0604020202020204"/>
              </a:defRPr>
            </a:pPr>
            <a:r>
              <a:rPr lang="ru-RU" sz="1400" dirty="0">
                <a:latin typeface="Georgia" panose="02040502050405020303" pitchFamily="18" charset="0"/>
                <a:ea typeface="Tahoma" panose="020B0604030504040204" pitchFamily="34" charset="0"/>
                <a:cs typeface="Arial" panose="020B0604020202020204" pitchFamily="34" charset="0"/>
              </a:rPr>
              <a:t>Образование: 3 курс бакалавриата по специальности 09.03.03 “Прикладная информатика”.</a:t>
            </a:r>
          </a:p>
          <a:p>
            <a:pPr>
              <a:spcBef>
                <a:spcPts val="150"/>
              </a:spcBef>
              <a:spcAft>
                <a:spcPts val="150"/>
              </a:spcAft>
              <a:defRPr sz="900" b="0">
                <a:latin typeface="Arial" panose="020B0604020202020204"/>
              </a:defRPr>
            </a:pPr>
            <a:r>
              <a:rPr lang="ru-RU" sz="1400" dirty="0">
                <a:latin typeface="Georgia" panose="02040502050405020303" pitchFamily="18" charset="0"/>
                <a:ea typeface="Tahoma" panose="020B0604030504040204" pitchFamily="34" charset="0"/>
                <a:cs typeface="Arial" panose="020B0604020202020204" pitchFamily="34" charset="0"/>
              </a:rPr>
              <a:t>Квалификация: С++ - разработчик, </a:t>
            </a:r>
            <a:r>
              <a:rPr lang="en-GB" sz="1400" dirty="0">
                <a:latin typeface="Georgia" panose="02040502050405020303" pitchFamily="18" charset="0"/>
                <a:ea typeface="Tahoma" panose="020B0604030504040204" pitchFamily="34" charset="0"/>
                <a:cs typeface="Arial" panose="020B0604020202020204" pitchFamily="34" charset="0"/>
              </a:rPr>
              <a:t>Python, </a:t>
            </a:r>
            <a:r>
              <a:rPr lang="en-GB" sz="1400" dirty="0" err="1">
                <a:latin typeface="Georgia" panose="02040502050405020303" pitchFamily="18" charset="0"/>
                <a:ea typeface="Tahoma" panose="020B0604030504040204" pitchFamily="34" charset="0"/>
                <a:cs typeface="Arial" panose="020B0604020202020204" pitchFamily="34" charset="0"/>
              </a:rPr>
              <a:t>Cython</a:t>
            </a:r>
            <a:r>
              <a:rPr lang="en-GB" sz="1400" dirty="0">
                <a:latin typeface="Georgia" panose="02040502050405020303" pitchFamily="18" charset="0"/>
                <a:ea typeface="Tahoma" panose="020B0604030504040204" pitchFamily="34" charset="0"/>
                <a:cs typeface="Arial" panose="020B0604020202020204" pitchFamily="34" charset="0"/>
              </a:rPr>
              <a:t> .</a:t>
            </a:r>
            <a:r>
              <a:rPr lang="ru-RU" sz="1400" dirty="0">
                <a:latin typeface="Georgia" panose="02040502050405020303" pitchFamily="18" charset="0"/>
                <a:ea typeface="Tahoma" panose="020B0604030504040204" pitchFamily="34" charset="0"/>
                <a:cs typeface="Arial" panose="020B0604020202020204" pitchFamily="34" charset="0"/>
              </a:rPr>
              <a:t>Опыт разработки: 4 года.</a:t>
            </a:r>
          </a:p>
          <a:p>
            <a:pPr>
              <a:spcBef>
                <a:spcPts val="150"/>
              </a:spcBef>
              <a:spcAft>
                <a:spcPts val="150"/>
              </a:spcAft>
              <a:defRPr sz="900" b="0">
                <a:latin typeface="Arial" panose="020B0604020202020204"/>
              </a:defRPr>
            </a:pPr>
            <a:endParaRPr lang="ru-RU" sz="1400" dirty="0">
              <a:latin typeface="Georgia" panose="02040502050405020303" pitchFamily="18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>
              <a:spcBef>
                <a:spcPts val="150"/>
              </a:spcBef>
              <a:spcAft>
                <a:spcPts val="150"/>
              </a:spcAft>
              <a:defRPr sz="900" b="0">
                <a:latin typeface="Arial" panose="020B0604020202020204"/>
              </a:defRPr>
            </a:pPr>
            <a:r>
              <a:rPr lang="ru-RU" sz="1400" dirty="0">
                <a:latin typeface="Georgia" panose="02040502050405020303" pitchFamily="18" charset="0"/>
                <a:ea typeface="Tahoma" panose="020B0604030504040204" pitchFamily="34" charset="0"/>
                <a:cs typeface="Arial" panose="020B0604020202020204" pitchFamily="34" charset="0"/>
              </a:rPr>
              <a:t>Победитель </a:t>
            </a:r>
            <a:r>
              <a:rPr lang="en-GB" sz="1400" dirty="0">
                <a:latin typeface="Georgia" panose="02040502050405020303" pitchFamily="18" charset="0"/>
                <a:ea typeface="Tahoma" panose="020B0604030504040204" pitchFamily="34" charset="0"/>
                <a:cs typeface="Arial" panose="020B0604020202020204" pitchFamily="34" charset="0"/>
              </a:rPr>
              <a:t>VI </a:t>
            </a:r>
            <a:r>
              <a:rPr lang="ru-RU" sz="1400" dirty="0">
                <a:latin typeface="Georgia" panose="02040502050405020303" pitchFamily="18" charset="0"/>
                <a:ea typeface="Tahoma" panose="020B0604030504040204" pitchFamily="34" charset="0"/>
                <a:cs typeface="Arial" panose="020B0604020202020204" pitchFamily="34" charset="0"/>
              </a:rPr>
              <a:t>волны программы "Студенческий стартап", финалист хакатона Мэра Москвы, участник международной программы МТПП “Начни свой бизнес с Москвой”, участник акселератора “</a:t>
            </a:r>
            <a:r>
              <a:rPr lang="en-GB" sz="1400" dirty="0">
                <a:latin typeface="Georgia" panose="02040502050405020303" pitchFamily="18" charset="0"/>
                <a:ea typeface="Tahoma" panose="020B0604030504040204" pitchFamily="34" charset="0"/>
                <a:cs typeface="Arial" panose="020B0604020202020204" pitchFamily="34" charset="0"/>
              </a:rPr>
              <a:t>HSE FEST ACCELERATOR 2026”</a:t>
            </a:r>
            <a:endParaRPr lang="ru-RU" sz="1400" dirty="0">
              <a:latin typeface="Georgia" panose="02040502050405020303" pitchFamily="18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60000"/>
                <a:lumOff val="40000"/>
              </a:schemeClr>
            </a:gs>
            <a:gs pos="74000">
              <a:schemeClr val="accent3">
                <a:lumMod val="20000"/>
                <a:lumOff val="80000"/>
              </a:schemeClr>
            </a:gs>
            <a:gs pos="83000">
              <a:schemeClr val="accent3">
                <a:lumMod val="40000"/>
                <a:lumOff val="60000"/>
              </a:schemeClr>
            </a:gs>
            <a:gs pos="100000">
              <a:schemeClr val="accent3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DE0D761-1C96-EF0D-F973-97B1F325D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2860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ru-RU" sz="9800" dirty="0">
                <a:latin typeface="Gabriola" panose="04040605051002020D02" pitchFamily="82" charset="0"/>
              </a:rPr>
              <a:t>Спасибо за внимание! </a:t>
            </a:r>
            <a:br>
              <a:rPr lang="ru-RU" dirty="0"/>
            </a:b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EBE6ED-A308-3192-9AB7-4B6D4792E4F1}"/>
              </a:ext>
            </a:extLst>
          </p:cNvPr>
          <p:cNvSpPr txBox="1"/>
          <p:nvPr/>
        </p:nvSpPr>
        <p:spPr>
          <a:xfrm>
            <a:off x="191344" y="5949280"/>
            <a:ext cx="26879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Почта</a:t>
            </a:r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: rusya.salish@gmail.com</a:t>
            </a:r>
            <a:endParaRPr lang="ru-RU" sz="12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endParaRPr lang="ru-RU" sz="12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ru-RU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Телефон</a:t>
            </a:r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: +7 (938) 032-59-58</a:t>
            </a:r>
            <a:endParaRPr lang="ru-RU" sz="12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8585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1407</Words>
  <Application>Microsoft Office PowerPoint</Application>
  <PresentationFormat>Широкоэкранный</PresentationFormat>
  <Paragraphs>112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Gabriola</vt:lpstr>
      <vt:lpstr>Georgia</vt:lpstr>
      <vt:lpstr>Helvetica</vt:lpstr>
      <vt:lpstr>Тема Office</vt:lpstr>
      <vt:lpstr>Презентация PowerPoint</vt:lpstr>
      <vt:lpstr> </vt:lpstr>
      <vt:lpstr>Презентация PowerPoint</vt:lpstr>
      <vt:lpstr>Презентация PowerPoint</vt:lpstr>
      <vt:lpstr> </vt:lpstr>
      <vt:lpstr>Презентация PowerPoint</vt:lpstr>
      <vt:lpstr>Спасибо за внимание!  </vt:lpstr>
    </vt:vector>
  </TitlesOfParts>
  <Company>FASIE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Студенческий  Стартап</dc:title>
  <dc:creator>Позднякова Елена Николаевна</dc:creator>
  <cp:lastModifiedBy>Руслана Салищева</cp:lastModifiedBy>
  <cp:revision>83</cp:revision>
  <dcterms:created xsi:type="dcterms:W3CDTF">2023-02-08T09:03:00Z</dcterms:created>
  <dcterms:modified xsi:type="dcterms:W3CDTF">2026-04-15T00:39:25Z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2CA2B660D9A74DE78C544DC36D79844C_12</vt:lpwstr>
  </property>
  <property fmtid="{D5CDD505-2E9C-101B-9397-08002B2CF9AE}" pid="3" name="KSOProductBuildVer">
    <vt:lpwstr>1033-12.1.0.25242</vt:lpwstr>
  </property>
</Properties>
</file>