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y="6858000" cx="12192000"/>
  <p:notesSz cx="6858000" cy="9144000"/>
  <p:embeddedFontLst>
    <p:embeddedFont>
      <p:font typeface="Montserrat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4" roundtripDataSignature="AMtx7mjrseuzgZwZ83MFxWlkW+Zis+VK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45BF0FE-F673-47F6-94B5-16B0DAF36CAE}">
  <a:tblStyle styleId="{145BF0FE-F673-47F6-94B5-16B0DAF36CAE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Montserrat-bold.fntdata"/><Relationship Id="rId30" Type="http://schemas.openxmlformats.org/officeDocument/2006/relationships/font" Target="fonts/Montserrat-regular.fntdata"/><Relationship Id="rId11" Type="http://schemas.openxmlformats.org/officeDocument/2006/relationships/slide" Target="slides/slide5.xml"/><Relationship Id="rId33" Type="http://schemas.openxmlformats.org/officeDocument/2006/relationships/font" Target="fonts/Montserrat-boldItalic.fntdata"/><Relationship Id="rId10" Type="http://schemas.openxmlformats.org/officeDocument/2006/relationships/slide" Target="slides/slide4.xml"/><Relationship Id="rId32" Type="http://schemas.openxmlformats.org/officeDocument/2006/relationships/font" Target="fonts/Montserrat-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34" Type="http://customschemas.google.com/relationships/presentationmetadata" Target="meta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1" name="Google Shape;181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5" name="Google Shape;195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6" name="Google Shape;206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2" name="Google Shape;22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7" name="Google Shape;23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238" name="Google Shape;238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7" name="Google Shape;24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248" name="Google Shape;248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8" name="Google Shape;25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259" name="Google Shape;259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0" name="Google Shape;27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271" name="Google Shape;271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5" name="Google Shape;285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286" name="Google Shape;286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8" name="Google Shape;298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299" name="Google Shape;299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0" name="Google Shape;310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311" name="Google Shape;311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4" name="Google Shape;32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325" name="Google Shape;325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5" name="Google Shape;335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336" name="Google Shape;336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9" name="Google Shape;349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2" name="Google Shape;372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5" name="Google Shape;385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8" name="Google Shape;398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5" name="Google Shape;415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6" name="Google Shape;436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6" name="Google Shape;446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3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3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3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3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3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7" name="Google Shape;97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3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03" name="Google Shape;103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4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4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4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4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4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4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4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4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4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4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4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4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4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4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4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4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4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4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4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51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2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4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52.png"/><Relationship Id="rId5" Type="http://schemas.openxmlformats.org/officeDocument/2006/relationships/image" Target="../media/image14.jpg"/><Relationship Id="rId6" Type="http://schemas.openxmlformats.org/officeDocument/2006/relationships/image" Target="../media/image12.png"/><Relationship Id="rId7" Type="http://schemas.openxmlformats.org/officeDocument/2006/relationships/image" Target="../media/image7.png"/><Relationship Id="rId8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Relationship Id="rId4" Type="http://schemas.openxmlformats.org/officeDocument/2006/relationships/image" Target="../media/image17.png"/><Relationship Id="rId5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png"/><Relationship Id="rId4" Type="http://schemas.openxmlformats.org/officeDocument/2006/relationships/image" Target="../media/image20.png"/><Relationship Id="rId5" Type="http://schemas.openxmlformats.org/officeDocument/2006/relationships/image" Target="../media/image1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23.jpg"/><Relationship Id="rId5" Type="http://schemas.openxmlformats.org/officeDocument/2006/relationships/image" Target="../media/image48.jpg"/><Relationship Id="rId6" Type="http://schemas.openxmlformats.org/officeDocument/2006/relationships/image" Target="../media/image25.jpg"/><Relationship Id="rId7" Type="http://schemas.openxmlformats.org/officeDocument/2006/relationships/image" Target="../media/image37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2.png"/><Relationship Id="rId4" Type="http://schemas.openxmlformats.org/officeDocument/2006/relationships/image" Target="../media/image2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Relationship Id="rId4" Type="http://schemas.openxmlformats.org/officeDocument/2006/relationships/image" Target="../media/image45.png"/><Relationship Id="rId5" Type="http://schemas.openxmlformats.org/officeDocument/2006/relationships/image" Target="../media/image2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Relationship Id="rId4" Type="http://schemas.openxmlformats.org/officeDocument/2006/relationships/image" Target="../media/image28.png"/><Relationship Id="rId5" Type="http://schemas.openxmlformats.org/officeDocument/2006/relationships/image" Target="../media/image46.png"/></Relationships>
</file>

<file path=ppt/slides/_rels/slide20.xml.rels><?xml version="1.0" encoding="UTF-8" standalone="yes"?><Relationships xmlns="http://schemas.openxmlformats.org/package/2006/relationships"><Relationship Id="rId10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Relationship Id="rId4" Type="http://schemas.openxmlformats.org/officeDocument/2006/relationships/image" Target="../media/image32.png"/><Relationship Id="rId9" Type="http://schemas.openxmlformats.org/officeDocument/2006/relationships/image" Target="../media/image3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5.png"/><Relationship Id="rId8" Type="http://schemas.openxmlformats.org/officeDocument/2006/relationships/image" Target="../media/image3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Relationship Id="rId4" Type="http://schemas.openxmlformats.org/officeDocument/2006/relationships/image" Target="../media/image47.png"/><Relationship Id="rId5" Type="http://schemas.openxmlformats.org/officeDocument/2006/relationships/image" Target="../media/image34.png"/><Relationship Id="rId6" Type="http://schemas.openxmlformats.org/officeDocument/2006/relationships/image" Target="../media/image3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Relationship Id="rId4" Type="http://schemas.openxmlformats.org/officeDocument/2006/relationships/image" Target="../media/image4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Relationship Id="rId4" Type="http://schemas.openxmlformats.org/officeDocument/2006/relationships/image" Target="../media/image41.png"/><Relationship Id="rId5" Type="http://schemas.openxmlformats.org/officeDocument/2006/relationships/image" Target="../media/image43.png"/><Relationship Id="rId6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/>
        </p:nvSpPr>
        <p:spPr>
          <a:xfrm>
            <a:off x="666750" y="16938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3000">
                <a:solidFill>
                  <a:srgbClr val="414042"/>
                </a:solidFill>
              </a:rPr>
              <a:t>Новый тип микроконтроллера для генераторов с целью</a:t>
            </a:r>
            <a:endParaRPr b="1" sz="3000">
              <a:solidFill>
                <a:srgbClr val="414042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3000">
                <a:solidFill>
                  <a:srgbClr val="414042"/>
                </a:solidFill>
              </a:rPr>
              <a:t>внедрения возобновляемых и децентрализованных источников электроэнергии</a:t>
            </a:r>
            <a:endParaRPr b="1" sz="3000">
              <a:solidFill>
                <a:srgbClr val="41404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CEBEC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"/>
          <p:cNvSpPr/>
          <p:nvPr/>
        </p:nvSpPr>
        <p:spPr>
          <a:xfrm>
            <a:off x="0" y="4089834"/>
            <a:ext cx="2540000" cy="2768166"/>
          </a:xfrm>
          <a:prstGeom prst="rect">
            <a:avLst/>
          </a:prstGeom>
          <a:solidFill>
            <a:srgbClr val="ECEBEC"/>
          </a:solidFill>
          <a:ln cap="flat" cmpd="sng" w="12700">
            <a:solidFill>
              <a:srgbClr val="ECEBE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1" name="Google Shape;17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7699" y="2941806"/>
            <a:ext cx="5962723" cy="3327163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"/>
          <p:cNvSpPr/>
          <p:nvPr/>
        </p:nvSpPr>
        <p:spPr>
          <a:xfrm>
            <a:off x="7204107" y="4089834"/>
            <a:ext cx="4987892" cy="2768166"/>
          </a:xfrm>
          <a:prstGeom prst="rect">
            <a:avLst/>
          </a:prstGeom>
          <a:solidFill>
            <a:srgbClr val="ECEBEC"/>
          </a:solidFill>
          <a:ln cap="flat" cmpd="sng" w="12700">
            <a:solidFill>
              <a:srgbClr val="ECEBE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3" name="Google Shape;173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5891513" y="2433827"/>
            <a:ext cx="5932186" cy="4136528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sp>
        <p:nvSpPr>
          <p:cNvPr id="175" name="Google Shape;175;p2"/>
          <p:cNvSpPr txBox="1"/>
          <p:nvPr/>
        </p:nvSpPr>
        <p:spPr>
          <a:xfrm>
            <a:off x="803275" y="1222148"/>
            <a:ext cx="11020424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200"/>
              <a:buFont typeface="Arial"/>
              <a:buNone/>
            </a:pPr>
            <a:r>
              <a:rPr b="0" i="0" lang="ru-RU" sz="22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Основной проблематикой работы являются убытки генерирующих компаний из-за отключения ТПЧ при возникновении возмущений в сети и снижение качества энергии, подаваемой в сеть</a:t>
            </a:r>
            <a:endParaRPr/>
          </a:p>
          <a:p>
            <a:pPr indent="-2032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6" name="Google Shape;176;p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77" name="Google Shape;177;p2"/>
          <p:cNvSpPr txBox="1"/>
          <p:nvPr/>
        </p:nvSpPr>
        <p:spPr>
          <a:xfrm>
            <a:off x="4838175" y="2592639"/>
            <a:ext cx="173338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2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2000 А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8" name="Google Shape;178;p2"/>
          <p:cNvCxnSpPr/>
          <p:nvPr/>
        </p:nvCxnSpPr>
        <p:spPr>
          <a:xfrm rot="10800000">
            <a:off x="5891513" y="3252569"/>
            <a:ext cx="5932189" cy="0"/>
          </a:xfrm>
          <a:prstGeom prst="straightConnector1">
            <a:avLst/>
          </a:prstGeom>
          <a:noFill/>
          <a:ln cap="rnd" cmpd="sng" w="44450">
            <a:solidFill>
              <a:srgbClr val="C00000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59609" y="4584284"/>
            <a:ext cx="3177582" cy="2103136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sp>
        <p:nvSpPr>
          <p:cNvPr id="186" name="Google Shape;186;p3"/>
          <p:cNvSpPr txBox="1"/>
          <p:nvPr/>
        </p:nvSpPr>
        <p:spPr>
          <a:xfrm>
            <a:off x="990600" y="1320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200"/>
              <a:buFont typeface="Arial"/>
              <a:buNone/>
            </a:pPr>
            <a:r>
              <a:rPr lang="ru-RU" sz="22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Благодаря новому оптимизированному микроконтроллеру для управления ТПЧ будет решен вопрос статической и динамической устойчивости и, соответственно, беспрерывной работы энергосистемы, а также вопрос качества генерируемой ЭЭ</a:t>
            </a:r>
            <a:endParaRPr/>
          </a:p>
        </p:txBody>
      </p:sp>
      <p:cxnSp>
        <p:nvCxnSpPr>
          <p:cNvPr id="187" name="Google Shape;187;p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188" name="Google Shape;188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16316" y="2412066"/>
            <a:ext cx="3589884" cy="2692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93718" y="2785738"/>
            <a:ext cx="7030598" cy="1555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377570" y="4800533"/>
            <a:ext cx="1741660" cy="174166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3"/>
          <p:cNvSpPr/>
          <p:nvPr/>
        </p:nvSpPr>
        <p:spPr>
          <a:xfrm rot="-7033982">
            <a:off x="4615239" y="4087798"/>
            <a:ext cx="574804" cy="594469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28575">
            <a:solidFill>
              <a:srgbClr val="2F549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4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sp>
        <p:nvSpPr>
          <p:cNvPr id="198" name="Google Shape;198;p4"/>
          <p:cNvSpPr txBox="1"/>
          <p:nvPr/>
        </p:nvSpPr>
        <p:spPr>
          <a:xfrm>
            <a:off x="803275" y="1471998"/>
            <a:ext cx="10320445" cy="30201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40000" lnSpcReduction="20000"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Микроконтроллер должен удовлетворять требованиям существующего оборудования на ЭС:</a:t>
            </a:r>
            <a:endParaRPr/>
          </a:p>
          <a:p>
            <a:pPr indent="-228600" lvl="0" marL="2286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Courier New"/>
              <a:buChar char="o"/>
            </a:pPr>
            <a:r>
              <a:rPr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Быстрое реагирование на внешнее возмущения (25 мс);</a:t>
            </a:r>
            <a:endParaRPr/>
          </a:p>
          <a:p>
            <a:pPr indent="-228600" lvl="0" marL="2286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Courier New"/>
              <a:buChar char="o"/>
            </a:pPr>
            <a:r>
              <a:rPr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Качество электроэнергии в соответствии с </a:t>
            </a:r>
            <a:r>
              <a:rPr lang="ru-RU" sz="4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ГОСТ 30804.3.12-2013;</a:t>
            </a:r>
            <a:endParaRPr sz="44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Courier New"/>
              <a:buChar char="o"/>
            </a:pPr>
            <a:r>
              <a:rPr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Бесперебойная работа ТПЧ;</a:t>
            </a:r>
            <a:endParaRPr/>
          </a:p>
          <a:p>
            <a:pPr indent="-228600" lvl="0" marL="2286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Courier New"/>
              <a:buChar char="o"/>
            </a:pPr>
            <a:r>
              <a:rPr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Низкая стоимость (всего 1,5млн.рубв сравнении с зарубежными аналогами)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t/>
            </a:r>
            <a:endParaRPr sz="62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9" name="Google Shape;199;p4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200" name="Google Shape;200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372519" y="1870144"/>
            <a:ext cx="2266755" cy="2266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4"/>
          <p:cNvPicPr preferRelativeResize="0"/>
          <p:nvPr/>
        </p:nvPicPr>
        <p:blipFill rotWithShape="1">
          <a:blip r:embed="rId5">
            <a:alphaModFix/>
          </a:blip>
          <a:srcRect b="32617" l="11961" r="17354" t="30993"/>
          <a:stretch/>
        </p:blipFill>
        <p:spPr>
          <a:xfrm>
            <a:off x="4183692" y="5197955"/>
            <a:ext cx="3557635" cy="1017389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4"/>
          <p:cNvSpPr txBox="1"/>
          <p:nvPr/>
        </p:nvSpPr>
        <p:spPr>
          <a:xfrm>
            <a:off x="803276" y="4134680"/>
            <a:ext cx="11020424" cy="1287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lang="ru-RU" sz="1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СО выдвигает требования по эксплуатации энергообъектов. Микроконтроллер позволяет 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унифицировать регламент работы электрогенерирующих установок на основе электромашинно-вентильных комплексов</a:t>
            </a:r>
            <a:r>
              <a:rPr lang="ru-RU" sz="1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5"/>
          <p:cNvSpPr/>
          <p:nvPr/>
        </p:nvSpPr>
        <p:spPr>
          <a:xfrm>
            <a:off x="7204107" y="4089834"/>
            <a:ext cx="4987892" cy="2768166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5"/>
          <p:cNvSpPr/>
          <p:nvPr/>
        </p:nvSpPr>
        <p:spPr>
          <a:xfrm>
            <a:off x="0" y="4098712"/>
            <a:ext cx="2540000" cy="2768166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5"/>
          <p:cNvSpPr/>
          <p:nvPr/>
        </p:nvSpPr>
        <p:spPr>
          <a:xfrm rot="-5400000">
            <a:off x="7912347" y="3618535"/>
            <a:ext cx="1736583" cy="3229604"/>
          </a:xfrm>
          <a:prstGeom prst="flowChartOffpageConnector">
            <a:avLst/>
          </a:prstGeom>
          <a:gradFill>
            <a:gsLst>
              <a:gs pos="0">
                <a:schemeClr val="accent1"/>
              </a:gs>
              <a:gs pos="50000">
                <a:srgbClr val="8DA9DB"/>
              </a:gs>
              <a:gs pos="100000">
                <a:srgbClr val="B3C6E7"/>
              </a:gs>
            </a:gsLst>
            <a:lin ang="16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5"/>
          <p:cNvSpPr/>
          <p:nvPr/>
        </p:nvSpPr>
        <p:spPr>
          <a:xfrm rot="-5400000">
            <a:off x="5326305" y="3618534"/>
            <a:ext cx="1736583" cy="3229606"/>
          </a:xfrm>
          <a:prstGeom prst="flowChartOffpageConnector">
            <a:avLst/>
          </a:prstGeom>
          <a:gradFill>
            <a:gsLst>
              <a:gs pos="0">
                <a:schemeClr val="accent1"/>
              </a:gs>
              <a:gs pos="50000">
                <a:srgbClr val="8DA9DB"/>
              </a:gs>
              <a:gs pos="100000">
                <a:srgbClr val="B3C6E7"/>
              </a:gs>
            </a:gsLst>
            <a:lin ang="16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5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cxnSp>
        <p:nvCxnSpPr>
          <p:cNvPr id="213" name="Google Shape;213;p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14" name="Google Shape;214;p5"/>
          <p:cNvSpPr txBox="1"/>
          <p:nvPr/>
        </p:nvSpPr>
        <p:spPr>
          <a:xfrm>
            <a:off x="803275" y="1547010"/>
            <a:ext cx="11020425" cy="18819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Уникальное торговое предложение</a:t>
            </a:r>
            <a:endParaRPr/>
          </a:p>
          <a:p>
            <a:pPr indent="34290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Микроконтроллер для управления ТПЧ является покрывает все требования для бесперебойной работы энергосистемы, осуществляя немедленное реагирование на любые возмущения в сети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5"/>
          <p:cNvSpPr/>
          <p:nvPr/>
        </p:nvSpPr>
        <p:spPr>
          <a:xfrm rot="-5400000">
            <a:off x="2740265" y="3618534"/>
            <a:ext cx="1736583" cy="3229606"/>
          </a:xfrm>
          <a:prstGeom prst="flowChartOffpageConnector">
            <a:avLst/>
          </a:prstGeom>
          <a:gradFill>
            <a:gsLst>
              <a:gs pos="0">
                <a:schemeClr val="accent1"/>
              </a:gs>
              <a:gs pos="50000">
                <a:srgbClr val="8DA9DB"/>
              </a:gs>
              <a:gs pos="100000">
                <a:srgbClr val="B3C6E7"/>
              </a:gs>
            </a:gsLst>
            <a:lin ang="16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5"/>
          <p:cNvSpPr txBox="1"/>
          <p:nvPr/>
        </p:nvSpPr>
        <p:spPr>
          <a:xfrm>
            <a:off x="1900558" y="4504232"/>
            <a:ext cx="315659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TRL1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Сформулирована концепция, обоснована полезность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5"/>
          <p:cNvSpPr txBox="1"/>
          <p:nvPr/>
        </p:nvSpPr>
        <p:spPr>
          <a:xfrm>
            <a:off x="4771874" y="4499670"/>
            <a:ext cx="2871314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TRL2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Сформулирована техническая концепция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5"/>
          <p:cNvSpPr txBox="1"/>
          <p:nvPr/>
        </p:nvSpPr>
        <p:spPr>
          <a:xfrm>
            <a:off x="7593658" y="4771672"/>
            <a:ext cx="2373959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TRL3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</a:t>
            </a:r>
            <a:r>
              <a:rPr b="0" i="0" lang="ru-R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азработана мат.модель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5"/>
          <p:cNvSpPr txBox="1"/>
          <p:nvPr/>
        </p:nvSpPr>
        <p:spPr>
          <a:xfrm>
            <a:off x="3146596" y="3669904"/>
            <a:ext cx="6096000" cy="496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Уровень готовности продукта по шкале TRL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6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/>
          </a:p>
        </p:txBody>
      </p:sp>
      <p:sp>
        <p:nvSpPr>
          <p:cNvPr id="226" name="Google Shape;226;p6"/>
          <p:cNvSpPr txBox="1"/>
          <p:nvPr/>
        </p:nvSpPr>
        <p:spPr>
          <a:xfrm>
            <a:off x="803275" y="1364409"/>
            <a:ext cx="5845206" cy="7474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200"/>
              <a:buFont typeface="Arial"/>
              <a:buNone/>
            </a:pPr>
            <a:r>
              <a:rPr lang="ru-RU" sz="22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Основной поставщик микроконтроллеров</a:t>
            </a:r>
            <a:endParaRPr/>
          </a:p>
        </p:txBody>
      </p:sp>
      <p:cxnSp>
        <p:nvCxnSpPr>
          <p:cNvPr id="227" name="Google Shape;227;p6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228" name="Google Shape;228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35710" y="1726507"/>
            <a:ext cx="3398335" cy="1911563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6"/>
          <p:cNvSpPr txBox="1"/>
          <p:nvPr/>
        </p:nvSpPr>
        <p:spPr>
          <a:xfrm>
            <a:off x="5529222" y="1866683"/>
            <a:ext cx="6297382" cy="15623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None/>
            </a:pPr>
            <a:r>
              <a:rPr lang="ru-RU" sz="20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Недостатки: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None/>
            </a:pPr>
            <a:r>
              <a:rPr lang="ru-RU" sz="20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Дороговизна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None/>
            </a:pPr>
            <a:r>
              <a:rPr lang="ru-RU" sz="20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Труднодоступность в условиях санкций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None/>
            </a:pPr>
            <a:r>
              <a:rPr lang="ru-RU" sz="20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Покрытие не всех требований к управлению ТПЧ</a:t>
            </a:r>
            <a:endParaRPr/>
          </a:p>
        </p:txBody>
      </p:sp>
      <p:sp>
        <p:nvSpPr>
          <p:cNvPr id="230" name="Google Shape;230;p6"/>
          <p:cNvSpPr txBox="1"/>
          <p:nvPr/>
        </p:nvSpPr>
        <p:spPr>
          <a:xfrm>
            <a:off x="803275" y="3269619"/>
            <a:ext cx="5845206" cy="7474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200"/>
              <a:buFont typeface="Arial"/>
              <a:buNone/>
            </a:pPr>
            <a:r>
              <a:rPr lang="ru-RU" sz="22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Потенциальные конкуренты</a:t>
            </a:r>
            <a:endParaRPr/>
          </a:p>
        </p:txBody>
      </p:sp>
      <p:pic>
        <p:nvPicPr>
          <p:cNvPr id="231" name="Google Shape;231;p6"/>
          <p:cNvPicPr preferRelativeResize="0"/>
          <p:nvPr/>
        </p:nvPicPr>
        <p:blipFill rotWithShape="1">
          <a:blip r:embed="rId5">
            <a:alphaModFix/>
          </a:blip>
          <a:srcRect b="21020" l="0" r="0" t="20633"/>
          <a:stretch/>
        </p:blipFill>
        <p:spPr>
          <a:xfrm>
            <a:off x="793486" y="4190269"/>
            <a:ext cx="2515550" cy="978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749409" y="4148802"/>
            <a:ext cx="2810709" cy="963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292694" y="3804541"/>
            <a:ext cx="2473057" cy="1388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6"/>
          <p:cNvPicPr preferRelativeResize="0"/>
          <p:nvPr/>
        </p:nvPicPr>
        <p:blipFill rotWithShape="1">
          <a:blip r:embed="rId8">
            <a:alphaModFix/>
          </a:blip>
          <a:srcRect b="31694" l="30528" r="32653" t="0"/>
          <a:stretch/>
        </p:blipFill>
        <p:spPr>
          <a:xfrm>
            <a:off x="4359759" y="5112130"/>
            <a:ext cx="2338926" cy="1768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2EF"/>
        </a:soli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7"/>
          <p:cNvSpPr/>
          <p:nvPr/>
        </p:nvSpPr>
        <p:spPr>
          <a:xfrm>
            <a:off x="7204107" y="4089834"/>
            <a:ext cx="4987892" cy="2768166"/>
          </a:xfrm>
          <a:prstGeom prst="rect">
            <a:avLst/>
          </a:prstGeom>
          <a:solidFill>
            <a:srgbClr val="F5F2EF"/>
          </a:solidFill>
          <a:ln cap="flat" cmpd="sng" w="12700">
            <a:solidFill>
              <a:srgbClr val="F5F2E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7"/>
          <p:cNvSpPr/>
          <p:nvPr/>
        </p:nvSpPr>
        <p:spPr>
          <a:xfrm>
            <a:off x="0" y="4089834"/>
            <a:ext cx="2540000" cy="2768166"/>
          </a:xfrm>
          <a:prstGeom prst="rect">
            <a:avLst/>
          </a:prstGeom>
          <a:solidFill>
            <a:srgbClr val="F5F2EF"/>
          </a:solidFill>
          <a:ln cap="flat" cmpd="sng" w="12700">
            <a:solidFill>
              <a:srgbClr val="F5F2E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7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/>
          </a:p>
        </p:txBody>
      </p:sp>
      <p:cxnSp>
        <p:nvCxnSpPr>
          <p:cNvPr id="243" name="Google Shape;243;p7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44" name="Google Shape;244;p7"/>
          <p:cNvGraphicFramePr/>
          <p:nvPr/>
        </p:nvGraphicFramePr>
        <p:xfrm>
          <a:off x="803275" y="133283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{145BF0FE-F673-47F6-94B5-16B0DAF36CAE}</a:tableStyleId>
              </a:tblPr>
              <a:tblGrid>
                <a:gridCol w="2204075"/>
                <a:gridCol w="2204075"/>
                <a:gridCol w="2204075"/>
                <a:gridCol w="2204075"/>
                <a:gridCol w="2204075"/>
              </a:tblGrid>
              <a:tr h="2387700">
                <a:tc row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0000"/>
                          </a:solidFill>
                        </a:rPr>
                        <a:t>Ключевые партнеры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rgbClr val="000000"/>
                          </a:solidFill>
                        </a:rPr>
                        <a:t>ГТ Энерго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rgbClr val="000000"/>
                          </a:solidFill>
                        </a:rPr>
                        <a:t>ВЭС (действующих 20 ВЭС с 564 ветроустановками, плановых 24)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solidFill>
                            <a:srgbClr val="000000"/>
                          </a:solidFill>
                        </a:rPr>
                        <a:t>Ключевая деятельность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rgbClr val="000000"/>
                          </a:solidFill>
                        </a:rPr>
                        <a:t>Разработка и прямая продажа микроконтроллеров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solidFill>
                            <a:srgbClr val="000000"/>
                          </a:solidFill>
                        </a:rPr>
                        <a:t>Ценностные предложения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rgbClr val="000000"/>
                          </a:solidFill>
                        </a:rPr>
                        <a:t>Благодаря микроконтроллеру генерирующие компании перестанут нести убытки от непостоянной работы ТПЧ и будут выполнять все требования по кач-ву ЭЭ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solidFill>
                            <a:srgbClr val="000000"/>
                          </a:solidFill>
                        </a:rPr>
                        <a:t>Отношения с клиентами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rgbClr val="000000"/>
                          </a:solidFill>
                        </a:rPr>
                        <a:t>Помощь в интеграции устройства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rgbClr val="000000"/>
                          </a:solidFill>
                        </a:rPr>
                        <a:t>Послепродажное обслуживание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rgbClr val="000000"/>
                          </a:solidFill>
                        </a:rPr>
                        <a:t>Гарантийные обязательства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solidFill>
                            <a:srgbClr val="000000"/>
                          </a:solidFill>
                        </a:rPr>
                        <a:t>Структура издержек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rgbClr val="000000"/>
                          </a:solidFill>
                        </a:rPr>
                        <a:t>Затраты на элементную базу для производства микроконтроллеров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rgbClr val="000000"/>
                          </a:solidFill>
                        </a:rPr>
                        <a:t>з/п сотрудников, маркетинг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800">
                        <a:solidFill>
                          <a:srgbClr val="00000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7097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solidFill>
                            <a:srgbClr val="000000"/>
                          </a:solidFill>
                        </a:rPr>
                        <a:t>Ключевые ресурсы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rgbClr val="000000"/>
                          </a:solidFill>
                        </a:rPr>
                        <a:t>Технические ресурсы для разработки и обслуживания устройства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solidFill>
                            <a:srgbClr val="000000"/>
                          </a:solidFill>
                        </a:rPr>
                        <a:t>Каналы сбыта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rgbClr val="000000"/>
                          </a:solidFill>
                        </a:rPr>
                        <a:t>Генерирующие компании, имеющие в составе ТПЧ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rgbClr val="000000"/>
                          </a:solidFill>
                        </a:rPr>
                        <a:t>Плановые ГТ ТЭЦ и ВЭС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895675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solidFill>
                            <a:srgbClr val="000000"/>
                          </a:solidFill>
                        </a:rPr>
                        <a:t>Потребительские сегменты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rgbClr val="000000"/>
                          </a:solidFill>
                        </a:rPr>
                        <a:t>Прямая продажа устройства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solidFill>
                            <a:srgbClr val="000000"/>
                          </a:solidFill>
                        </a:rPr>
                        <a:t>Потоки доходов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rgbClr val="000000"/>
                          </a:solidFill>
                        </a:rPr>
                        <a:t>Прибыль от продажи устройства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2EF"/>
        </a:solid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8"/>
          <p:cNvSpPr/>
          <p:nvPr/>
        </p:nvSpPr>
        <p:spPr>
          <a:xfrm>
            <a:off x="7204107" y="4089834"/>
            <a:ext cx="4987892" cy="2768166"/>
          </a:xfrm>
          <a:prstGeom prst="rect">
            <a:avLst/>
          </a:prstGeom>
          <a:solidFill>
            <a:srgbClr val="F5F2EF"/>
          </a:solidFill>
          <a:ln cap="flat" cmpd="sng" w="12700">
            <a:solidFill>
              <a:srgbClr val="F5F2E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8"/>
          <p:cNvSpPr/>
          <p:nvPr/>
        </p:nvSpPr>
        <p:spPr>
          <a:xfrm>
            <a:off x="0" y="4089834"/>
            <a:ext cx="2540000" cy="2768166"/>
          </a:xfrm>
          <a:prstGeom prst="rect">
            <a:avLst/>
          </a:prstGeom>
          <a:solidFill>
            <a:srgbClr val="F5F2EF"/>
          </a:solidFill>
          <a:ln cap="flat" cmpd="sng" w="12700">
            <a:solidFill>
              <a:srgbClr val="F5F2E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8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ФИНАНСОВАЯ МОДЕЛЬ</a:t>
            </a:r>
            <a:endParaRPr/>
          </a:p>
        </p:txBody>
      </p:sp>
      <p:cxnSp>
        <p:nvCxnSpPr>
          <p:cNvPr id="253" name="Google Shape;253;p8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54" name="Google Shape;254;p8"/>
          <p:cNvGraphicFramePr/>
          <p:nvPr/>
        </p:nvGraphicFramePr>
        <p:xfrm>
          <a:off x="738188" y="147514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{145BF0FE-F673-47F6-94B5-16B0DAF36CAE}</a:tableStyleId>
              </a:tblPr>
              <a:tblGrid>
                <a:gridCol w="3106225"/>
                <a:gridCol w="1481550"/>
                <a:gridCol w="1966075"/>
                <a:gridCol w="2419100"/>
                <a:gridCol w="2047450"/>
              </a:tblGrid>
              <a:tr h="732875">
                <a:tc>
                  <a:txBody>
                    <a:bodyPr/>
                    <a:lstStyle/>
                    <a:p>
                      <a:pPr indent="0" lvl="0" marL="720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Отделы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ЗП/месяц, руб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Период разработки, месяц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Число сотрудников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Сумма расходов, руб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300">
                <a:tc>
                  <a:txBody>
                    <a:bodyPr/>
                    <a:lstStyle/>
                    <a:p>
                      <a:pPr indent="0" lvl="0" marL="720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Разработка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85 000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1 530 000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300">
                <a:tc>
                  <a:txBody>
                    <a:bodyPr/>
                    <a:lstStyle/>
                    <a:p>
                      <a:pPr indent="0" lvl="0" marL="720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Отдел продаж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60 000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360 000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300">
                <a:tc>
                  <a:txBody>
                    <a:bodyPr/>
                    <a:lstStyle/>
                    <a:p>
                      <a:pPr indent="0" lvl="0" marL="720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Маркетинг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60 000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360 000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8575">
                <a:tc>
                  <a:txBody>
                    <a:bodyPr/>
                    <a:lstStyle/>
                    <a:p>
                      <a:pPr indent="0" lvl="0" marL="720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Бюджет для маркетинга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100 000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8575">
                <a:tc>
                  <a:txBody>
                    <a:bodyPr/>
                    <a:lstStyle/>
                    <a:p>
                      <a:pPr indent="0" lvl="0" marL="720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Отдел отладки и нормоконтроль</a:t>
                      </a:r>
                      <a:endParaRPr sz="160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80 000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240 000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300">
                <a:tc>
                  <a:txBody>
                    <a:bodyPr/>
                    <a:lstStyle/>
                    <a:p>
                      <a:pPr indent="0" lvl="0" marL="720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Себестоимость устройства, руб</a:t>
                      </a:r>
                      <a:endParaRPr sz="160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100 000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32875">
                <a:tc>
                  <a:txBody>
                    <a:bodyPr/>
                    <a:lstStyle/>
                    <a:p>
                      <a:pPr indent="0" lvl="0" marL="720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Стоимость устройства при продаже, руб</a:t>
                      </a:r>
                      <a:endParaRPr sz="160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1 500 000 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Общие расходы с разработкой и первым месяцем работы, руб</a:t>
                      </a:r>
                      <a:endParaRPr sz="160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2 640 000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 ежемесячные, руб</a:t>
                      </a:r>
                      <a:endParaRPr sz="160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1 110 000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55" name="Google Shape;255;p8"/>
          <p:cNvGraphicFramePr/>
          <p:nvPr/>
        </p:nvGraphicFramePr>
        <p:xfrm>
          <a:off x="2267954" y="549368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{145BF0FE-F673-47F6-94B5-16B0DAF36CAE}</a:tableStyleId>
              </a:tblPr>
              <a:tblGrid>
                <a:gridCol w="3940175"/>
                <a:gridCol w="3715925"/>
              </a:tblGrid>
              <a:tr h="704850">
                <a:tc>
                  <a:txBody>
                    <a:bodyPr/>
                    <a:lstStyle/>
                    <a:p>
                      <a:pPr indent="0" lvl="0" marL="720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Окупаемость через 4 проданных устройства в месяц, руб</a:t>
                      </a:r>
                      <a:endParaRPr sz="180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30 000</a:t>
                      </a:r>
                      <a:endParaRPr b="0" i="0" sz="18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9125">
                <a:tc>
                  <a:txBody>
                    <a:bodyPr/>
                    <a:lstStyle/>
                    <a:p>
                      <a:pPr indent="0" lvl="0" marL="720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Последующая прибыль от продажи одного устройства в месяц, руб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340 000</a:t>
                      </a:r>
                      <a:endParaRPr b="0" i="0" sz="18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2EF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9"/>
          <p:cNvSpPr/>
          <p:nvPr/>
        </p:nvSpPr>
        <p:spPr>
          <a:xfrm>
            <a:off x="7204108" y="4069974"/>
            <a:ext cx="4987892" cy="2768166"/>
          </a:xfrm>
          <a:prstGeom prst="rect">
            <a:avLst/>
          </a:prstGeom>
          <a:solidFill>
            <a:srgbClr val="F5F2EF"/>
          </a:solidFill>
          <a:ln cap="flat" cmpd="sng" w="12700">
            <a:solidFill>
              <a:srgbClr val="F5F2E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9"/>
          <p:cNvSpPr/>
          <p:nvPr/>
        </p:nvSpPr>
        <p:spPr>
          <a:xfrm>
            <a:off x="0" y="4089834"/>
            <a:ext cx="2540000" cy="2768166"/>
          </a:xfrm>
          <a:prstGeom prst="rect">
            <a:avLst/>
          </a:prstGeom>
          <a:solidFill>
            <a:srgbClr val="F5F2EF"/>
          </a:solidFill>
          <a:ln cap="flat" cmpd="sng" w="12700">
            <a:solidFill>
              <a:srgbClr val="F5F2E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9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ФИНАНСОВАЯ МОДЕЛЬ</a:t>
            </a:r>
            <a:endParaRPr/>
          </a:p>
        </p:txBody>
      </p:sp>
      <p:cxnSp>
        <p:nvCxnSpPr>
          <p:cNvPr id="264" name="Google Shape;264;p9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65" name="Google Shape;265;p9"/>
          <p:cNvSpPr txBox="1"/>
          <p:nvPr/>
        </p:nvSpPr>
        <p:spPr>
          <a:xfrm>
            <a:off x="803274" y="1403943"/>
            <a:ext cx="1102042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45720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Выгода генерирующей компании от покупки микроконтроллера</a:t>
            </a:r>
            <a:endParaRPr/>
          </a:p>
        </p:txBody>
      </p:sp>
      <p:graphicFrame>
        <p:nvGraphicFramePr>
          <p:cNvPr id="266" name="Google Shape;266;p9"/>
          <p:cNvGraphicFramePr/>
          <p:nvPr/>
        </p:nvGraphicFramePr>
        <p:xfrm>
          <a:off x="990600" y="232485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{145BF0FE-F673-47F6-94B5-16B0DAF36CAE}</a:tableStyleId>
              </a:tblPr>
              <a:tblGrid>
                <a:gridCol w="3711175"/>
                <a:gridCol w="6569475"/>
              </a:tblGrid>
              <a:tr h="190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2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Из условия, что одни сутки простоя несут потерю в 300 тыс.руб</a:t>
                      </a:r>
                      <a:endParaRPr b="0" i="0" sz="2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706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Время отключения ветрогенераторов в год составляет 800 ч</a:t>
                      </a:r>
                      <a:endParaRPr b="0" i="0" sz="2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10 000 000 руб.</a:t>
                      </a:r>
                      <a:endParaRPr b="0" i="0" sz="2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43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Зарубежный микроконтроллер</a:t>
                      </a:r>
                      <a:endParaRPr b="0" i="0" sz="2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5 000 000 руб.</a:t>
                      </a:r>
                      <a:endParaRPr b="0" i="0" sz="2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6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Наш</a:t>
                      </a:r>
                      <a:endParaRPr b="0" i="0" sz="2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1 500 000 руб.</a:t>
                      </a:r>
                      <a:endParaRPr b="0" i="0" sz="2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7" name="Google Shape;267;p9"/>
          <p:cNvSpPr/>
          <p:nvPr/>
        </p:nvSpPr>
        <p:spPr>
          <a:xfrm>
            <a:off x="10931525" y="4530725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2EF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0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200"/>
              <a:buFont typeface="Arial"/>
              <a:buNone/>
            </a:pPr>
            <a:r>
              <a:rPr b="1" lang="ru-RU" sz="42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Перспективы развития</a:t>
            </a:r>
            <a:endParaRPr/>
          </a:p>
        </p:txBody>
      </p:sp>
      <p:cxnSp>
        <p:nvCxnSpPr>
          <p:cNvPr id="274" name="Google Shape;274;p10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275" name="Google Shape;27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78626" y="277226"/>
            <a:ext cx="1569053" cy="857094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10"/>
          <p:cNvSpPr txBox="1"/>
          <p:nvPr/>
        </p:nvSpPr>
        <p:spPr>
          <a:xfrm>
            <a:off x="803275" y="1523249"/>
            <a:ext cx="8815287" cy="13416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Доля ВИЭ-генерации в России к октябрю 2022 года достигла 2,2% от общей мощности энергосистемы. 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 2040 году потребление электроэнергии удвоится, а возобновляемые источники энергии будут составлять </a:t>
            </a:r>
            <a:r>
              <a:rPr b="1"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 40 % до 60 % </a:t>
            </a: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ее выработки на планете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7" name="Google Shape;277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51457" y="4290602"/>
            <a:ext cx="1384340" cy="2075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45613" y="3565003"/>
            <a:ext cx="1868315" cy="2801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23744" y="3038973"/>
            <a:ext cx="2219176" cy="3327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52736" y="2572620"/>
            <a:ext cx="2530233" cy="3793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2158197">
            <a:off x="6349562" y="3092140"/>
            <a:ext cx="4637580" cy="499847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10"/>
          <p:cNvSpPr txBox="1"/>
          <p:nvPr/>
        </p:nvSpPr>
        <p:spPr>
          <a:xfrm>
            <a:off x="800568" y="2869988"/>
            <a:ext cx="5038232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 данный момент на территории 20 действующих ВЭС с 564 ветроустановками</a:t>
            </a: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и 24 </a:t>
            </a:r>
            <a:r>
              <a:rPr b="0"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плановых ВЭС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2EF"/>
        </a:solidFill>
      </p:bgPr>
    </p:bg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1"/>
          <p:cNvSpPr/>
          <p:nvPr/>
        </p:nvSpPr>
        <p:spPr>
          <a:xfrm>
            <a:off x="7204107" y="4089834"/>
            <a:ext cx="4987892" cy="2768166"/>
          </a:xfrm>
          <a:prstGeom prst="rect">
            <a:avLst/>
          </a:prstGeom>
          <a:solidFill>
            <a:srgbClr val="F5F2EF"/>
          </a:solidFill>
          <a:ln cap="flat" cmpd="sng" w="12700">
            <a:solidFill>
              <a:srgbClr val="F5F2E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1"/>
          <p:cNvSpPr/>
          <p:nvPr/>
        </p:nvSpPr>
        <p:spPr>
          <a:xfrm>
            <a:off x="0" y="4089834"/>
            <a:ext cx="2540000" cy="2768166"/>
          </a:xfrm>
          <a:prstGeom prst="rect">
            <a:avLst/>
          </a:prstGeom>
          <a:solidFill>
            <a:srgbClr val="F5F2EF"/>
          </a:solidFill>
          <a:ln cap="flat" cmpd="sng" w="12700">
            <a:solidFill>
              <a:srgbClr val="F5F2E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1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ФИНАНСОВАЯ МОДЕЛЬ</a:t>
            </a:r>
            <a:endParaRPr/>
          </a:p>
        </p:txBody>
      </p:sp>
      <p:cxnSp>
        <p:nvCxnSpPr>
          <p:cNvPr id="291" name="Google Shape;291;p11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92" name="Google Shape;292;p11"/>
          <p:cNvSpPr txBox="1"/>
          <p:nvPr/>
        </p:nvSpPr>
        <p:spPr>
          <a:xfrm>
            <a:off x="803274" y="1403943"/>
            <a:ext cx="11020425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45720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Строительство инновационных ГТ ТЭЦ с электрооборудованием на основе электромашинно-вентильных комплексов  </a:t>
            </a:r>
            <a:endParaRPr/>
          </a:p>
        </p:txBody>
      </p:sp>
      <p:sp>
        <p:nvSpPr>
          <p:cNvPr id="293" name="Google Shape;293;p11"/>
          <p:cNvSpPr/>
          <p:nvPr/>
        </p:nvSpPr>
        <p:spPr>
          <a:xfrm>
            <a:off x="14106224" y="9853512"/>
            <a:ext cx="278799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94" name="Google Shape;294;p11"/>
          <p:cNvGraphicFramePr/>
          <p:nvPr/>
        </p:nvGraphicFramePr>
        <p:xfrm>
          <a:off x="567158" y="220132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{145BF0FE-F673-47F6-94B5-16B0DAF36CAE}</a:tableStyleId>
              </a:tblPr>
              <a:tblGrid>
                <a:gridCol w="540100"/>
                <a:gridCol w="3790975"/>
                <a:gridCol w="1014625"/>
              </a:tblGrid>
              <a:tr h="370850">
                <a:tc rowSpan="10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Традиционная конфигурация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Оборудование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Стоимость, млн.руб</a:t>
                      </a:r>
                      <a:endParaRPr b="0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Турбина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Генератор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Редуктор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Коммутационное оборудование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Трансформатор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Масляная система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Противопожарная система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 масла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11,875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326,875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95" name="Google Shape;295;p11"/>
          <p:cNvGraphicFramePr/>
          <p:nvPr/>
        </p:nvGraphicFramePr>
        <p:xfrm>
          <a:off x="6279148" y="220132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{145BF0FE-F673-47F6-94B5-16B0DAF36CAE}</a:tableStyleId>
              </a:tblPr>
              <a:tblGrid>
                <a:gridCol w="561500"/>
                <a:gridCol w="3578300"/>
                <a:gridCol w="969800"/>
              </a:tblGrid>
              <a:tr h="370850">
                <a:tc row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Инновационная конфигурация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Оборудование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Стоимость, млн.руб</a:t>
                      </a:r>
                      <a:endParaRPr b="0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Турбина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Генератор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Коммутационное оборудование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Трансформатор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ТПЧ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-RU" sz="1800">
                          <a:solidFill>
                            <a:srgbClr val="2F549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Микроконтроллер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1,5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326,5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2EF"/>
        </a:solidFill>
      </p:bgPr>
    </p:bg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2"/>
          <p:cNvSpPr/>
          <p:nvPr/>
        </p:nvSpPr>
        <p:spPr>
          <a:xfrm>
            <a:off x="7204107" y="4089834"/>
            <a:ext cx="4987892" cy="2768166"/>
          </a:xfrm>
          <a:prstGeom prst="rect">
            <a:avLst/>
          </a:prstGeom>
          <a:solidFill>
            <a:srgbClr val="F5F2EF"/>
          </a:solidFill>
          <a:ln cap="flat" cmpd="sng" w="12700">
            <a:solidFill>
              <a:srgbClr val="F5F2E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2"/>
          <p:cNvSpPr/>
          <p:nvPr/>
        </p:nvSpPr>
        <p:spPr>
          <a:xfrm>
            <a:off x="0" y="4089834"/>
            <a:ext cx="2540000" cy="2768166"/>
          </a:xfrm>
          <a:prstGeom prst="rect">
            <a:avLst/>
          </a:prstGeom>
          <a:solidFill>
            <a:srgbClr val="F5F2EF"/>
          </a:solidFill>
          <a:ln cap="flat" cmpd="sng" w="12700">
            <a:solidFill>
              <a:srgbClr val="F5F2E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ФИНАНСОВАЯ МОДЕЛЬ</a:t>
            </a:r>
            <a:endParaRPr/>
          </a:p>
        </p:txBody>
      </p:sp>
      <p:cxnSp>
        <p:nvCxnSpPr>
          <p:cNvPr id="304" name="Google Shape;304;p1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305" name="Google Shape;305;p12"/>
          <p:cNvSpPr txBox="1"/>
          <p:nvPr/>
        </p:nvSpPr>
        <p:spPr>
          <a:xfrm>
            <a:off x="803274" y="1403943"/>
            <a:ext cx="11020425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45720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Строительство инновационных ГТ ТЭЦ с электрооборудованием на основе электромашинно-вентильных комплексов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Выгода предприятия за 5 лет эксплуатации </a:t>
            </a:r>
            <a:endParaRPr/>
          </a:p>
        </p:txBody>
      </p:sp>
      <p:sp>
        <p:nvSpPr>
          <p:cNvPr id="306" name="Google Shape;306;p12"/>
          <p:cNvSpPr/>
          <p:nvPr/>
        </p:nvSpPr>
        <p:spPr>
          <a:xfrm>
            <a:off x="14106224" y="9853512"/>
            <a:ext cx="278799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07" name="Google Shape;307;p12"/>
          <p:cNvGraphicFramePr/>
          <p:nvPr/>
        </p:nvGraphicFramePr>
        <p:xfrm>
          <a:off x="744536" y="343396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{145BF0FE-F673-47F6-94B5-16B0DAF36CAE}</a:tableStyleId>
              </a:tblPr>
              <a:tblGrid>
                <a:gridCol w="2577400"/>
                <a:gridCol w="1625100"/>
                <a:gridCol w="1625100"/>
                <a:gridCol w="1625100"/>
                <a:gridCol w="1625100"/>
                <a:gridCol w="16251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Период, год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Традиционная, млн.руб.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326,875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338,75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350,625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362,5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374,375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Инновационная,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млн.руб.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326,5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ru-RU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326,5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ru-RU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326,5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ru-RU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326,5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ru-RU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326,5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2EF"/>
        </a:solidFill>
      </p:bgPr>
    </p:bg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3"/>
          <p:cNvSpPr/>
          <p:nvPr/>
        </p:nvSpPr>
        <p:spPr>
          <a:xfrm>
            <a:off x="7204107" y="4089834"/>
            <a:ext cx="4987892" cy="2768166"/>
          </a:xfrm>
          <a:prstGeom prst="rect">
            <a:avLst/>
          </a:prstGeom>
          <a:solidFill>
            <a:srgbClr val="F5F2EF"/>
          </a:solidFill>
          <a:ln cap="flat" cmpd="sng" w="12700">
            <a:solidFill>
              <a:srgbClr val="F5F2E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3"/>
          <p:cNvSpPr/>
          <p:nvPr/>
        </p:nvSpPr>
        <p:spPr>
          <a:xfrm>
            <a:off x="0" y="4089834"/>
            <a:ext cx="2540000" cy="2768166"/>
          </a:xfrm>
          <a:prstGeom prst="rect">
            <a:avLst/>
          </a:prstGeom>
          <a:solidFill>
            <a:srgbClr val="F5F2EF"/>
          </a:solidFill>
          <a:ln cap="flat" cmpd="sng" w="12700">
            <a:solidFill>
              <a:srgbClr val="F5F2E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Пилотный проект</a:t>
            </a:r>
            <a:endParaRPr/>
          </a:p>
        </p:txBody>
      </p:sp>
      <p:cxnSp>
        <p:nvCxnSpPr>
          <p:cNvPr id="316" name="Google Shape;316;p1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317" name="Google Shape;317;p13"/>
          <p:cNvSpPr txBox="1"/>
          <p:nvPr/>
        </p:nvSpPr>
        <p:spPr>
          <a:xfrm>
            <a:off x="900944" y="1263008"/>
            <a:ext cx="10671464" cy="24314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АО «ГТ Энерго» </a:t>
            </a: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генерирующая компания, осуществляющая полный комплекс услуг по строительству и управлению газотурбинными станциями с последующей продажей тепловой и электрической энергии.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ГТ ТЭЦ Екатеринбургская</a:t>
            </a:r>
            <a:endParaRPr/>
          </a:p>
        </p:txBody>
      </p:sp>
      <p:sp>
        <p:nvSpPr>
          <p:cNvPr id="318" name="Google Shape;318;p13"/>
          <p:cNvSpPr txBox="1"/>
          <p:nvPr/>
        </p:nvSpPr>
        <p:spPr>
          <a:xfrm>
            <a:off x="2898098" y="4138870"/>
            <a:ext cx="3257862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Мощность э/.э (МВт)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18</a:t>
            </a:r>
            <a:endParaRPr sz="66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13"/>
          <p:cNvSpPr txBox="1"/>
          <p:nvPr/>
        </p:nvSpPr>
        <p:spPr>
          <a:xfrm>
            <a:off x="6155960" y="4138566"/>
            <a:ext cx="3499190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Мощность т/.э (Гкал/ч)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80</a:t>
            </a:r>
            <a:endParaRPr sz="66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0" name="Google Shape;320;p13"/>
          <p:cNvCxnSpPr/>
          <p:nvPr/>
        </p:nvCxnSpPr>
        <p:spPr>
          <a:xfrm>
            <a:off x="6155960" y="4138566"/>
            <a:ext cx="0" cy="1379702"/>
          </a:xfrm>
          <a:prstGeom prst="straightConnector1">
            <a:avLst/>
          </a:prstGeom>
          <a:noFill/>
          <a:ln cap="flat" cmpd="sng" w="28575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321" name="Google Shape;321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67782" y="54915"/>
            <a:ext cx="2710844" cy="16618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2EF"/>
        </a:solidFill>
      </p:bgPr>
    </p:bg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4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200"/>
              <a:buFont typeface="Arial"/>
              <a:buNone/>
            </a:pPr>
            <a:r>
              <a:rPr b="1" lang="ru-RU" sz="42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Перспективы развития</a:t>
            </a:r>
            <a:endParaRPr/>
          </a:p>
        </p:txBody>
      </p:sp>
      <p:cxnSp>
        <p:nvCxnSpPr>
          <p:cNvPr id="328" name="Google Shape;328;p14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329" name="Google Shape;32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67782" y="54915"/>
            <a:ext cx="2710844" cy="1661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14"/>
          <p:cNvPicPr preferRelativeResize="0"/>
          <p:nvPr/>
        </p:nvPicPr>
        <p:blipFill rotWithShape="1">
          <a:blip r:embed="rId4">
            <a:alphaModFix/>
          </a:blip>
          <a:srcRect b="905" l="0" r="2181" t="3314"/>
          <a:stretch/>
        </p:blipFill>
        <p:spPr>
          <a:xfrm>
            <a:off x="4514127" y="1317831"/>
            <a:ext cx="7677873" cy="5540169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14"/>
          <p:cNvSpPr txBox="1"/>
          <p:nvPr/>
        </p:nvSpPr>
        <p:spPr>
          <a:xfrm>
            <a:off x="803275" y="2069906"/>
            <a:ext cx="3257862" cy="38472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Объектов генерации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60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18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Регионов присутствия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60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sz="6600">
              <a:solidFill>
                <a:srgbClr val="00206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2" name="Google Shape;332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78626" y="277226"/>
            <a:ext cx="1569053" cy="8570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5"/>
          <p:cNvSpPr/>
          <p:nvPr/>
        </p:nvSpPr>
        <p:spPr>
          <a:xfrm>
            <a:off x="7204108" y="4089834"/>
            <a:ext cx="4987892" cy="2768166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15"/>
          <p:cNvSpPr/>
          <p:nvPr/>
        </p:nvSpPr>
        <p:spPr>
          <a:xfrm>
            <a:off x="0" y="4089834"/>
            <a:ext cx="2540000" cy="2768166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5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ВАРИАНТЫ ПРОДВИЖЕНИЯ</a:t>
            </a:r>
            <a:endParaRPr/>
          </a:p>
        </p:txBody>
      </p:sp>
      <p:cxnSp>
        <p:nvCxnSpPr>
          <p:cNvPr id="341" name="Google Shape;341;p1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342" name="Google Shape;342;p15"/>
          <p:cNvPicPr preferRelativeResize="0"/>
          <p:nvPr/>
        </p:nvPicPr>
        <p:blipFill rotWithShape="1">
          <a:blip r:embed="rId4">
            <a:alphaModFix/>
          </a:blip>
          <a:srcRect b="20160" l="0" r="0" t="0"/>
          <a:stretch/>
        </p:blipFill>
        <p:spPr>
          <a:xfrm>
            <a:off x="803275" y="1614850"/>
            <a:ext cx="5065090" cy="2274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11199" y="1497641"/>
            <a:ext cx="3987982" cy="2979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15"/>
          <p:cNvPicPr preferRelativeResize="0"/>
          <p:nvPr/>
        </p:nvPicPr>
        <p:blipFill rotWithShape="1">
          <a:blip r:embed="rId6">
            <a:alphaModFix/>
          </a:blip>
          <a:srcRect b="18324" l="0" r="0" t="6530"/>
          <a:stretch/>
        </p:blipFill>
        <p:spPr>
          <a:xfrm>
            <a:off x="803275" y="3826841"/>
            <a:ext cx="3987982" cy="2138437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15"/>
          <p:cNvSpPr txBox="1"/>
          <p:nvPr/>
        </p:nvSpPr>
        <p:spPr>
          <a:xfrm>
            <a:off x="611529" y="5916245"/>
            <a:ext cx="4839351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Форум «Оперативное решение задач импортозамещения и технологического развития ПАО «Газпром»</a:t>
            </a:r>
            <a:endParaRPr/>
          </a:p>
        </p:txBody>
      </p:sp>
      <p:pic>
        <p:nvPicPr>
          <p:cNvPr id="346" name="Google Shape;346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868365" y="4185035"/>
            <a:ext cx="5315784" cy="24218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6"/>
          <p:cNvSpPr txBox="1"/>
          <p:nvPr/>
        </p:nvSpPr>
        <p:spPr>
          <a:xfrm>
            <a:off x="746374" y="1845319"/>
            <a:ext cx="6335700" cy="22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7"/>
          <p:cNvSpPr/>
          <p:nvPr/>
        </p:nvSpPr>
        <p:spPr>
          <a:xfrm>
            <a:off x="1219200" y="1315453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17"/>
          <p:cNvSpPr/>
          <p:nvPr/>
        </p:nvSpPr>
        <p:spPr>
          <a:xfrm>
            <a:off x="2609850" y="1947862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17"/>
          <p:cNvSpPr/>
          <p:nvPr/>
        </p:nvSpPr>
        <p:spPr>
          <a:xfrm>
            <a:off x="257175" y="-345181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17"/>
          <p:cNvSpPr/>
          <p:nvPr/>
        </p:nvSpPr>
        <p:spPr>
          <a:xfrm>
            <a:off x="1933575" y="2162175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17"/>
          <p:cNvSpPr/>
          <p:nvPr/>
        </p:nvSpPr>
        <p:spPr>
          <a:xfrm>
            <a:off x="2828925" y="3419476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17"/>
          <p:cNvSpPr txBox="1"/>
          <p:nvPr>
            <p:ph idx="12" type="sldNum"/>
          </p:nvPr>
        </p:nvSpPr>
        <p:spPr>
          <a:xfrm>
            <a:off x="10858500" y="431415"/>
            <a:ext cx="715904" cy="3517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64" name="Google Shape;364;p17"/>
          <p:cNvGraphicFramePr/>
          <p:nvPr/>
        </p:nvGraphicFramePr>
        <p:xfrm>
          <a:off x="1209675" y="224872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{145BF0FE-F673-47F6-94B5-16B0DAF36CAE}</a:tableStyleId>
              </a:tblPr>
              <a:tblGrid>
                <a:gridCol w="1221025"/>
                <a:gridCol w="1221025"/>
                <a:gridCol w="1221025"/>
                <a:gridCol w="1221025"/>
                <a:gridCol w="1221025"/>
                <a:gridCol w="1221025"/>
                <a:gridCol w="1221025"/>
                <a:gridCol w="1221025"/>
              </a:tblGrid>
              <a:tr h="370850"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lang="ru-RU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Нормально допустимое значение k</a:t>
                      </a:r>
                      <a:r>
                        <a:rPr b="0" baseline="-25000" lang="ru-RU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НСU</a:t>
                      </a:r>
                      <a:r>
                        <a:rPr b="0" lang="ru-RU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, % при U</a:t>
                      </a:r>
                      <a:r>
                        <a:rPr b="0" baseline="-25000" lang="ru-RU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ном</a:t>
                      </a:r>
                      <a:r>
                        <a:rPr b="0" lang="ru-RU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, кВ</a:t>
                      </a:r>
                      <a:endParaRPr b="0" sz="2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lang="ru-RU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Предельно допустимое значение k</a:t>
                      </a:r>
                      <a:r>
                        <a:rPr b="0" baseline="-25000" lang="ru-RU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НСU</a:t>
                      </a:r>
                      <a:r>
                        <a:rPr b="0" lang="ru-RU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, % при U</a:t>
                      </a:r>
                      <a:r>
                        <a:rPr b="0" baseline="-25000" lang="ru-RU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ном</a:t>
                      </a:r>
                      <a:r>
                        <a:rPr b="0" lang="ru-RU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, кВ</a:t>
                      </a:r>
                      <a:endParaRPr b="0" sz="2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0,38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6-20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35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110-330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0,38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6-20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35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110-330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8,0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5,0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4,0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2,0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12,0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8,0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6,0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3,0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65" name="Google Shape;365;p17"/>
          <p:cNvSpPr txBox="1"/>
          <p:nvPr/>
        </p:nvSpPr>
        <p:spPr>
          <a:xfrm>
            <a:off x="1219200" y="1890345"/>
            <a:ext cx="950368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Таблица 1 – Значения коэффициента искажения синусоидальности кривой напряжения</a:t>
            </a:r>
            <a:endParaRPr i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17"/>
          <p:cNvSpPr/>
          <p:nvPr/>
        </p:nvSpPr>
        <p:spPr>
          <a:xfrm>
            <a:off x="-1" y="1279423"/>
            <a:ext cx="12192000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ГОСТ 30804.3.12-2013</a:t>
            </a:r>
            <a:endParaRPr/>
          </a:p>
        </p:txBody>
      </p:sp>
      <p:sp>
        <p:nvSpPr>
          <p:cNvPr id="367" name="Google Shape;367;p17"/>
          <p:cNvSpPr/>
          <p:nvPr/>
        </p:nvSpPr>
        <p:spPr>
          <a:xfrm>
            <a:off x="7256" y="825215"/>
            <a:ext cx="121920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Требования к качеству электроэнергии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17"/>
          <p:cNvSpPr txBox="1"/>
          <p:nvPr/>
        </p:nvSpPr>
        <p:spPr>
          <a:xfrm>
            <a:off x="2921516" y="3990895"/>
            <a:ext cx="6099048" cy="118981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369" name="Google Shape;369;p17"/>
          <p:cNvSpPr txBox="1"/>
          <p:nvPr/>
        </p:nvSpPr>
        <p:spPr>
          <a:xfrm>
            <a:off x="2728912" y="5366897"/>
            <a:ext cx="7248525" cy="66588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-13634" l="0" r="0" t="-454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8"/>
          <p:cNvSpPr/>
          <p:nvPr/>
        </p:nvSpPr>
        <p:spPr>
          <a:xfrm>
            <a:off x="7204107" y="4089834"/>
            <a:ext cx="4987892" cy="2768166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18"/>
          <p:cNvSpPr/>
          <p:nvPr/>
        </p:nvSpPr>
        <p:spPr>
          <a:xfrm>
            <a:off x="0" y="4089834"/>
            <a:ext cx="2540000" cy="2768166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18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cxnSp>
        <p:nvCxnSpPr>
          <p:cNvPr id="378" name="Google Shape;378;p18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379" name="Google Shape;379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" y="2366681"/>
            <a:ext cx="5628380" cy="3107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18"/>
          <p:cNvPicPr preferRelativeResize="0"/>
          <p:nvPr/>
        </p:nvPicPr>
        <p:blipFill rotWithShape="1">
          <a:blip r:embed="rId5">
            <a:alphaModFix/>
          </a:blip>
          <a:srcRect b="0" l="1757" r="0" t="7158"/>
          <a:stretch/>
        </p:blipFill>
        <p:spPr>
          <a:xfrm>
            <a:off x="6096000" y="2111830"/>
            <a:ext cx="5727700" cy="3311718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18"/>
          <p:cNvSpPr txBox="1"/>
          <p:nvPr/>
        </p:nvSpPr>
        <p:spPr>
          <a:xfrm>
            <a:off x="6095999" y="2757096"/>
            <a:ext cx="95308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2000 А</a:t>
            </a:r>
            <a:endParaRPr sz="1600">
              <a:solidFill>
                <a:srgbClr val="00206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82" name="Google Shape;382;p18"/>
          <p:cNvCxnSpPr/>
          <p:nvPr/>
        </p:nvCxnSpPr>
        <p:spPr>
          <a:xfrm rot="10800000">
            <a:off x="6096001" y="3049484"/>
            <a:ext cx="5727699" cy="0"/>
          </a:xfrm>
          <a:prstGeom prst="straightConnector1">
            <a:avLst/>
          </a:prstGeom>
          <a:noFill/>
          <a:ln cap="flat" cmpd="sng" w="28575">
            <a:solidFill>
              <a:srgbClr val="2F5496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19"/>
          <p:cNvSpPr/>
          <p:nvPr/>
        </p:nvSpPr>
        <p:spPr>
          <a:xfrm>
            <a:off x="7204107" y="4089834"/>
            <a:ext cx="4987892" cy="2768166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19"/>
          <p:cNvSpPr/>
          <p:nvPr/>
        </p:nvSpPr>
        <p:spPr>
          <a:xfrm>
            <a:off x="0" y="4089834"/>
            <a:ext cx="2540000" cy="2768166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19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ТЕХНОЛОГИЯ</a:t>
            </a:r>
            <a:endParaRPr/>
          </a:p>
        </p:txBody>
      </p:sp>
      <p:cxnSp>
        <p:nvCxnSpPr>
          <p:cNvPr id="391" name="Google Shape;391;p19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392" name="Google Shape;392;p19"/>
          <p:cNvSpPr txBox="1"/>
          <p:nvPr/>
        </p:nvSpPr>
        <p:spPr>
          <a:xfrm>
            <a:off x="861679" y="1250849"/>
            <a:ext cx="7176414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Трехуровневый преобразователь с фиксированной нейтралью (3L-NPC)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393" name="Google Shape;393;p19"/>
          <p:cNvGraphicFramePr/>
          <p:nvPr/>
        </p:nvGraphicFramePr>
        <p:xfrm>
          <a:off x="1000357" y="510359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{145BF0FE-F673-47F6-94B5-16B0DAF36CAE}</a:tableStyleId>
              </a:tblPr>
              <a:tblGrid>
                <a:gridCol w="1495650"/>
                <a:gridCol w="720000"/>
                <a:gridCol w="720000"/>
                <a:gridCol w="720000"/>
                <a:gridCol w="720000"/>
                <a:gridCol w="7200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Положение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S1</a:t>
                      </a:r>
                      <a:endParaRPr sz="14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S2</a:t>
                      </a:r>
                      <a:endParaRPr sz="14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S3</a:t>
                      </a:r>
                      <a:endParaRPr sz="14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S4</a:t>
                      </a:r>
                      <a:endParaRPr sz="14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39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-1 (N)</a:t>
                      </a:r>
                      <a:endParaRPr sz="14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14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14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4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4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 (O)</a:t>
                      </a:r>
                      <a:endParaRPr sz="14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14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4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4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14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ru-RU" sz="14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i="0" sz="14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39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(1)</a:t>
                      </a:r>
                      <a:endParaRPr sz="14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4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4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14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14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394" name="Google Shape;394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84612" y="1386048"/>
            <a:ext cx="5095643" cy="5518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1679" y="1964777"/>
            <a:ext cx="5916560" cy="3227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20"/>
          <p:cNvSpPr/>
          <p:nvPr/>
        </p:nvSpPr>
        <p:spPr>
          <a:xfrm>
            <a:off x="7204107" y="4089834"/>
            <a:ext cx="4987892" cy="2768166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20"/>
          <p:cNvSpPr/>
          <p:nvPr/>
        </p:nvSpPr>
        <p:spPr>
          <a:xfrm>
            <a:off x="0" y="4089834"/>
            <a:ext cx="2540000" cy="2768166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20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ТЕХНОЛОГИЯ</a:t>
            </a:r>
            <a:endParaRPr/>
          </a:p>
        </p:txBody>
      </p:sp>
      <p:cxnSp>
        <p:nvCxnSpPr>
          <p:cNvPr id="404" name="Google Shape;404;p20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405" name="Google Shape;405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13665" y="2987232"/>
            <a:ext cx="4943416" cy="3707562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20"/>
          <p:cNvSpPr txBox="1"/>
          <p:nvPr/>
        </p:nvSpPr>
        <p:spPr>
          <a:xfrm>
            <a:off x="887133" y="1284514"/>
            <a:ext cx="855323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Селективное устранение гармоник (SHE)</a:t>
            </a:r>
            <a:endParaRPr/>
          </a:p>
        </p:txBody>
      </p:sp>
      <p:pic>
        <p:nvPicPr>
          <p:cNvPr id="407" name="Google Shape;407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87133" y="1849569"/>
            <a:ext cx="6002522" cy="3503251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20"/>
          <p:cNvSpPr txBox="1"/>
          <p:nvPr/>
        </p:nvSpPr>
        <p:spPr>
          <a:xfrm>
            <a:off x="6410456" y="2169614"/>
            <a:ext cx="6107836" cy="87126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409" name="Google Shape;409;p20"/>
          <p:cNvSpPr txBox="1"/>
          <p:nvPr/>
        </p:nvSpPr>
        <p:spPr>
          <a:xfrm>
            <a:off x="887133" y="5381021"/>
            <a:ext cx="6147786" cy="609077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410" name="Google Shape;410;p20"/>
          <p:cNvSpPr txBox="1"/>
          <p:nvPr/>
        </p:nvSpPr>
        <p:spPr>
          <a:xfrm>
            <a:off x="887133" y="5990098"/>
            <a:ext cx="6147786" cy="369332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411" name="Google Shape;411;p20"/>
          <p:cNvSpPr txBox="1"/>
          <p:nvPr/>
        </p:nvSpPr>
        <p:spPr>
          <a:xfrm>
            <a:off x="887133" y="6443527"/>
            <a:ext cx="6147786" cy="369332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412" name="Google Shape;412;p20"/>
          <p:cNvSpPr txBox="1"/>
          <p:nvPr/>
        </p:nvSpPr>
        <p:spPr>
          <a:xfrm>
            <a:off x="6268669" y="1339305"/>
            <a:ext cx="6146156" cy="868828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21"/>
          <p:cNvSpPr/>
          <p:nvPr/>
        </p:nvSpPr>
        <p:spPr>
          <a:xfrm>
            <a:off x="7204107" y="4098711"/>
            <a:ext cx="4987892" cy="2768166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21"/>
          <p:cNvSpPr/>
          <p:nvPr/>
        </p:nvSpPr>
        <p:spPr>
          <a:xfrm>
            <a:off x="0" y="4107588"/>
            <a:ext cx="2540000" cy="2768166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21"/>
          <p:cNvSpPr/>
          <p:nvPr/>
        </p:nvSpPr>
        <p:spPr>
          <a:xfrm>
            <a:off x="0" y="4098711"/>
            <a:ext cx="2540000" cy="2768166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21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МОДЕЛЬ</a:t>
            </a:r>
            <a:endParaRPr/>
          </a:p>
        </p:txBody>
      </p:sp>
      <p:cxnSp>
        <p:nvCxnSpPr>
          <p:cNvPr id="422" name="Google Shape;422;p21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423" name="Google Shape;423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5943" y="366798"/>
            <a:ext cx="11666821" cy="4349572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21"/>
          <p:cNvSpPr/>
          <p:nvPr/>
        </p:nvSpPr>
        <p:spPr>
          <a:xfrm>
            <a:off x="1609235" y="4222543"/>
            <a:ext cx="887767" cy="765316"/>
          </a:xfrm>
          <a:prstGeom prst="triangle">
            <a:avLst>
              <a:gd fmla="val 50000" name="adj"/>
            </a:avLst>
          </a:prstGeom>
          <a:noFill/>
          <a:ln cap="rnd" cmpd="sng" w="38100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25" name="Google Shape;425;p21"/>
          <p:cNvCxnSpPr/>
          <p:nvPr/>
        </p:nvCxnSpPr>
        <p:spPr>
          <a:xfrm>
            <a:off x="783118" y="4719257"/>
            <a:ext cx="443884" cy="268602"/>
          </a:xfrm>
          <a:prstGeom prst="straightConnector1">
            <a:avLst/>
          </a:prstGeom>
          <a:noFill/>
          <a:ln cap="rnd" cmpd="sng" w="38100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426" name="Google Shape;426;p21"/>
          <p:cNvCxnSpPr/>
          <p:nvPr/>
        </p:nvCxnSpPr>
        <p:spPr>
          <a:xfrm rot="10800000">
            <a:off x="1397799" y="4222543"/>
            <a:ext cx="0" cy="765316"/>
          </a:xfrm>
          <a:prstGeom prst="straightConnector1">
            <a:avLst/>
          </a:prstGeom>
          <a:noFill/>
          <a:ln cap="rnd" cmpd="sng" w="127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427" name="Google Shape;427;p21"/>
          <p:cNvSpPr txBox="1"/>
          <p:nvPr/>
        </p:nvSpPr>
        <p:spPr>
          <a:xfrm>
            <a:off x="339236" y="3760878"/>
            <a:ext cx="215776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r>
              <a:rPr b="0" i="0" lang="ru-RU" sz="24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°</a:t>
            </a:r>
            <a:endParaRPr b="0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21"/>
          <p:cNvSpPr txBox="1"/>
          <p:nvPr/>
        </p:nvSpPr>
        <p:spPr>
          <a:xfrm>
            <a:off x="3340628" y="4369272"/>
            <a:ext cx="2767847" cy="43088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-4283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429" name="Google Shape;429;p21"/>
          <p:cNvSpPr/>
          <p:nvPr/>
        </p:nvSpPr>
        <p:spPr>
          <a:xfrm rot="5400000">
            <a:off x="4509107" y="4872316"/>
            <a:ext cx="430887" cy="431564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 cap="flat" cmpd="sng" w="12700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21"/>
          <p:cNvSpPr txBox="1"/>
          <p:nvPr/>
        </p:nvSpPr>
        <p:spPr>
          <a:xfrm>
            <a:off x="1670632" y="5463044"/>
            <a:ext cx="6107836" cy="430887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-4223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431" name="Google Shape;431;p21"/>
          <p:cNvSpPr/>
          <p:nvPr/>
        </p:nvSpPr>
        <p:spPr>
          <a:xfrm rot="2291066">
            <a:off x="6154947" y="5411832"/>
            <a:ext cx="139156" cy="393354"/>
          </a:xfrm>
          <a:prstGeom prst="rect">
            <a:avLst/>
          </a:prstGeom>
          <a:solidFill>
            <a:srgbClr val="00B050"/>
          </a:solidFill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32" name="Google Shape;432;p21"/>
          <p:cNvCxnSpPr/>
          <p:nvPr/>
        </p:nvCxnSpPr>
        <p:spPr>
          <a:xfrm flipH="1">
            <a:off x="774203" y="4231421"/>
            <a:ext cx="1" cy="496714"/>
          </a:xfrm>
          <a:prstGeom prst="straightConnector1">
            <a:avLst/>
          </a:prstGeom>
          <a:noFill/>
          <a:ln cap="rnd" cmpd="sng" w="38100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433" name="Google Shape;433;p21"/>
          <p:cNvCxnSpPr/>
          <p:nvPr/>
        </p:nvCxnSpPr>
        <p:spPr>
          <a:xfrm flipH="1">
            <a:off x="330320" y="4728135"/>
            <a:ext cx="443882" cy="268602"/>
          </a:xfrm>
          <a:prstGeom prst="straightConnector1">
            <a:avLst/>
          </a:prstGeom>
          <a:noFill/>
          <a:ln cap="rnd" cmpd="sng" w="38100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22"/>
          <p:cNvSpPr/>
          <p:nvPr/>
        </p:nvSpPr>
        <p:spPr>
          <a:xfrm>
            <a:off x="7204107" y="4089834"/>
            <a:ext cx="4987892" cy="2768166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22"/>
          <p:cNvSpPr/>
          <p:nvPr/>
        </p:nvSpPr>
        <p:spPr>
          <a:xfrm>
            <a:off x="0" y="4089834"/>
            <a:ext cx="2540000" cy="2768166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2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МОДЕЛЬ</a:t>
            </a:r>
            <a:endParaRPr/>
          </a:p>
        </p:txBody>
      </p:sp>
      <p:cxnSp>
        <p:nvCxnSpPr>
          <p:cNvPr id="442" name="Google Shape;442;p2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443" name="Google Shape;443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2412" y="1327134"/>
            <a:ext cx="11687175" cy="55308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23"/>
          <p:cNvSpPr/>
          <p:nvPr/>
        </p:nvSpPr>
        <p:spPr>
          <a:xfrm>
            <a:off x="7204107" y="-197292"/>
            <a:ext cx="4987892" cy="2768166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23"/>
          <p:cNvSpPr/>
          <p:nvPr/>
        </p:nvSpPr>
        <p:spPr>
          <a:xfrm>
            <a:off x="7204107" y="4089834"/>
            <a:ext cx="4987892" cy="2768166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23"/>
          <p:cNvSpPr/>
          <p:nvPr/>
        </p:nvSpPr>
        <p:spPr>
          <a:xfrm>
            <a:off x="0" y="4089834"/>
            <a:ext cx="2540000" cy="2768166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52" name="Google Shape;452;p2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453" name="Google Shape;453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92712" y="2779508"/>
            <a:ext cx="7928744" cy="215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23"/>
          <p:cNvPicPr preferRelativeResize="0"/>
          <p:nvPr/>
        </p:nvPicPr>
        <p:blipFill rotWithShape="1">
          <a:blip r:embed="rId5">
            <a:alphaModFix/>
          </a:blip>
          <a:srcRect b="0" l="0" r="0" t="3521"/>
          <a:stretch/>
        </p:blipFill>
        <p:spPr>
          <a:xfrm>
            <a:off x="2136295" y="776880"/>
            <a:ext cx="7922778" cy="2230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23"/>
          <p:cNvPicPr preferRelativeResize="0"/>
          <p:nvPr/>
        </p:nvPicPr>
        <p:blipFill rotWithShape="1">
          <a:blip r:embed="rId6">
            <a:alphaModFix/>
          </a:blip>
          <a:srcRect b="0" l="598" r="2016" t="0"/>
          <a:stretch/>
        </p:blipFill>
        <p:spPr>
          <a:xfrm>
            <a:off x="2116175" y="4720263"/>
            <a:ext cx="7826497" cy="2016366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p23"/>
          <p:cNvSpPr txBox="1"/>
          <p:nvPr/>
        </p:nvSpPr>
        <p:spPr>
          <a:xfrm rot="-5400000">
            <a:off x="1609746" y="3510340"/>
            <a:ext cx="726908" cy="28595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Ua, V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23"/>
          <p:cNvSpPr txBox="1"/>
          <p:nvPr/>
        </p:nvSpPr>
        <p:spPr>
          <a:xfrm rot="-5400000">
            <a:off x="1418857" y="1539752"/>
            <a:ext cx="1161439" cy="27343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Uabc, V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p23"/>
          <p:cNvSpPr/>
          <p:nvPr/>
        </p:nvSpPr>
        <p:spPr>
          <a:xfrm>
            <a:off x="3791582" y="4866925"/>
            <a:ext cx="2378399" cy="1657880"/>
          </a:xfrm>
          <a:prstGeom prst="rect">
            <a:avLst/>
          </a:prstGeom>
          <a:solidFill>
            <a:srgbClr val="FFC000">
              <a:alpha val="6666"/>
            </a:srgbClr>
          </a:solidFill>
          <a:ln cap="flat" cmpd="sng" w="38100">
            <a:solidFill>
              <a:srgbClr val="FFC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23"/>
          <p:cNvSpPr txBox="1"/>
          <p:nvPr/>
        </p:nvSpPr>
        <p:spPr>
          <a:xfrm rot="-5400000">
            <a:off x="1609746" y="5535583"/>
            <a:ext cx="726908" cy="28595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Ia, A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60" name="Google Shape;460;p23"/>
          <p:cNvCxnSpPr>
            <a:endCxn id="458" idx="0"/>
          </p:cNvCxnSpPr>
          <p:nvPr/>
        </p:nvCxnSpPr>
        <p:spPr>
          <a:xfrm flipH="1">
            <a:off x="4980782" y="4633225"/>
            <a:ext cx="1149300" cy="233700"/>
          </a:xfrm>
          <a:prstGeom prst="straightConnector1">
            <a:avLst/>
          </a:prstGeom>
          <a:noFill/>
          <a:ln cap="flat" cmpd="sng" w="38100">
            <a:solidFill>
              <a:srgbClr val="1F3864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2023-11-28T09:56:41Z</dcterms:created>
  <dc:creator>Руковичникова Анастасия Романовна</dc:creator>
</cp:coreProperties>
</file>