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9"/>
    <p:sldId id="257" r:id="rId30"/>
    <p:sldId id="258" r:id="rId31"/>
    <p:sldId id="259" r:id="rId32"/>
    <p:sldId id="260" r:id="rId33"/>
    <p:sldId id="261" r:id="rId34"/>
    <p:sldId id="262" r:id="rId35"/>
    <p:sldId id="263" r:id="rId36"/>
    <p:sldId id="264" r:id="rId37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Genty Sans" charset="1" panose="00000600000000000000"/>
      <p:regular r:id="rId10"/>
    </p:embeddedFont>
    <p:embeddedFont>
      <p:font typeface="Poppins" charset="1" panose="00000500000000000000"/>
      <p:regular r:id="rId11"/>
    </p:embeddedFont>
    <p:embeddedFont>
      <p:font typeface="Poppins Bold" charset="1" panose="00000800000000000000"/>
      <p:regular r:id="rId12"/>
    </p:embeddedFont>
    <p:embeddedFont>
      <p:font typeface="Poppins Italics" charset="1" panose="00000500000000000000"/>
      <p:regular r:id="rId13"/>
    </p:embeddedFont>
    <p:embeddedFont>
      <p:font typeface="Poppins Bold Italics" charset="1" panose="00000800000000000000"/>
      <p:regular r:id="rId14"/>
    </p:embeddedFont>
    <p:embeddedFont>
      <p:font typeface="Poppins Thin" charset="1" panose="00000300000000000000"/>
      <p:regular r:id="rId15"/>
    </p:embeddedFont>
    <p:embeddedFont>
      <p:font typeface="Poppins Thin Italics" charset="1" panose="00000300000000000000"/>
      <p:regular r:id="rId16"/>
    </p:embeddedFont>
    <p:embeddedFont>
      <p:font typeface="Poppins Extra-Light" charset="1" panose="00000300000000000000"/>
      <p:regular r:id="rId17"/>
    </p:embeddedFont>
    <p:embeddedFont>
      <p:font typeface="Poppins Extra-Light Italics" charset="1" panose="00000300000000000000"/>
      <p:regular r:id="rId18"/>
    </p:embeddedFont>
    <p:embeddedFont>
      <p:font typeface="Poppins Light" charset="1" panose="00000400000000000000"/>
      <p:regular r:id="rId19"/>
    </p:embeddedFont>
    <p:embeddedFont>
      <p:font typeface="Poppins Light Italics" charset="1" panose="00000400000000000000"/>
      <p:regular r:id="rId20"/>
    </p:embeddedFont>
    <p:embeddedFont>
      <p:font typeface="Poppins Medium" charset="1" panose="00000600000000000000"/>
      <p:regular r:id="rId21"/>
    </p:embeddedFont>
    <p:embeddedFont>
      <p:font typeface="Poppins Medium Italics" charset="1" panose="00000600000000000000"/>
      <p:regular r:id="rId22"/>
    </p:embeddedFont>
    <p:embeddedFont>
      <p:font typeface="Poppins Semi-Bold" charset="1" panose="00000700000000000000"/>
      <p:regular r:id="rId23"/>
    </p:embeddedFont>
    <p:embeddedFont>
      <p:font typeface="Poppins Semi-Bold Italics" charset="1" panose="00000700000000000000"/>
      <p:regular r:id="rId24"/>
    </p:embeddedFont>
    <p:embeddedFont>
      <p:font typeface="Poppins Ultra-Bold" charset="1" panose="00000900000000000000"/>
      <p:regular r:id="rId25"/>
    </p:embeddedFont>
    <p:embeddedFont>
      <p:font typeface="Poppins Ultra-Bold Italics" charset="1" panose="00000900000000000000"/>
      <p:regular r:id="rId26"/>
    </p:embeddedFont>
    <p:embeddedFont>
      <p:font typeface="Poppins Heavy" charset="1" panose="00000A00000000000000"/>
      <p:regular r:id="rId27"/>
    </p:embeddedFont>
    <p:embeddedFont>
      <p:font typeface="Poppins Heavy Italics" charset="1" panose="00000A0000000000000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slides/slide1.xml" Type="http://schemas.openxmlformats.org/officeDocument/2006/relationships/slide"/><Relationship Id="rId3" Target="viewProps.xml" Type="http://schemas.openxmlformats.org/officeDocument/2006/relationships/viewProps"/><Relationship Id="rId30" Target="slides/slide2.xml" Type="http://schemas.openxmlformats.org/officeDocument/2006/relationships/slide"/><Relationship Id="rId31" Target="slides/slide3.xml" Type="http://schemas.openxmlformats.org/officeDocument/2006/relationships/slide"/><Relationship Id="rId32" Target="slides/slide4.xml" Type="http://schemas.openxmlformats.org/officeDocument/2006/relationships/slide"/><Relationship Id="rId33" Target="slides/slide5.xml" Type="http://schemas.openxmlformats.org/officeDocument/2006/relationships/slide"/><Relationship Id="rId34" Target="slides/slide6.xml" Type="http://schemas.openxmlformats.org/officeDocument/2006/relationships/slide"/><Relationship Id="rId35" Target="slides/slide7.xml" Type="http://schemas.openxmlformats.org/officeDocument/2006/relationships/slide"/><Relationship Id="rId36" Target="slides/slide8.xml" Type="http://schemas.openxmlformats.org/officeDocument/2006/relationships/slide"/><Relationship Id="rId37" Target="slides/slide9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jpe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24.jpeg" Type="http://schemas.openxmlformats.org/officeDocument/2006/relationships/image"/><Relationship Id="rId7" Target="../media/image25.jpeg" Type="http://schemas.openxmlformats.org/officeDocument/2006/relationships/image"/><Relationship Id="rId8" Target="../media/image26.jpeg" Type="http://schemas.openxmlformats.org/officeDocument/2006/relationships/image"/><Relationship Id="rId9" Target="../media/image27.jpe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5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128395" y="1334275"/>
            <a:ext cx="5386577" cy="6009366"/>
          </a:xfrm>
          <a:custGeom>
            <a:avLst/>
            <a:gdLst/>
            <a:ahLst/>
            <a:cxnLst/>
            <a:rect r="r" b="b" t="t" l="l"/>
            <a:pathLst>
              <a:path h="6009366" w="5386577">
                <a:moveTo>
                  <a:pt x="0" y="0"/>
                </a:moveTo>
                <a:lnTo>
                  <a:pt x="5386577" y="0"/>
                </a:lnTo>
                <a:lnTo>
                  <a:pt x="5386577" y="6009366"/>
                </a:lnTo>
                <a:lnTo>
                  <a:pt x="0" y="6009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0217023" y="4338958"/>
            <a:ext cx="8070977" cy="5948042"/>
          </a:xfrm>
          <a:custGeom>
            <a:avLst/>
            <a:gdLst/>
            <a:ahLst/>
            <a:cxnLst/>
            <a:rect r="r" b="b" t="t" l="l"/>
            <a:pathLst>
              <a:path h="5948042" w="8070977">
                <a:moveTo>
                  <a:pt x="8070977" y="0"/>
                </a:moveTo>
                <a:lnTo>
                  <a:pt x="0" y="0"/>
                </a:lnTo>
                <a:lnTo>
                  <a:pt x="0" y="5948042"/>
                </a:lnTo>
                <a:lnTo>
                  <a:pt x="8070977" y="5948042"/>
                </a:lnTo>
                <a:lnTo>
                  <a:pt x="807097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true" rot="0">
            <a:off x="-2681659" y="-2996344"/>
            <a:ext cx="7420718" cy="8050088"/>
          </a:xfrm>
          <a:custGeom>
            <a:avLst/>
            <a:gdLst/>
            <a:ahLst/>
            <a:cxnLst/>
            <a:rect r="r" b="b" t="t" l="l"/>
            <a:pathLst>
              <a:path h="8050088" w="7420718">
                <a:moveTo>
                  <a:pt x="0" y="8050088"/>
                </a:moveTo>
                <a:lnTo>
                  <a:pt x="7420718" y="8050088"/>
                </a:lnTo>
                <a:lnTo>
                  <a:pt x="7420718" y="0"/>
                </a:lnTo>
                <a:lnTo>
                  <a:pt x="0" y="0"/>
                </a:lnTo>
                <a:lnTo>
                  <a:pt x="0" y="805008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5" id="5"/>
          <p:cNvSpPr txBox="true"/>
          <p:nvPr/>
        </p:nvSpPr>
        <p:spPr>
          <a:xfrm rot="0">
            <a:off x="2583936" y="3959243"/>
            <a:ext cx="7633087" cy="1709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04"/>
              </a:lnSpc>
            </a:pPr>
            <a:r>
              <a:rPr lang="en-US" sz="6919">
                <a:solidFill>
                  <a:srgbClr val="172937"/>
                </a:solidFill>
                <a:latin typeface="Genty Sans"/>
              </a:rPr>
              <a:t>ПЛАТФОРМА</a:t>
            </a:r>
          </a:p>
          <a:p>
            <a:pPr algn="ctr">
              <a:lnSpc>
                <a:spcPts val="6504"/>
              </a:lnSpc>
            </a:pPr>
            <a:r>
              <a:rPr lang="en-US" sz="6919">
                <a:solidFill>
                  <a:srgbClr val="172937"/>
                </a:solidFill>
                <a:latin typeface="Genty Sans"/>
              </a:rPr>
              <a:t>«ТЫ НЕ ОДИН»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3717881" y="6802585"/>
            <a:ext cx="4903590" cy="647635"/>
            <a:chOff x="0" y="0"/>
            <a:chExt cx="1131350" cy="14942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31351" cy="149422"/>
            </a:xfrm>
            <a:custGeom>
              <a:avLst/>
              <a:gdLst/>
              <a:ahLst/>
              <a:cxnLst/>
              <a:rect r="r" b="b" t="t" l="l"/>
              <a:pathLst>
                <a:path h="149422" w="1131351">
                  <a:moveTo>
                    <a:pt x="74711" y="0"/>
                  </a:moveTo>
                  <a:lnTo>
                    <a:pt x="1056640" y="0"/>
                  </a:lnTo>
                  <a:cubicBezTo>
                    <a:pt x="1076454" y="0"/>
                    <a:pt x="1095457" y="7871"/>
                    <a:pt x="1109468" y="21882"/>
                  </a:cubicBezTo>
                  <a:cubicBezTo>
                    <a:pt x="1123479" y="35893"/>
                    <a:pt x="1131351" y="54896"/>
                    <a:pt x="1131351" y="74711"/>
                  </a:cubicBezTo>
                  <a:lnTo>
                    <a:pt x="1131351" y="74711"/>
                  </a:lnTo>
                  <a:cubicBezTo>
                    <a:pt x="1131351" y="94525"/>
                    <a:pt x="1123479" y="113528"/>
                    <a:pt x="1109468" y="127539"/>
                  </a:cubicBezTo>
                  <a:cubicBezTo>
                    <a:pt x="1095457" y="141550"/>
                    <a:pt x="1076454" y="149422"/>
                    <a:pt x="1056640" y="149422"/>
                  </a:cubicBezTo>
                  <a:lnTo>
                    <a:pt x="74711" y="149422"/>
                  </a:lnTo>
                  <a:cubicBezTo>
                    <a:pt x="54896" y="149422"/>
                    <a:pt x="35893" y="141550"/>
                    <a:pt x="21882" y="127539"/>
                  </a:cubicBezTo>
                  <a:cubicBezTo>
                    <a:pt x="7871" y="113528"/>
                    <a:pt x="0" y="94525"/>
                    <a:pt x="0" y="74711"/>
                  </a:cubicBezTo>
                  <a:lnTo>
                    <a:pt x="0" y="74711"/>
                  </a:lnTo>
                  <a:cubicBezTo>
                    <a:pt x="0" y="54896"/>
                    <a:pt x="7871" y="35893"/>
                    <a:pt x="21882" y="21882"/>
                  </a:cubicBezTo>
                  <a:cubicBezTo>
                    <a:pt x="35893" y="7871"/>
                    <a:pt x="54896" y="0"/>
                    <a:pt x="7471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131350" cy="1494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76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3929887" y="6891825"/>
            <a:ext cx="4479579" cy="931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35"/>
              </a:lnSpc>
            </a:pPr>
            <a:r>
              <a:rPr lang="en-US" sz="3424">
                <a:solidFill>
                  <a:srgbClr val="000000"/>
                </a:solidFill>
                <a:latin typeface="Poppins Bold"/>
              </a:rPr>
              <a:t>ВУЗ: СПБГЭУ</a:t>
            </a:r>
          </a:p>
          <a:p>
            <a:pPr algn="ctr">
              <a:lnSpc>
                <a:spcPts val="316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217023" y="1028700"/>
            <a:ext cx="7042277" cy="449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60"/>
              </a:lnSpc>
            </a:pPr>
            <a:r>
              <a:rPr lang="en-US" sz="3000">
                <a:solidFill>
                  <a:srgbClr val="000000"/>
                </a:solidFill>
                <a:latin typeface="Poppins Bold"/>
              </a:rPr>
              <a:t>ИНИЦИАТИВНАЯ РАЗРАБОТКА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5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1291661">
            <a:off x="-7562422" y="-4339844"/>
            <a:ext cx="11887394" cy="12895595"/>
          </a:xfrm>
          <a:custGeom>
            <a:avLst/>
            <a:gdLst/>
            <a:ahLst/>
            <a:cxnLst/>
            <a:rect r="r" b="b" t="t" l="l"/>
            <a:pathLst>
              <a:path h="12895595" w="11887394">
                <a:moveTo>
                  <a:pt x="0" y="12895595"/>
                </a:moveTo>
                <a:lnTo>
                  <a:pt x="11887394" y="12895595"/>
                </a:lnTo>
                <a:lnTo>
                  <a:pt x="11887394" y="0"/>
                </a:lnTo>
                <a:lnTo>
                  <a:pt x="0" y="0"/>
                </a:lnTo>
                <a:lnTo>
                  <a:pt x="0" y="12895595"/>
                </a:lnTo>
                <a:close/>
              </a:path>
            </a:pathLst>
          </a:custGeom>
          <a:blipFill>
            <a:blip r:embed="rId2">
              <a:alphaModFix amt="5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1851502">
            <a:off x="14749191" y="6666921"/>
            <a:ext cx="5386577" cy="6009366"/>
          </a:xfrm>
          <a:custGeom>
            <a:avLst/>
            <a:gdLst/>
            <a:ahLst/>
            <a:cxnLst/>
            <a:rect r="r" b="b" t="t" l="l"/>
            <a:pathLst>
              <a:path h="6009366" w="5386577">
                <a:moveTo>
                  <a:pt x="0" y="0"/>
                </a:moveTo>
                <a:lnTo>
                  <a:pt x="5386577" y="0"/>
                </a:lnTo>
                <a:lnTo>
                  <a:pt x="5386577" y="6009366"/>
                </a:lnTo>
                <a:lnTo>
                  <a:pt x="0" y="60093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" id="4"/>
          <p:cNvGrpSpPr/>
          <p:nvPr/>
        </p:nvGrpSpPr>
        <p:grpSpPr>
          <a:xfrm rot="0">
            <a:off x="1653837" y="2491275"/>
            <a:ext cx="9885410" cy="3687108"/>
            <a:chOff x="0" y="0"/>
            <a:chExt cx="2603565" cy="97109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03565" cy="971090"/>
            </a:xfrm>
            <a:custGeom>
              <a:avLst/>
              <a:gdLst/>
              <a:ahLst/>
              <a:cxnLst/>
              <a:rect r="r" b="b" t="t" l="l"/>
              <a:pathLst>
                <a:path h="971090" w="2603565">
                  <a:moveTo>
                    <a:pt x="39941" y="0"/>
                  </a:moveTo>
                  <a:lnTo>
                    <a:pt x="2563623" y="0"/>
                  </a:lnTo>
                  <a:cubicBezTo>
                    <a:pt x="2574216" y="0"/>
                    <a:pt x="2584376" y="4208"/>
                    <a:pt x="2591866" y="11699"/>
                  </a:cubicBezTo>
                  <a:cubicBezTo>
                    <a:pt x="2599357" y="19189"/>
                    <a:pt x="2603565" y="29348"/>
                    <a:pt x="2603565" y="39941"/>
                  </a:cubicBezTo>
                  <a:lnTo>
                    <a:pt x="2603565" y="931149"/>
                  </a:lnTo>
                  <a:cubicBezTo>
                    <a:pt x="2603565" y="953208"/>
                    <a:pt x="2585682" y="971090"/>
                    <a:pt x="2563623" y="971090"/>
                  </a:cubicBezTo>
                  <a:lnTo>
                    <a:pt x="39941" y="971090"/>
                  </a:lnTo>
                  <a:cubicBezTo>
                    <a:pt x="29348" y="971090"/>
                    <a:pt x="19189" y="966882"/>
                    <a:pt x="11699" y="959392"/>
                  </a:cubicBezTo>
                  <a:cubicBezTo>
                    <a:pt x="4208" y="951901"/>
                    <a:pt x="0" y="941742"/>
                    <a:pt x="0" y="931149"/>
                  </a:cubicBezTo>
                  <a:lnTo>
                    <a:pt x="0" y="39941"/>
                  </a:lnTo>
                  <a:cubicBezTo>
                    <a:pt x="0" y="17882"/>
                    <a:pt x="17882" y="0"/>
                    <a:pt x="3994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30526A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603565" cy="971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76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854429" y="2833838"/>
            <a:ext cx="9499438" cy="3068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240"/>
              </a:lnSpc>
            </a:pPr>
            <a:r>
              <a:rPr lang="en-US" sz="2000">
                <a:solidFill>
                  <a:srgbClr val="000000"/>
                </a:solidFill>
                <a:latin typeface="Poppins Medium"/>
              </a:rPr>
              <a:t>Студенты Высших образовательных учреждений города </a:t>
            </a:r>
          </a:p>
          <a:p>
            <a:pPr>
              <a:lnSpc>
                <a:spcPts val="2240"/>
              </a:lnSpc>
            </a:pPr>
            <a:r>
              <a:rPr lang="en-US" sz="2000">
                <a:solidFill>
                  <a:srgbClr val="000000"/>
                </a:solidFill>
                <a:latin typeface="Poppins Medium"/>
              </a:rPr>
              <a:t>Санкт-Петербурга, обучающихся по программам бакалавриата, магистратуры и специалитета. </a:t>
            </a:r>
          </a:p>
          <a:p>
            <a:pPr>
              <a:lnSpc>
                <a:spcPts val="2240"/>
              </a:lnSpc>
            </a:pPr>
            <a:r>
              <a:rPr lang="en-US" sz="2000">
                <a:solidFill>
                  <a:srgbClr val="000000"/>
                </a:solidFill>
                <a:latin typeface="Poppins Medium"/>
              </a:rPr>
              <a:t>Проведенные в России исследования студенчества показывают, что </a:t>
            </a:r>
            <a:r>
              <a:rPr lang="en-US" sz="2000">
                <a:solidFill>
                  <a:srgbClr val="000000"/>
                </a:solidFill>
                <a:latin typeface="Poppins Bold"/>
              </a:rPr>
              <a:t>21% первокурсников имеют психологические проблемы, а у 9% – наблюдаются нарушения поведения, в том числе при взаимодействии с однокурсниками. </a:t>
            </a:r>
            <a:r>
              <a:rPr lang="en-US" sz="2000">
                <a:solidFill>
                  <a:srgbClr val="000000"/>
                </a:solidFill>
                <a:latin typeface="Poppins Medium"/>
              </a:rPr>
              <a:t>Иллюстрируют состояние молодого поколения и результаты обще- российского опроса, в ходе которого было установлено, </a:t>
            </a:r>
            <a:r>
              <a:rPr lang="en-US" sz="2000">
                <a:solidFill>
                  <a:srgbClr val="000000"/>
                </a:solidFill>
                <a:latin typeface="Poppins Bold"/>
              </a:rPr>
              <a:t>что 79% молодых людей не могут строить планы на будущее, полагая текущую ситуацию слишком неподходящей для этого.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653837" y="2139186"/>
            <a:ext cx="4123047" cy="704177"/>
            <a:chOff x="0" y="0"/>
            <a:chExt cx="1085906" cy="18546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85906" cy="185462"/>
            </a:xfrm>
            <a:custGeom>
              <a:avLst/>
              <a:gdLst/>
              <a:ahLst/>
              <a:cxnLst/>
              <a:rect r="r" b="b" t="t" l="l"/>
              <a:pathLst>
                <a:path h="185462" w="1085906">
                  <a:moveTo>
                    <a:pt x="92731" y="0"/>
                  </a:moveTo>
                  <a:lnTo>
                    <a:pt x="993174" y="0"/>
                  </a:lnTo>
                  <a:cubicBezTo>
                    <a:pt x="1044388" y="0"/>
                    <a:pt x="1085906" y="41517"/>
                    <a:pt x="1085906" y="92731"/>
                  </a:cubicBezTo>
                  <a:lnTo>
                    <a:pt x="1085906" y="92731"/>
                  </a:lnTo>
                  <a:cubicBezTo>
                    <a:pt x="1085906" y="117325"/>
                    <a:pt x="1076136" y="140911"/>
                    <a:pt x="1058745" y="158302"/>
                  </a:cubicBezTo>
                  <a:cubicBezTo>
                    <a:pt x="1041355" y="175692"/>
                    <a:pt x="1017768" y="185462"/>
                    <a:pt x="993174" y="185462"/>
                  </a:cubicBezTo>
                  <a:lnTo>
                    <a:pt x="92731" y="185462"/>
                  </a:lnTo>
                  <a:cubicBezTo>
                    <a:pt x="68137" y="185462"/>
                    <a:pt x="44551" y="175692"/>
                    <a:pt x="27160" y="158302"/>
                  </a:cubicBezTo>
                  <a:cubicBezTo>
                    <a:pt x="9770" y="140911"/>
                    <a:pt x="0" y="117325"/>
                    <a:pt x="0" y="92731"/>
                  </a:cubicBezTo>
                  <a:lnTo>
                    <a:pt x="0" y="92731"/>
                  </a:lnTo>
                  <a:cubicBezTo>
                    <a:pt x="0" y="68137"/>
                    <a:pt x="9770" y="44551"/>
                    <a:pt x="27160" y="27160"/>
                  </a:cubicBezTo>
                  <a:cubicBezTo>
                    <a:pt x="44551" y="9770"/>
                    <a:pt x="68137" y="0"/>
                    <a:pt x="92731" y="0"/>
                  </a:cubicBezTo>
                  <a:close/>
                </a:path>
              </a:pathLst>
            </a:custGeom>
            <a:solidFill>
              <a:srgbClr val="C5FDFF"/>
            </a:solidFill>
            <a:ln w="38100" cap="rnd">
              <a:solidFill>
                <a:srgbClr val="30526A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1085906" cy="185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76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820022" y="2332208"/>
            <a:ext cx="3790677" cy="384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9"/>
              </a:lnSpc>
            </a:pPr>
            <a:r>
              <a:rPr lang="en-US" sz="2999">
                <a:solidFill>
                  <a:srgbClr val="172937"/>
                </a:solidFill>
                <a:latin typeface="Genty Sans"/>
              </a:rPr>
              <a:t>ДЛЯ СТУДЕНТОВ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243769" y="6926292"/>
            <a:ext cx="12345535" cy="3162263"/>
            <a:chOff x="0" y="0"/>
            <a:chExt cx="3353798" cy="85906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353798" cy="859063"/>
            </a:xfrm>
            <a:custGeom>
              <a:avLst/>
              <a:gdLst/>
              <a:ahLst/>
              <a:cxnLst/>
              <a:rect r="r" b="b" t="t" l="l"/>
              <a:pathLst>
                <a:path h="859063" w="3353798">
                  <a:moveTo>
                    <a:pt x="31982" y="0"/>
                  </a:moveTo>
                  <a:lnTo>
                    <a:pt x="3321816" y="0"/>
                  </a:lnTo>
                  <a:cubicBezTo>
                    <a:pt x="3339479" y="0"/>
                    <a:pt x="3353798" y="14319"/>
                    <a:pt x="3353798" y="31982"/>
                  </a:cubicBezTo>
                  <a:lnTo>
                    <a:pt x="3353798" y="827081"/>
                  </a:lnTo>
                  <a:cubicBezTo>
                    <a:pt x="3353798" y="844744"/>
                    <a:pt x="3339479" y="859063"/>
                    <a:pt x="3321816" y="859063"/>
                  </a:cubicBezTo>
                  <a:lnTo>
                    <a:pt x="31982" y="859063"/>
                  </a:lnTo>
                  <a:cubicBezTo>
                    <a:pt x="14319" y="859063"/>
                    <a:pt x="0" y="844744"/>
                    <a:pt x="0" y="827081"/>
                  </a:cubicBezTo>
                  <a:lnTo>
                    <a:pt x="0" y="31982"/>
                  </a:lnTo>
                  <a:cubicBezTo>
                    <a:pt x="0" y="14319"/>
                    <a:pt x="14319" y="0"/>
                    <a:pt x="3198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30526A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3353798" cy="859063"/>
            </a:xfrm>
            <a:prstGeom prst="rect">
              <a:avLst/>
            </a:prstGeom>
          </p:spPr>
          <p:txBody>
            <a:bodyPr anchor="ctr" rtlCol="false" tIns="49250" lIns="49250" bIns="49250" rIns="49250"/>
            <a:lstStyle/>
            <a:p>
              <a:pPr algn="ctr">
                <a:lnSpc>
                  <a:spcPts val="2776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443972" y="7328590"/>
            <a:ext cx="11945129" cy="2759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848"/>
              </a:lnSpc>
            </a:pPr>
            <a:r>
              <a:rPr lang="en-US" sz="1650">
                <a:solidFill>
                  <a:srgbClr val="000000"/>
                </a:solidFill>
                <a:latin typeface="Poppins Medium"/>
              </a:rPr>
              <a:t>Наш продукт будет повышать имидж вузов, о</a:t>
            </a:r>
            <a:r>
              <a:rPr lang="en-US" sz="1650">
                <a:solidFill>
                  <a:srgbClr val="000000"/>
                </a:solidFill>
                <a:latin typeface="Poppins Medium"/>
              </a:rPr>
              <a:t>беспечивать безопасность здоровья прямого основного потребителя, усиливать гуманистическую направленность.</a:t>
            </a:r>
          </a:p>
          <a:p>
            <a:pPr>
              <a:lnSpc>
                <a:spcPts val="1848"/>
              </a:lnSpc>
            </a:pPr>
            <a:r>
              <a:rPr lang="en-US" sz="1650">
                <a:solidFill>
                  <a:srgbClr val="000000"/>
                </a:solidFill>
                <a:latin typeface="Poppins Medium"/>
              </a:rPr>
              <a:t>Впервые по данным сетевых СМИ осуществлён анализ случаев суицида среди студентов вузов России. Всего проанализировано 188 сообщений о самоубийствах студентов и аспирантов (возраст от 17 до 32 лет) за период </a:t>
            </a:r>
          </a:p>
          <a:p>
            <a:pPr>
              <a:lnSpc>
                <a:spcPts val="1848"/>
              </a:lnSpc>
            </a:pPr>
            <a:r>
              <a:rPr lang="en-US" sz="1650">
                <a:solidFill>
                  <a:srgbClr val="000000"/>
                </a:solidFill>
                <a:latin typeface="Poppins Medium"/>
              </a:rPr>
              <a:t>с</a:t>
            </a:r>
            <a:r>
              <a:rPr lang="en-US" sz="1650">
                <a:solidFill>
                  <a:srgbClr val="000000"/>
                </a:solidFill>
                <a:latin typeface="Poppins"/>
              </a:rPr>
              <a:t> 01 января 2015 по 31 июля 2021 г. Оценивали процентное распределение случаев по группам, представляющим интерес, а также рассчитывали индексы на 10000 и на 100000 человек. Результаты. Динамика по годам свидетельствует об устойчивом характере этого явления в последние годы. Из числа погибших от собственных рук за этот период 75,5% – мужчины, 24,5% – женщины. Поло-возрастное распределение типично для суицидов молодых людей. Наиболее уязвимой группой являются мужчины 18-20 лет. </a:t>
            </a:r>
          </a:p>
          <a:p>
            <a:pPr>
              <a:lnSpc>
                <a:spcPts val="1848"/>
              </a:lnSpc>
            </a:pPr>
            <a:r>
              <a:rPr lang="en-US" sz="1650">
                <a:solidFill>
                  <a:srgbClr val="000000"/>
                </a:solidFill>
                <a:latin typeface="Poppins Bold"/>
              </a:rPr>
              <a:t>Наибольшая доля случаев наблюдалась в крупных столичных вузах и крупных федеральных университетах, эта же зависимость сохраняется при расчёте индексов на 10000 учащихся. </a:t>
            </a:r>
          </a:p>
          <a:p>
            <a:pPr>
              <a:lnSpc>
                <a:spcPts val="1848"/>
              </a:lnSpc>
            </a:pPr>
          </a:p>
        </p:txBody>
      </p:sp>
      <p:grpSp>
        <p:nvGrpSpPr>
          <p:cNvPr name="Group 16" id="16"/>
          <p:cNvGrpSpPr/>
          <p:nvPr/>
        </p:nvGrpSpPr>
        <p:grpSpPr>
          <a:xfrm rot="0">
            <a:off x="1243769" y="6584943"/>
            <a:ext cx="4848377" cy="682697"/>
            <a:chOff x="0" y="0"/>
            <a:chExt cx="1317114" cy="18546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317114" cy="185462"/>
            </a:xfrm>
            <a:custGeom>
              <a:avLst/>
              <a:gdLst/>
              <a:ahLst/>
              <a:cxnLst/>
              <a:rect r="r" b="b" t="t" l="l"/>
              <a:pathLst>
                <a:path h="185462" w="1317114">
                  <a:moveTo>
                    <a:pt x="81437" y="0"/>
                  </a:moveTo>
                  <a:lnTo>
                    <a:pt x="1235677" y="0"/>
                  </a:lnTo>
                  <a:cubicBezTo>
                    <a:pt x="1280653" y="0"/>
                    <a:pt x="1317114" y="36461"/>
                    <a:pt x="1317114" y="81437"/>
                  </a:cubicBezTo>
                  <a:lnTo>
                    <a:pt x="1317114" y="104025"/>
                  </a:lnTo>
                  <a:cubicBezTo>
                    <a:pt x="1317114" y="125623"/>
                    <a:pt x="1308534" y="146337"/>
                    <a:pt x="1293261" y="161610"/>
                  </a:cubicBezTo>
                  <a:cubicBezTo>
                    <a:pt x="1277989" y="176882"/>
                    <a:pt x="1257275" y="185462"/>
                    <a:pt x="1235677" y="185462"/>
                  </a:cubicBezTo>
                  <a:lnTo>
                    <a:pt x="81437" y="185462"/>
                  </a:lnTo>
                  <a:cubicBezTo>
                    <a:pt x="59839" y="185462"/>
                    <a:pt x="39125" y="176882"/>
                    <a:pt x="23852" y="161610"/>
                  </a:cubicBezTo>
                  <a:cubicBezTo>
                    <a:pt x="8580" y="146337"/>
                    <a:pt x="0" y="125623"/>
                    <a:pt x="0" y="104025"/>
                  </a:cubicBezTo>
                  <a:lnTo>
                    <a:pt x="0" y="81437"/>
                  </a:lnTo>
                  <a:cubicBezTo>
                    <a:pt x="0" y="59839"/>
                    <a:pt x="8580" y="39125"/>
                    <a:pt x="23852" y="23852"/>
                  </a:cubicBezTo>
                  <a:cubicBezTo>
                    <a:pt x="39125" y="8580"/>
                    <a:pt x="59839" y="0"/>
                    <a:pt x="81437" y="0"/>
                  </a:cubicBezTo>
                  <a:close/>
                </a:path>
              </a:pathLst>
            </a:custGeom>
            <a:solidFill>
              <a:srgbClr val="C5FDFF"/>
            </a:solidFill>
            <a:ln w="38100" cap="rnd">
              <a:solidFill>
                <a:srgbClr val="30526A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1317114" cy="185462"/>
            </a:xfrm>
            <a:prstGeom prst="rect">
              <a:avLst/>
            </a:prstGeom>
          </p:spPr>
          <p:txBody>
            <a:bodyPr anchor="ctr" rtlCol="false" tIns="49250" lIns="49250" bIns="49250" rIns="49250"/>
            <a:lstStyle/>
            <a:p>
              <a:pPr algn="ctr">
                <a:lnSpc>
                  <a:spcPts val="2776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394741" y="6774111"/>
            <a:ext cx="4457536" cy="37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33"/>
              </a:lnSpc>
            </a:pPr>
            <a:r>
              <a:rPr lang="en-US" sz="2908">
                <a:solidFill>
                  <a:srgbClr val="172937"/>
                </a:solidFill>
                <a:latin typeface="Genty Sans"/>
              </a:rPr>
              <a:t>ДЛЯ ВУЗОВ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2419374" y="2139186"/>
            <a:ext cx="4839926" cy="4839926"/>
          </a:xfrm>
          <a:custGeom>
            <a:avLst/>
            <a:gdLst/>
            <a:ahLst/>
            <a:cxnLst/>
            <a:rect r="r" b="b" t="t" l="l"/>
            <a:pathLst>
              <a:path h="4839926" w="4839926">
                <a:moveTo>
                  <a:pt x="0" y="0"/>
                </a:moveTo>
                <a:lnTo>
                  <a:pt x="4839926" y="0"/>
                </a:lnTo>
                <a:lnTo>
                  <a:pt x="4839926" y="4839926"/>
                </a:lnTo>
                <a:lnTo>
                  <a:pt x="0" y="48399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21" id="21"/>
          <p:cNvSpPr txBox="true"/>
          <p:nvPr/>
        </p:nvSpPr>
        <p:spPr>
          <a:xfrm rot="0">
            <a:off x="6092146" y="626662"/>
            <a:ext cx="11350334" cy="927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720"/>
              </a:lnSpc>
            </a:pPr>
            <a:r>
              <a:rPr lang="en-US" sz="6000">
                <a:solidFill>
                  <a:srgbClr val="000000"/>
                </a:solidFill>
                <a:latin typeface="Poppins Bold"/>
              </a:rPr>
              <a:t>Пользователь и проблема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5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851502">
            <a:off x="14749191" y="6666921"/>
            <a:ext cx="5386577" cy="6009366"/>
          </a:xfrm>
          <a:custGeom>
            <a:avLst/>
            <a:gdLst/>
            <a:ahLst/>
            <a:cxnLst/>
            <a:rect r="r" b="b" t="t" l="l"/>
            <a:pathLst>
              <a:path h="6009366" w="5386577">
                <a:moveTo>
                  <a:pt x="0" y="0"/>
                </a:moveTo>
                <a:lnTo>
                  <a:pt x="5386577" y="0"/>
                </a:lnTo>
                <a:lnTo>
                  <a:pt x="5386577" y="6009366"/>
                </a:lnTo>
                <a:lnTo>
                  <a:pt x="0" y="6009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true" rot="1291661">
            <a:off x="-5581596" y="-4747719"/>
            <a:ext cx="11887394" cy="12895595"/>
          </a:xfrm>
          <a:custGeom>
            <a:avLst/>
            <a:gdLst/>
            <a:ahLst/>
            <a:cxnLst/>
            <a:rect r="r" b="b" t="t" l="l"/>
            <a:pathLst>
              <a:path h="12895595" w="11887394">
                <a:moveTo>
                  <a:pt x="0" y="12895595"/>
                </a:moveTo>
                <a:lnTo>
                  <a:pt x="11887394" y="12895595"/>
                </a:lnTo>
                <a:lnTo>
                  <a:pt x="11887394" y="0"/>
                </a:lnTo>
                <a:lnTo>
                  <a:pt x="0" y="0"/>
                </a:lnTo>
                <a:lnTo>
                  <a:pt x="0" y="12895595"/>
                </a:lnTo>
                <a:close/>
              </a:path>
            </a:pathLst>
          </a:custGeom>
          <a:blipFill>
            <a:blip r:embed="rId4">
              <a:alphaModFix amt="56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4" id="4"/>
          <p:cNvSpPr txBox="true"/>
          <p:nvPr/>
        </p:nvSpPr>
        <p:spPr>
          <a:xfrm rot="0">
            <a:off x="1231726" y="4510924"/>
            <a:ext cx="8701770" cy="5160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62"/>
              </a:lnSpc>
            </a:pPr>
            <a:r>
              <a:rPr lang="en-US" sz="2466">
                <a:solidFill>
                  <a:srgbClr val="000000"/>
                </a:solidFill>
                <a:latin typeface="Poppins Medium"/>
              </a:rPr>
              <a:t>        НА ДАННЫЙ МОМЕНТ </a:t>
            </a:r>
            <a:r>
              <a:rPr lang="en-US" sz="2466">
                <a:solidFill>
                  <a:srgbClr val="000000"/>
                </a:solidFill>
                <a:latin typeface="Poppins Bold"/>
              </a:rPr>
              <a:t>НА ТЕРРИТОРИИ РФ НЕТ СЕРВИСОВ, СПЕЦИАЛИЗИРУЮЩИХСЯ НА ПСИХОЛОГИЧЕСКОЙ ПОМОЩИ СТУДЕНТАМ.</a:t>
            </a:r>
            <a:r>
              <a:rPr lang="en-US" sz="2466">
                <a:solidFill>
                  <a:srgbClr val="000000"/>
                </a:solidFill>
                <a:latin typeface="Poppins Medium"/>
              </a:rPr>
              <a:t> СУЩЕСТВУЕТ ОНЛАЙН-СЕРВИС ПО ПОИСКУ ПСИХОЛОГОВ ДЛЯ ПРОВЕДЕНИЯ ОНЛАЙН-СЕАНСОВ «ЯСНО», НО ОН НЕ РЕШАЕТ ПОСТАВЛЕННУЮ ПРОБЛЕМУ И УСТАНОВЛЕННЫЕ ЦЕНЫ ЗА СЕАНС НЕ ДОСТУПНЫ СРЕДНЕСТАТИСТИЧЕСКОМУ СТУДЕНТУ ПО МАТЕРИАЛЬНОЙ СОСТАВЛЯЮЩЕЙ.</a:t>
            </a:r>
          </a:p>
          <a:p>
            <a:pPr algn="just">
              <a:lnSpc>
                <a:spcPts val="2762"/>
              </a:lnSpc>
            </a:pPr>
            <a:r>
              <a:rPr lang="en-US" sz="2466">
                <a:solidFill>
                  <a:srgbClr val="000000"/>
                </a:solidFill>
                <a:latin typeface="Poppins"/>
              </a:rPr>
              <a:t>    </a:t>
            </a:r>
            <a:r>
              <a:rPr lang="en-US" sz="2466">
                <a:solidFill>
                  <a:srgbClr val="000000"/>
                </a:solidFill>
                <a:latin typeface="Poppins Bold"/>
              </a:rPr>
              <a:t>   </a:t>
            </a:r>
            <a:r>
              <a:rPr lang="en-US" sz="2466">
                <a:solidFill>
                  <a:srgbClr val="000000"/>
                </a:solidFill>
                <a:latin typeface="Poppins Bold"/>
              </a:rPr>
              <a:t>Платформа «Ясно» не является прямым конкурентом, </a:t>
            </a:r>
            <a:r>
              <a:rPr lang="en-US" sz="2466">
                <a:solidFill>
                  <a:srgbClr val="000000"/>
                </a:solidFill>
                <a:latin typeface="Poppins Medium"/>
              </a:rPr>
              <a:t>но несмотря на это мы бы оценили уровень конкуренции, как слабый-средний, так как платформа обладает уже сформированной клиентской базой.</a:t>
            </a:r>
          </a:p>
          <a:p>
            <a:pPr algn="just">
              <a:lnSpc>
                <a:spcPts val="2762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0587378" y="3739912"/>
            <a:ext cx="6855102" cy="6547088"/>
          </a:xfrm>
          <a:custGeom>
            <a:avLst/>
            <a:gdLst/>
            <a:ahLst/>
            <a:cxnLst/>
            <a:rect r="r" b="b" t="t" l="l"/>
            <a:pathLst>
              <a:path h="6547088" w="6855102">
                <a:moveTo>
                  <a:pt x="0" y="0"/>
                </a:moveTo>
                <a:lnTo>
                  <a:pt x="6855102" y="0"/>
                </a:lnTo>
                <a:lnTo>
                  <a:pt x="6855102" y="6547088"/>
                </a:lnTo>
                <a:lnTo>
                  <a:pt x="0" y="65470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6" id="6"/>
          <p:cNvSpPr txBox="true"/>
          <p:nvPr/>
        </p:nvSpPr>
        <p:spPr>
          <a:xfrm rot="0">
            <a:off x="7654572" y="473409"/>
            <a:ext cx="9418283" cy="2874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269"/>
              </a:lnSpc>
            </a:pPr>
            <a:r>
              <a:rPr lang="en-US" sz="7733">
                <a:solidFill>
                  <a:srgbClr val="172937"/>
                </a:solidFill>
                <a:latin typeface="Poppins"/>
              </a:rPr>
              <a:t>КАК УЖЕ РЕШАЕТСЯ ПРОБЛЕМА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5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1291661">
            <a:off x="-6660090" y="-4197380"/>
            <a:ext cx="10336502" cy="11213168"/>
          </a:xfrm>
          <a:custGeom>
            <a:avLst/>
            <a:gdLst/>
            <a:ahLst/>
            <a:cxnLst/>
            <a:rect r="r" b="b" t="t" l="l"/>
            <a:pathLst>
              <a:path h="11213168" w="10336502">
                <a:moveTo>
                  <a:pt x="0" y="11213167"/>
                </a:moveTo>
                <a:lnTo>
                  <a:pt x="10336502" y="11213167"/>
                </a:lnTo>
                <a:lnTo>
                  <a:pt x="10336502" y="0"/>
                </a:lnTo>
                <a:lnTo>
                  <a:pt x="0" y="0"/>
                </a:lnTo>
                <a:lnTo>
                  <a:pt x="0" y="11213167"/>
                </a:lnTo>
                <a:close/>
              </a:path>
            </a:pathLst>
          </a:custGeom>
          <a:blipFill>
            <a:blip r:embed="rId2">
              <a:alphaModFix amt="5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true" rot="6673673">
            <a:off x="10728760" y="4207534"/>
            <a:ext cx="11887394" cy="12895595"/>
          </a:xfrm>
          <a:custGeom>
            <a:avLst/>
            <a:gdLst/>
            <a:ahLst/>
            <a:cxnLst/>
            <a:rect r="r" b="b" t="t" l="l"/>
            <a:pathLst>
              <a:path h="12895595" w="11887394">
                <a:moveTo>
                  <a:pt x="0" y="12895595"/>
                </a:moveTo>
                <a:lnTo>
                  <a:pt x="11887394" y="12895595"/>
                </a:lnTo>
                <a:lnTo>
                  <a:pt x="11887394" y="0"/>
                </a:lnTo>
                <a:lnTo>
                  <a:pt x="0" y="0"/>
                </a:lnTo>
                <a:lnTo>
                  <a:pt x="0" y="12895595"/>
                </a:lnTo>
                <a:close/>
              </a:path>
            </a:pathLst>
          </a:custGeom>
          <a:blipFill>
            <a:blip r:embed="rId2">
              <a:alphaModFix amt="5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4" id="4"/>
          <p:cNvSpPr txBox="true"/>
          <p:nvPr/>
        </p:nvSpPr>
        <p:spPr>
          <a:xfrm rot="0">
            <a:off x="1423532" y="1628183"/>
            <a:ext cx="8828244" cy="7785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20"/>
              </a:lnSpc>
            </a:pPr>
            <a:r>
              <a:rPr lang="en-US" sz="3000">
                <a:solidFill>
                  <a:srgbClr val="172937"/>
                </a:solidFill>
                <a:latin typeface="Genty Sans"/>
              </a:rPr>
              <a:t>ДЛЯ СТУДЕНТОВ ВУЗОВ, КОТОРЫЕ В ПРОЦЕССЕ ОБУЧЕНИЯ СТАЛКИВАЮТСЯ С ПСИХОЛОГИЧЕСКИМИ/МЕНТАЛЬНЫМИ ПРОБЛЕМАМИ НАШЕ МОБИЛЬНОЕ ПРИЛОЖЕНИЕ БУДЕТ ДАВАТЬ ВОЗМОЖНОСТЬ:</a:t>
            </a:r>
          </a:p>
          <a:p>
            <a:pPr algn="ctr">
              <a:lnSpc>
                <a:spcPts val="2820"/>
              </a:lnSpc>
            </a:pPr>
          </a:p>
          <a:p>
            <a:pPr algn="just" marL="647700" indent="-323850" lvl="1">
              <a:lnSpc>
                <a:spcPts val="2820"/>
              </a:lnSpc>
              <a:buFont typeface="Arial"/>
              <a:buChar char="•"/>
            </a:pPr>
            <a:r>
              <a:rPr lang="en-US" sz="3000">
                <a:solidFill>
                  <a:srgbClr val="172937"/>
                </a:solidFill>
                <a:latin typeface="Genty Sans"/>
              </a:rPr>
              <a:t>ОПОВЕЩАТЬ ВУЗ О ВОЗНИКШЕЙ ПРОБЛЕМЕ;</a:t>
            </a:r>
          </a:p>
          <a:p>
            <a:pPr algn="just" marL="647700" indent="-323850" lvl="1">
              <a:lnSpc>
                <a:spcPts val="2820"/>
              </a:lnSpc>
              <a:buFont typeface="Arial"/>
              <a:buChar char="•"/>
            </a:pPr>
            <a:r>
              <a:rPr lang="en-US" sz="3000">
                <a:solidFill>
                  <a:srgbClr val="172937"/>
                </a:solidFill>
                <a:latin typeface="Genty Sans"/>
              </a:rPr>
              <a:t> ДАВАТЬ ВОЗМОЖНОСТЬ СТУДЕНТАМ ПОЛУЧАТЬ НЕЗАМЕДЛИТЕЛЬНУЮ ПОМОЩЬ ПУТЕМ ОПЕРАТИВНОЙ СВЯЗИ СО СПЕЦИАЛИСТАМИ;</a:t>
            </a:r>
          </a:p>
          <a:p>
            <a:pPr algn="just" marL="647700" indent="-323850" lvl="1">
              <a:lnSpc>
                <a:spcPts val="2820"/>
              </a:lnSpc>
              <a:buFont typeface="Arial"/>
              <a:buChar char="•"/>
            </a:pPr>
            <a:r>
              <a:rPr lang="en-US" sz="3000">
                <a:solidFill>
                  <a:srgbClr val="172937"/>
                </a:solidFill>
                <a:latin typeface="Genty Sans"/>
              </a:rPr>
              <a:t>НАХОДИТЬ ЛЮДЕЙ С ПОХОЖИМИ ПРОБЛЕМАМИ И ПОМОГАТЬ ИМ НАЛАДИТЬ КОММУНИКАЦИЮ НА ПЕРВОНАЧАЛЬНОМ ЭТАПЕ. </a:t>
            </a:r>
          </a:p>
          <a:p>
            <a:pPr algn="ctr">
              <a:lnSpc>
                <a:spcPts val="2820"/>
              </a:lnSpc>
            </a:pPr>
          </a:p>
          <a:p>
            <a:pPr algn="ctr">
              <a:lnSpc>
                <a:spcPts val="2820"/>
              </a:lnSpc>
            </a:pPr>
            <a:r>
              <a:rPr lang="en-US" sz="3000">
                <a:solidFill>
                  <a:srgbClr val="172937"/>
                </a:solidFill>
                <a:latin typeface="Genty Sans"/>
              </a:rPr>
              <a:t>В отличие от сервиса «Ясно», наше приложение будет узконаправленным, персонализированным и бесплатным для студентов.</a:t>
            </a:r>
          </a:p>
          <a:p>
            <a:pPr algn="just">
              <a:lnSpc>
                <a:spcPts val="282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0251776" y="5143500"/>
            <a:ext cx="8262771" cy="5262749"/>
          </a:xfrm>
          <a:custGeom>
            <a:avLst/>
            <a:gdLst/>
            <a:ahLst/>
            <a:cxnLst/>
            <a:rect r="r" b="b" t="t" l="l"/>
            <a:pathLst>
              <a:path h="5262749" w="8262771">
                <a:moveTo>
                  <a:pt x="0" y="0"/>
                </a:moveTo>
                <a:lnTo>
                  <a:pt x="8262771" y="0"/>
                </a:lnTo>
                <a:lnTo>
                  <a:pt x="8262771" y="5262749"/>
                </a:lnTo>
                <a:lnTo>
                  <a:pt x="0" y="5262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6" id="6"/>
          <p:cNvSpPr txBox="true"/>
          <p:nvPr/>
        </p:nvSpPr>
        <p:spPr>
          <a:xfrm rot="0">
            <a:off x="11524033" y="935811"/>
            <a:ext cx="5735267" cy="927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720"/>
              </a:lnSpc>
            </a:pPr>
            <a:r>
              <a:rPr lang="en-US" sz="6000">
                <a:solidFill>
                  <a:srgbClr val="000000"/>
                </a:solidFill>
                <a:latin typeface="Poppins Bold"/>
              </a:rPr>
              <a:t>Решение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4162210">
            <a:off x="119983" y="7982847"/>
            <a:ext cx="5370444" cy="5991368"/>
          </a:xfrm>
          <a:custGeom>
            <a:avLst/>
            <a:gdLst/>
            <a:ahLst/>
            <a:cxnLst/>
            <a:rect r="r" b="b" t="t" l="l"/>
            <a:pathLst>
              <a:path h="5991368" w="5370444">
                <a:moveTo>
                  <a:pt x="0" y="0"/>
                </a:moveTo>
                <a:lnTo>
                  <a:pt x="5370444" y="0"/>
                </a:lnTo>
                <a:lnTo>
                  <a:pt x="5370444" y="5991367"/>
                </a:lnTo>
                <a:lnTo>
                  <a:pt x="0" y="59913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2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5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2343053">
            <a:off x="-7123721" y="-5419098"/>
            <a:ext cx="11887394" cy="12895595"/>
          </a:xfrm>
          <a:custGeom>
            <a:avLst/>
            <a:gdLst/>
            <a:ahLst/>
            <a:cxnLst/>
            <a:rect r="r" b="b" t="t" l="l"/>
            <a:pathLst>
              <a:path h="12895595" w="11887394">
                <a:moveTo>
                  <a:pt x="0" y="12895596"/>
                </a:moveTo>
                <a:lnTo>
                  <a:pt x="11887394" y="12895596"/>
                </a:lnTo>
                <a:lnTo>
                  <a:pt x="11887394" y="0"/>
                </a:lnTo>
                <a:lnTo>
                  <a:pt x="0" y="0"/>
                </a:lnTo>
                <a:lnTo>
                  <a:pt x="0" y="12895596"/>
                </a:lnTo>
                <a:close/>
              </a:path>
            </a:pathLst>
          </a:custGeom>
          <a:blipFill>
            <a:blip r:embed="rId2">
              <a:alphaModFix amt="5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1851502">
            <a:off x="13781444" y="7044330"/>
            <a:ext cx="5386577" cy="6009366"/>
          </a:xfrm>
          <a:custGeom>
            <a:avLst/>
            <a:gdLst/>
            <a:ahLst/>
            <a:cxnLst/>
            <a:rect r="r" b="b" t="t" l="l"/>
            <a:pathLst>
              <a:path h="6009366" w="5386577">
                <a:moveTo>
                  <a:pt x="0" y="0"/>
                </a:moveTo>
                <a:lnTo>
                  <a:pt x="5386577" y="0"/>
                </a:lnTo>
                <a:lnTo>
                  <a:pt x="5386577" y="6009366"/>
                </a:lnTo>
                <a:lnTo>
                  <a:pt x="0" y="60093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" id="4"/>
          <p:cNvGrpSpPr/>
          <p:nvPr/>
        </p:nvGrpSpPr>
        <p:grpSpPr>
          <a:xfrm rot="0">
            <a:off x="7983813" y="2985830"/>
            <a:ext cx="9275487" cy="2157670"/>
            <a:chOff x="0" y="0"/>
            <a:chExt cx="2442926" cy="5682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2926" cy="568275"/>
            </a:xfrm>
            <a:custGeom>
              <a:avLst/>
              <a:gdLst/>
              <a:ahLst/>
              <a:cxnLst/>
              <a:rect r="r" b="b" t="t" l="l"/>
              <a:pathLst>
                <a:path h="568275" w="2442926">
                  <a:moveTo>
                    <a:pt x="42568" y="0"/>
                  </a:moveTo>
                  <a:lnTo>
                    <a:pt x="2400359" y="0"/>
                  </a:lnTo>
                  <a:cubicBezTo>
                    <a:pt x="2423868" y="0"/>
                    <a:pt x="2442926" y="19058"/>
                    <a:pt x="2442926" y="42568"/>
                  </a:cubicBezTo>
                  <a:lnTo>
                    <a:pt x="2442926" y="525707"/>
                  </a:lnTo>
                  <a:cubicBezTo>
                    <a:pt x="2442926" y="549217"/>
                    <a:pt x="2423868" y="568275"/>
                    <a:pt x="2400359" y="568275"/>
                  </a:cubicBezTo>
                  <a:lnTo>
                    <a:pt x="42568" y="568275"/>
                  </a:lnTo>
                  <a:cubicBezTo>
                    <a:pt x="19058" y="568275"/>
                    <a:pt x="0" y="549217"/>
                    <a:pt x="0" y="525707"/>
                  </a:cubicBezTo>
                  <a:lnTo>
                    <a:pt x="0" y="42568"/>
                  </a:lnTo>
                  <a:cubicBezTo>
                    <a:pt x="0" y="19058"/>
                    <a:pt x="19058" y="0"/>
                    <a:pt x="4256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30526A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442926" cy="568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76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7983813" y="3107190"/>
            <a:ext cx="9275487" cy="1990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04519" indent="-302260" lvl="1">
              <a:lnSpc>
                <a:spcPts val="3135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Poppins Bold"/>
              </a:rPr>
              <a:t>Технологическое направление в соответствии с перечнем критических технологий РФ: </a:t>
            </a:r>
            <a:r>
              <a:rPr lang="en-US" sz="2799">
                <a:solidFill>
                  <a:srgbClr val="000000"/>
                </a:solidFill>
                <a:latin typeface="Poppins Medium"/>
              </a:rPr>
              <a:t>биомедицинские и ветеринарные технологии, геномные, протеомные и постгеномные технологии;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7983813" y="2029073"/>
            <a:ext cx="6973747" cy="671007"/>
            <a:chOff x="0" y="0"/>
            <a:chExt cx="1836707" cy="17672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36707" cy="176726"/>
            </a:xfrm>
            <a:custGeom>
              <a:avLst/>
              <a:gdLst/>
              <a:ahLst/>
              <a:cxnLst/>
              <a:rect r="r" b="b" t="t" l="l"/>
              <a:pathLst>
                <a:path h="176726" w="1836707">
                  <a:moveTo>
                    <a:pt x="56618" y="0"/>
                  </a:moveTo>
                  <a:lnTo>
                    <a:pt x="1780089" y="0"/>
                  </a:lnTo>
                  <a:cubicBezTo>
                    <a:pt x="1795105" y="0"/>
                    <a:pt x="1809506" y="5965"/>
                    <a:pt x="1820124" y="16583"/>
                  </a:cubicBezTo>
                  <a:cubicBezTo>
                    <a:pt x="1830742" y="27201"/>
                    <a:pt x="1836707" y="41602"/>
                    <a:pt x="1836707" y="56618"/>
                  </a:cubicBezTo>
                  <a:lnTo>
                    <a:pt x="1836707" y="120108"/>
                  </a:lnTo>
                  <a:cubicBezTo>
                    <a:pt x="1836707" y="135124"/>
                    <a:pt x="1830742" y="149525"/>
                    <a:pt x="1820124" y="160143"/>
                  </a:cubicBezTo>
                  <a:cubicBezTo>
                    <a:pt x="1809506" y="170761"/>
                    <a:pt x="1795105" y="176726"/>
                    <a:pt x="1780089" y="176726"/>
                  </a:cubicBezTo>
                  <a:lnTo>
                    <a:pt x="56618" y="176726"/>
                  </a:lnTo>
                  <a:cubicBezTo>
                    <a:pt x="41602" y="176726"/>
                    <a:pt x="27201" y="170761"/>
                    <a:pt x="16583" y="160143"/>
                  </a:cubicBezTo>
                  <a:cubicBezTo>
                    <a:pt x="5965" y="149525"/>
                    <a:pt x="0" y="135124"/>
                    <a:pt x="0" y="120108"/>
                  </a:cubicBezTo>
                  <a:lnTo>
                    <a:pt x="0" y="56618"/>
                  </a:lnTo>
                  <a:cubicBezTo>
                    <a:pt x="0" y="41602"/>
                    <a:pt x="5965" y="27201"/>
                    <a:pt x="16583" y="16583"/>
                  </a:cubicBezTo>
                  <a:cubicBezTo>
                    <a:pt x="27201" y="5965"/>
                    <a:pt x="41602" y="0"/>
                    <a:pt x="56618" y="0"/>
                  </a:cubicBezTo>
                  <a:close/>
                </a:path>
              </a:pathLst>
            </a:custGeom>
            <a:solidFill>
              <a:srgbClr val="C5FDFF"/>
            </a:solidFill>
            <a:ln w="38100" cap="rnd">
              <a:solidFill>
                <a:srgbClr val="30526A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1836707" cy="1767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76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8149998" y="2212569"/>
            <a:ext cx="4742189" cy="368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604519" indent="-302260" lvl="1">
              <a:lnSpc>
                <a:spcPts val="2631"/>
              </a:lnSpc>
              <a:buFont typeface="Arial"/>
              <a:buChar char="•"/>
            </a:pPr>
            <a:r>
              <a:rPr lang="en-US" sz="2799">
                <a:solidFill>
                  <a:srgbClr val="172937"/>
                </a:solidFill>
                <a:latin typeface="Genty Sans"/>
              </a:rPr>
              <a:t>СЕКТОР РЫНКА B2G;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7983813" y="6370455"/>
            <a:ext cx="9275487" cy="1735610"/>
            <a:chOff x="0" y="0"/>
            <a:chExt cx="2519786" cy="47149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519786" cy="471497"/>
            </a:xfrm>
            <a:custGeom>
              <a:avLst/>
              <a:gdLst/>
              <a:ahLst/>
              <a:cxnLst/>
              <a:rect r="r" b="b" t="t" l="l"/>
              <a:pathLst>
                <a:path h="471497" w="2519786">
                  <a:moveTo>
                    <a:pt x="42568" y="0"/>
                  </a:moveTo>
                  <a:lnTo>
                    <a:pt x="2477218" y="0"/>
                  </a:lnTo>
                  <a:cubicBezTo>
                    <a:pt x="2500728" y="0"/>
                    <a:pt x="2519786" y="19058"/>
                    <a:pt x="2519786" y="42568"/>
                  </a:cubicBezTo>
                  <a:lnTo>
                    <a:pt x="2519786" y="428929"/>
                  </a:lnTo>
                  <a:cubicBezTo>
                    <a:pt x="2519786" y="440219"/>
                    <a:pt x="2515301" y="451046"/>
                    <a:pt x="2507318" y="459029"/>
                  </a:cubicBezTo>
                  <a:cubicBezTo>
                    <a:pt x="2499335" y="467012"/>
                    <a:pt x="2488508" y="471497"/>
                    <a:pt x="2477218" y="471497"/>
                  </a:cubicBezTo>
                  <a:lnTo>
                    <a:pt x="42568" y="471497"/>
                  </a:lnTo>
                  <a:cubicBezTo>
                    <a:pt x="19058" y="471497"/>
                    <a:pt x="0" y="452439"/>
                    <a:pt x="0" y="428929"/>
                  </a:cubicBezTo>
                  <a:lnTo>
                    <a:pt x="0" y="42568"/>
                  </a:lnTo>
                  <a:cubicBezTo>
                    <a:pt x="0" y="19058"/>
                    <a:pt x="19058" y="0"/>
                    <a:pt x="4256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30526A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2519786" cy="471497"/>
            </a:xfrm>
            <a:prstGeom prst="rect">
              <a:avLst/>
            </a:prstGeom>
          </p:spPr>
          <p:txBody>
            <a:bodyPr anchor="ctr" rtlCol="false" tIns="49250" lIns="49250" bIns="49250" rIns="49250"/>
            <a:lstStyle/>
            <a:p>
              <a:pPr algn="ctr">
                <a:lnSpc>
                  <a:spcPts val="2776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8233016" y="6653849"/>
            <a:ext cx="8241716" cy="1209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04519" indent="-302260" lvl="1">
              <a:lnSpc>
                <a:spcPts val="3135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Poppins Bold"/>
              </a:rPr>
              <a:t>Сквозные технологии: </a:t>
            </a:r>
            <a:r>
              <a:rPr lang="en-US" sz="2799">
                <a:solidFill>
                  <a:srgbClr val="000000"/>
                </a:solidFill>
                <a:latin typeface="Poppins Medium"/>
              </a:rPr>
              <a:t>технологии машинного обучения и когнитивные технологии.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7983813" y="5438775"/>
            <a:ext cx="6973747" cy="649469"/>
            <a:chOff x="0" y="0"/>
            <a:chExt cx="1894494" cy="17643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894493" cy="176435"/>
            </a:xfrm>
            <a:custGeom>
              <a:avLst/>
              <a:gdLst/>
              <a:ahLst/>
              <a:cxnLst/>
              <a:rect r="r" b="b" t="t" l="l"/>
              <a:pathLst>
                <a:path h="176435" w="1894493">
                  <a:moveTo>
                    <a:pt x="56618" y="0"/>
                  </a:moveTo>
                  <a:lnTo>
                    <a:pt x="1837876" y="0"/>
                  </a:lnTo>
                  <a:cubicBezTo>
                    <a:pt x="1869145" y="0"/>
                    <a:pt x="1894493" y="25349"/>
                    <a:pt x="1894493" y="56618"/>
                  </a:cubicBezTo>
                  <a:lnTo>
                    <a:pt x="1894493" y="119817"/>
                  </a:lnTo>
                  <a:cubicBezTo>
                    <a:pt x="1894493" y="134833"/>
                    <a:pt x="1888528" y="149234"/>
                    <a:pt x="1877911" y="159852"/>
                  </a:cubicBezTo>
                  <a:cubicBezTo>
                    <a:pt x="1867293" y="170470"/>
                    <a:pt x="1852892" y="176435"/>
                    <a:pt x="1837876" y="176435"/>
                  </a:cubicBezTo>
                  <a:lnTo>
                    <a:pt x="56618" y="176435"/>
                  </a:lnTo>
                  <a:cubicBezTo>
                    <a:pt x="41602" y="176435"/>
                    <a:pt x="27201" y="170470"/>
                    <a:pt x="16583" y="159852"/>
                  </a:cubicBezTo>
                  <a:cubicBezTo>
                    <a:pt x="5965" y="149234"/>
                    <a:pt x="0" y="134833"/>
                    <a:pt x="0" y="119817"/>
                  </a:cubicBezTo>
                  <a:lnTo>
                    <a:pt x="0" y="56618"/>
                  </a:lnTo>
                  <a:cubicBezTo>
                    <a:pt x="0" y="41602"/>
                    <a:pt x="5965" y="27201"/>
                    <a:pt x="16583" y="16583"/>
                  </a:cubicBezTo>
                  <a:cubicBezTo>
                    <a:pt x="27201" y="5965"/>
                    <a:pt x="41602" y="0"/>
                    <a:pt x="56618" y="0"/>
                  </a:cubicBezTo>
                  <a:close/>
                </a:path>
              </a:pathLst>
            </a:custGeom>
            <a:solidFill>
              <a:srgbClr val="C5FDFF"/>
            </a:solidFill>
            <a:ln w="38100" cap="rnd">
              <a:solidFill>
                <a:srgbClr val="30526A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1894494" cy="176435"/>
            </a:xfrm>
            <a:prstGeom prst="rect">
              <a:avLst/>
            </a:prstGeom>
          </p:spPr>
          <p:txBody>
            <a:bodyPr anchor="ctr" rtlCol="false" tIns="49250" lIns="49250" bIns="49250" rIns="49250"/>
            <a:lstStyle/>
            <a:p>
              <a:pPr algn="ctr">
                <a:lnSpc>
                  <a:spcPts val="2776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7983813" y="5618418"/>
            <a:ext cx="6824115" cy="702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04519" indent="-302260" lvl="1">
              <a:lnSpc>
                <a:spcPts val="2631"/>
              </a:lnSpc>
              <a:buFont typeface="Arial"/>
              <a:buChar char="•"/>
            </a:pPr>
            <a:r>
              <a:rPr lang="en-US" sz="2799">
                <a:solidFill>
                  <a:srgbClr val="172937"/>
                </a:solidFill>
                <a:latin typeface="Genty Sans"/>
              </a:rPr>
              <a:t>РЫНКИ НТИ: HEALTHNET, EDUNET;</a:t>
            </a:r>
          </a:p>
          <a:p>
            <a:pPr>
              <a:lnSpc>
                <a:spcPts val="2631"/>
              </a:lnSpc>
            </a:pP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0" y="2180935"/>
            <a:ext cx="7497952" cy="5925130"/>
          </a:xfrm>
          <a:custGeom>
            <a:avLst/>
            <a:gdLst/>
            <a:ahLst/>
            <a:cxnLst/>
            <a:rect r="r" b="b" t="t" l="l"/>
            <a:pathLst>
              <a:path h="5925130" w="7497952">
                <a:moveTo>
                  <a:pt x="0" y="0"/>
                </a:moveTo>
                <a:lnTo>
                  <a:pt x="7497952" y="0"/>
                </a:lnTo>
                <a:lnTo>
                  <a:pt x="7497952" y="5925130"/>
                </a:lnTo>
                <a:lnTo>
                  <a:pt x="0" y="59251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21" id="21"/>
          <p:cNvSpPr txBox="true"/>
          <p:nvPr/>
        </p:nvSpPr>
        <p:spPr>
          <a:xfrm rot="0">
            <a:off x="11524033" y="634613"/>
            <a:ext cx="5735267" cy="927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720"/>
              </a:lnSpc>
            </a:pPr>
            <a:r>
              <a:rPr lang="en-US" sz="6000">
                <a:solidFill>
                  <a:srgbClr val="000000"/>
                </a:solidFill>
                <a:latin typeface="Poppins Bold"/>
              </a:rPr>
              <a:t>Рынок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5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868181">
            <a:off x="14566011" y="492850"/>
            <a:ext cx="5386577" cy="6009366"/>
          </a:xfrm>
          <a:custGeom>
            <a:avLst/>
            <a:gdLst/>
            <a:ahLst/>
            <a:cxnLst/>
            <a:rect r="r" b="b" t="t" l="l"/>
            <a:pathLst>
              <a:path h="6009366" w="5386577">
                <a:moveTo>
                  <a:pt x="0" y="0"/>
                </a:moveTo>
                <a:lnTo>
                  <a:pt x="5386578" y="0"/>
                </a:lnTo>
                <a:lnTo>
                  <a:pt x="5386578" y="6009366"/>
                </a:lnTo>
                <a:lnTo>
                  <a:pt x="0" y="6009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9371150" y="3858051"/>
            <a:ext cx="14761643" cy="7435036"/>
          </a:xfrm>
          <a:custGeom>
            <a:avLst/>
            <a:gdLst/>
            <a:ahLst/>
            <a:cxnLst/>
            <a:rect r="r" b="b" t="t" l="l"/>
            <a:pathLst>
              <a:path h="7435036" w="14761643">
                <a:moveTo>
                  <a:pt x="14761643" y="0"/>
                </a:moveTo>
                <a:lnTo>
                  <a:pt x="0" y="0"/>
                </a:lnTo>
                <a:lnTo>
                  <a:pt x="0" y="7435035"/>
                </a:lnTo>
                <a:lnTo>
                  <a:pt x="14761643" y="7435035"/>
                </a:lnTo>
                <a:lnTo>
                  <a:pt x="1476164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4" id="4"/>
          <p:cNvSpPr txBox="true"/>
          <p:nvPr/>
        </p:nvSpPr>
        <p:spPr>
          <a:xfrm rot="0">
            <a:off x="5395599" y="131445"/>
            <a:ext cx="12103073" cy="1775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720"/>
              </a:lnSpc>
            </a:pPr>
            <a:r>
              <a:rPr lang="en-US" sz="6000">
                <a:solidFill>
                  <a:srgbClr val="000000"/>
                </a:solidFill>
                <a:latin typeface="Poppins Bold"/>
              </a:rPr>
              <a:t>Заинтересованные стороны/</a:t>
            </a:r>
          </a:p>
          <a:p>
            <a:pPr algn="r">
              <a:lnSpc>
                <a:spcPts val="6720"/>
              </a:lnSpc>
            </a:pPr>
            <a:r>
              <a:rPr lang="en-US" sz="6000">
                <a:solidFill>
                  <a:srgbClr val="000000"/>
                </a:solidFill>
                <a:latin typeface="Poppins Bold"/>
              </a:rPr>
              <a:t>стейкхолдеры</a:t>
            </a:r>
          </a:p>
        </p:txBody>
      </p:sp>
      <p:sp>
        <p:nvSpPr>
          <p:cNvPr name="Freeform 5" id="5"/>
          <p:cNvSpPr/>
          <p:nvPr/>
        </p:nvSpPr>
        <p:spPr>
          <a:xfrm flipH="false" flipV="true" rot="1291661">
            <a:off x="-5334414" y="-814514"/>
            <a:ext cx="11887394" cy="12895595"/>
          </a:xfrm>
          <a:custGeom>
            <a:avLst/>
            <a:gdLst/>
            <a:ahLst/>
            <a:cxnLst/>
            <a:rect r="r" b="b" t="t" l="l"/>
            <a:pathLst>
              <a:path h="12895595" w="11887394">
                <a:moveTo>
                  <a:pt x="0" y="12895595"/>
                </a:moveTo>
                <a:lnTo>
                  <a:pt x="11887394" y="12895595"/>
                </a:lnTo>
                <a:lnTo>
                  <a:pt x="11887394" y="0"/>
                </a:lnTo>
                <a:lnTo>
                  <a:pt x="0" y="0"/>
                </a:lnTo>
                <a:lnTo>
                  <a:pt x="0" y="12895595"/>
                </a:lnTo>
                <a:close/>
              </a:path>
            </a:pathLst>
          </a:custGeom>
          <a:blipFill>
            <a:blip r:embed="rId6">
              <a:alphaModFix amt="18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199484" y="4574086"/>
            <a:ext cx="6032890" cy="2345286"/>
          </a:xfrm>
          <a:custGeom>
            <a:avLst/>
            <a:gdLst/>
            <a:ahLst/>
            <a:cxnLst/>
            <a:rect r="r" b="b" t="t" l="l"/>
            <a:pathLst>
              <a:path h="2345286" w="6032890">
                <a:moveTo>
                  <a:pt x="0" y="0"/>
                </a:moveTo>
                <a:lnTo>
                  <a:pt x="6032890" y="0"/>
                </a:lnTo>
                <a:lnTo>
                  <a:pt x="6032890" y="2345285"/>
                </a:lnTo>
                <a:lnTo>
                  <a:pt x="0" y="23452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4215929" y="4348473"/>
            <a:ext cx="3307717" cy="728819"/>
          </a:xfrm>
          <a:custGeom>
            <a:avLst/>
            <a:gdLst/>
            <a:ahLst/>
            <a:cxnLst/>
            <a:rect r="r" b="b" t="t" l="l"/>
            <a:pathLst>
              <a:path h="728819" w="3307717">
                <a:moveTo>
                  <a:pt x="0" y="728819"/>
                </a:moveTo>
                <a:lnTo>
                  <a:pt x="3307717" y="728819"/>
                </a:lnTo>
                <a:lnTo>
                  <a:pt x="3307717" y="0"/>
                </a:lnTo>
                <a:lnTo>
                  <a:pt x="0" y="0"/>
                </a:lnTo>
                <a:lnTo>
                  <a:pt x="0" y="728819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632299" y="5439242"/>
            <a:ext cx="5600075" cy="612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999">
                <a:solidFill>
                  <a:srgbClr val="FFFFFF"/>
                </a:solidFill>
                <a:latin typeface="Poppins Bold"/>
              </a:rPr>
              <a:t>Государство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70221" y="4478476"/>
            <a:ext cx="199132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54"/>
              </a:lnSpc>
            </a:pPr>
            <a:r>
              <a:rPr lang="en-US" sz="2548">
                <a:solidFill>
                  <a:srgbClr val="FFFFFF"/>
                </a:solidFill>
                <a:latin typeface="Genty Sans"/>
              </a:rPr>
              <a:t>2</a:t>
            </a:r>
          </a:p>
        </p:txBody>
      </p:sp>
      <p:sp>
        <p:nvSpPr>
          <p:cNvPr name="Freeform 10" id="10"/>
          <p:cNvSpPr/>
          <p:nvPr/>
        </p:nvSpPr>
        <p:spPr>
          <a:xfrm flipH="false" flipV="true" rot="-10800000">
            <a:off x="1490756" y="7176546"/>
            <a:ext cx="6032890" cy="2345286"/>
          </a:xfrm>
          <a:custGeom>
            <a:avLst/>
            <a:gdLst/>
            <a:ahLst/>
            <a:cxnLst/>
            <a:rect r="r" b="b" t="t" l="l"/>
            <a:pathLst>
              <a:path h="2345286" w="6032890">
                <a:moveTo>
                  <a:pt x="0" y="2345286"/>
                </a:moveTo>
                <a:lnTo>
                  <a:pt x="6032890" y="2345286"/>
                </a:lnTo>
                <a:lnTo>
                  <a:pt x="6032890" y="0"/>
                </a:lnTo>
                <a:lnTo>
                  <a:pt x="0" y="0"/>
                </a:lnTo>
                <a:lnTo>
                  <a:pt x="0" y="2345286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800000">
            <a:off x="1199484" y="9018626"/>
            <a:ext cx="3307717" cy="728819"/>
          </a:xfrm>
          <a:custGeom>
            <a:avLst/>
            <a:gdLst/>
            <a:ahLst/>
            <a:cxnLst/>
            <a:rect r="r" b="b" t="t" l="l"/>
            <a:pathLst>
              <a:path h="728819" w="3307717">
                <a:moveTo>
                  <a:pt x="0" y="0"/>
                </a:moveTo>
                <a:lnTo>
                  <a:pt x="3307717" y="0"/>
                </a:lnTo>
                <a:lnTo>
                  <a:pt x="3307717" y="728818"/>
                </a:lnTo>
                <a:lnTo>
                  <a:pt x="0" y="7288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782028" y="7909971"/>
            <a:ext cx="5450346" cy="612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999">
                <a:solidFill>
                  <a:srgbClr val="FFFFFF"/>
                </a:solidFill>
                <a:latin typeface="Poppins Bold"/>
              </a:rPr>
              <a:t>Студенты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753776" y="9211620"/>
            <a:ext cx="199132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54"/>
              </a:lnSpc>
            </a:pPr>
            <a:r>
              <a:rPr lang="en-US" sz="2548">
                <a:solidFill>
                  <a:srgbClr val="FFFFFF"/>
                </a:solidFill>
                <a:latin typeface="Genty Sans"/>
              </a:rPr>
              <a:t>3</a:t>
            </a:r>
          </a:p>
        </p:txBody>
      </p:sp>
      <p:sp>
        <p:nvSpPr>
          <p:cNvPr name="Freeform 14" id="14"/>
          <p:cNvSpPr/>
          <p:nvPr/>
        </p:nvSpPr>
        <p:spPr>
          <a:xfrm flipH="false" flipV="true" rot="-10800000">
            <a:off x="1490756" y="1519122"/>
            <a:ext cx="6032890" cy="2345286"/>
          </a:xfrm>
          <a:custGeom>
            <a:avLst/>
            <a:gdLst/>
            <a:ahLst/>
            <a:cxnLst/>
            <a:rect r="r" b="b" t="t" l="l"/>
            <a:pathLst>
              <a:path h="2345286" w="6032890">
                <a:moveTo>
                  <a:pt x="0" y="2345286"/>
                </a:moveTo>
                <a:lnTo>
                  <a:pt x="6032890" y="2345286"/>
                </a:lnTo>
                <a:lnTo>
                  <a:pt x="6032890" y="0"/>
                </a:lnTo>
                <a:lnTo>
                  <a:pt x="0" y="0"/>
                </a:lnTo>
                <a:lnTo>
                  <a:pt x="0" y="2345286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0800000">
            <a:off x="1199484" y="3361201"/>
            <a:ext cx="3307717" cy="728819"/>
          </a:xfrm>
          <a:custGeom>
            <a:avLst/>
            <a:gdLst/>
            <a:ahLst/>
            <a:cxnLst/>
            <a:rect r="r" b="b" t="t" l="l"/>
            <a:pathLst>
              <a:path h="728819" w="3307717">
                <a:moveTo>
                  <a:pt x="0" y="0"/>
                </a:moveTo>
                <a:lnTo>
                  <a:pt x="3307717" y="0"/>
                </a:lnTo>
                <a:lnTo>
                  <a:pt x="3307717" y="728819"/>
                </a:lnTo>
                <a:lnTo>
                  <a:pt x="0" y="72881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490756" y="2320437"/>
            <a:ext cx="6032890" cy="612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999">
                <a:solidFill>
                  <a:srgbClr val="FFFFFF"/>
                </a:solidFill>
                <a:latin typeface="Poppins Bold"/>
              </a:rPr>
              <a:t>Ведущие вузы РФ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798648" y="3554196"/>
            <a:ext cx="109389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54"/>
              </a:lnSpc>
            </a:pPr>
            <a:r>
              <a:rPr lang="en-US" sz="2548">
                <a:solidFill>
                  <a:srgbClr val="FFFFFF"/>
                </a:solidFill>
                <a:latin typeface="Genty Sans"/>
              </a:rPr>
              <a:t>1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5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-2939051">
            <a:off x="-4593790" y="-92418"/>
            <a:ext cx="11887394" cy="12895595"/>
          </a:xfrm>
          <a:custGeom>
            <a:avLst/>
            <a:gdLst/>
            <a:ahLst/>
            <a:cxnLst/>
            <a:rect r="r" b="b" t="t" l="l"/>
            <a:pathLst>
              <a:path h="12895595" w="11887394">
                <a:moveTo>
                  <a:pt x="0" y="12895595"/>
                </a:moveTo>
                <a:lnTo>
                  <a:pt x="11887394" y="12895595"/>
                </a:lnTo>
                <a:lnTo>
                  <a:pt x="11887394" y="0"/>
                </a:lnTo>
                <a:lnTo>
                  <a:pt x="0" y="0"/>
                </a:lnTo>
                <a:lnTo>
                  <a:pt x="0" y="12895595"/>
                </a:lnTo>
                <a:close/>
              </a:path>
            </a:pathLst>
          </a:custGeom>
          <a:blipFill>
            <a:blip r:embed="rId2">
              <a:alphaModFix amt="5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1851502">
            <a:off x="14916887" y="6939202"/>
            <a:ext cx="5386577" cy="6009366"/>
          </a:xfrm>
          <a:custGeom>
            <a:avLst/>
            <a:gdLst/>
            <a:ahLst/>
            <a:cxnLst/>
            <a:rect r="r" b="b" t="t" l="l"/>
            <a:pathLst>
              <a:path h="6009366" w="5386577">
                <a:moveTo>
                  <a:pt x="0" y="0"/>
                </a:moveTo>
                <a:lnTo>
                  <a:pt x="5386577" y="0"/>
                </a:lnTo>
                <a:lnTo>
                  <a:pt x="5386577" y="6009366"/>
                </a:lnTo>
                <a:lnTo>
                  <a:pt x="0" y="60093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4805010"/>
            <a:ext cx="5974595" cy="5481990"/>
          </a:xfrm>
          <a:custGeom>
            <a:avLst/>
            <a:gdLst/>
            <a:ahLst/>
            <a:cxnLst/>
            <a:rect r="r" b="b" t="t" l="l"/>
            <a:pathLst>
              <a:path h="5481990" w="5974595">
                <a:moveTo>
                  <a:pt x="0" y="0"/>
                </a:moveTo>
                <a:lnTo>
                  <a:pt x="5974595" y="0"/>
                </a:lnTo>
                <a:lnTo>
                  <a:pt x="5974595" y="5481990"/>
                </a:lnTo>
                <a:lnTo>
                  <a:pt x="0" y="54819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7407916" y="4343185"/>
          <a:ext cx="6851643" cy="5600700"/>
        </p:xfrm>
        <a:graphic>
          <a:graphicData uri="http://schemas.openxmlformats.org/drawingml/2006/table">
            <a:tbl>
              <a:tblPr/>
              <a:tblGrid>
                <a:gridCol w="2251215"/>
                <a:gridCol w="2202385"/>
                <a:gridCol w="2398043"/>
              </a:tblGrid>
              <a:tr h="89036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Poppins Bold"/>
                        </a:rPr>
                        <a:t>Конкуренты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Poppins Bold"/>
                        </a:rPr>
                        <a:t>Доля рынка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Poppins Bold"/>
                        </a:rPr>
                        <a:t>Темп роста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3052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05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Poppins Bold"/>
                        </a:rPr>
                        <a:t> PsyChat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Poppins Bold"/>
                        </a:rPr>
                        <a:t>15%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3052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Poppins Bold"/>
                        </a:rPr>
                        <a:t>11%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3052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3052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3052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3052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05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Poppins Bold"/>
                        </a:rPr>
                        <a:t> Smart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Poppins Bold"/>
                        </a:rPr>
                        <a:t>5%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Poppins Bold"/>
                        </a:rPr>
                        <a:t>14%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3052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05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Poppins Bold"/>
                        </a:rPr>
                        <a:t> B17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Poppins Bold"/>
                        </a:rPr>
                        <a:t>21%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Poppins Bold"/>
                        </a:rPr>
                        <a:t>-5%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05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Poppins Bold"/>
                        </a:rPr>
                        <a:t> Zigmund.Online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Poppins Bold"/>
                        </a:rPr>
                        <a:t>7%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Poppins Bold"/>
                        </a:rPr>
                        <a:t>22%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05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Poppins Bold"/>
                        </a:rPr>
                        <a:t> Alter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Poppins Bold"/>
                        </a:rPr>
                        <a:t>20%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Poppins Bold"/>
                        </a:rPr>
                        <a:t>-11%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05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Poppins Bold"/>
                        </a:rPr>
                        <a:t> Ясно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Poppins Bold"/>
                        </a:rPr>
                        <a:t>17%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Poppins Bold"/>
                        </a:rPr>
                        <a:t>30%</a:t>
                      </a:r>
                      <a:endParaRPr lang="en-US" sz="1100"/>
                    </a:p>
                  </a:txBody>
                  <a:tcPr marL="180975" marR="180975" marT="180975" marB="18097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6" id="6"/>
          <p:cNvSpPr/>
          <p:nvPr/>
        </p:nvSpPr>
        <p:spPr>
          <a:xfrm flipH="false" flipV="false" rot="0">
            <a:off x="7407916" y="0"/>
            <a:ext cx="10338825" cy="4170776"/>
          </a:xfrm>
          <a:custGeom>
            <a:avLst/>
            <a:gdLst/>
            <a:ahLst/>
            <a:cxnLst/>
            <a:rect r="r" b="b" t="t" l="l"/>
            <a:pathLst>
              <a:path h="4170776" w="10338825">
                <a:moveTo>
                  <a:pt x="0" y="0"/>
                </a:moveTo>
                <a:lnTo>
                  <a:pt x="10338826" y="0"/>
                </a:lnTo>
                <a:lnTo>
                  <a:pt x="10338826" y="4170776"/>
                </a:lnTo>
                <a:lnTo>
                  <a:pt x="0" y="41707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63472" y="1480233"/>
            <a:ext cx="6505050" cy="1343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69"/>
              </a:lnSpc>
            </a:pPr>
            <a:r>
              <a:rPr lang="en-US" sz="5499">
                <a:solidFill>
                  <a:srgbClr val="172937"/>
                </a:solidFill>
                <a:latin typeface="Genty Sans"/>
              </a:rPr>
              <a:t>КОНКУРЕНТНЫЙ АНАЛИЗ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5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851502">
            <a:off x="14749191" y="6666921"/>
            <a:ext cx="5386577" cy="6009366"/>
          </a:xfrm>
          <a:custGeom>
            <a:avLst/>
            <a:gdLst/>
            <a:ahLst/>
            <a:cxnLst/>
            <a:rect r="r" b="b" t="t" l="l"/>
            <a:pathLst>
              <a:path h="6009366" w="5386577">
                <a:moveTo>
                  <a:pt x="0" y="0"/>
                </a:moveTo>
                <a:lnTo>
                  <a:pt x="5386577" y="0"/>
                </a:lnTo>
                <a:lnTo>
                  <a:pt x="5386577" y="6009366"/>
                </a:lnTo>
                <a:lnTo>
                  <a:pt x="0" y="6009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-5665847">
            <a:off x="-2912095" y="-481257"/>
            <a:ext cx="11887394" cy="12895595"/>
          </a:xfrm>
          <a:custGeom>
            <a:avLst/>
            <a:gdLst/>
            <a:ahLst/>
            <a:cxnLst/>
            <a:rect r="r" b="b" t="t" l="l"/>
            <a:pathLst>
              <a:path h="12895595" w="11887394">
                <a:moveTo>
                  <a:pt x="11887394" y="0"/>
                </a:moveTo>
                <a:lnTo>
                  <a:pt x="0" y="0"/>
                </a:lnTo>
                <a:lnTo>
                  <a:pt x="0" y="12895595"/>
                </a:lnTo>
                <a:lnTo>
                  <a:pt x="11887394" y="12895595"/>
                </a:lnTo>
                <a:lnTo>
                  <a:pt x="11887394" y="0"/>
                </a:lnTo>
                <a:close/>
              </a:path>
            </a:pathLst>
          </a:custGeom>
          <a:blipFill>
            <a:blip r:embed="rId4">
              <a:alphaModFix amt="56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258596" y="2245361"/>
            <a:ext cx="4326126" cy="4309227"/>
            <a:chOff x="0" y="0"/>
            <a:chExt cx="6502400" cy="6477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6"/>
              <a:stretch>
                <a:fillRect l="223" t="0" r="223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4817874" y="2245361"/>
            <a:ext cx="4326126" cy="4309227"/>
            <a:chOff x="0" y="0"/>
            <a:chExt cx="6502400" cy="6477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7"/>
              <a:stretch>
                <a:fillRect l="-3350" t="0" r="-335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372600" y="2245361"/>
            <a:ext cx="4326126" cy="4309227"/>
            <a:chOff x="0" y="0"/>
            <a:chExt cx="6502400" cy="6477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8"/>
              <a:stretch>
                <a:fillRect l="-3095" t="0" r="-3095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3927326" y="2245361"/>
            <a:ext cx="4326126" cy="4309227"/>
            <a:chOff x="0" y="0"/>
            <a:chExt cx="6502400" cy="64770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9"/>
              <a:stretch>
                <a:fillRect l="-2528" t="0" r="-2528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144000" y="601345"/>
            <a:ext cx="8115300" cy="1035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520"/>
              </a:lnSpc>
            </a:pPr>
            <a:r>
              <a:rPr lang="en-US" sz="8000">
                <a:solidFill>
                  <a:srgbClr val="172937"/>
                </a:solidFill>
                <a:latin typeface="Genty Sans"/>
              </a:rPr>
              <a:t>КОМАНДА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448322" y="7240233"/>
            <a:ext cx="4006303" cy="2824174"/>
            <a:chOff x="0" y="0"/>
            <a:chExt cx="1387867" cy="97835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387867" cy="978353"/>
            </a:xfrm>
            <a:custGeom>
              <a:avLst/>
              <a:gdLst/>
              <a:ahLst/>
              <a:cxnLst/>
              <a:rect r="r" b="b" t="t" l="l"/>
              <a:pathLst>
                <a:path h="978353" w="1387867">
                  <a:moveTo>
                    <a:pt x="98554" y="0"/>
                  </a:moveTo>
                  <a:lnTo>
                    <a:pt x="1289313" y="0"/>
                  </a:lnTo>
                  <a:cubicBezTo>
                    <a:pt x="1315451" y="0"/>
                    <a:pt x="1340519" y="10383"/>
                    <a:pt x="1359001" y="28866"/>
                  </a:cubicBezTo>
                  <a:cubicBezTo>
                    <a:pt x="1377484" y="47348"/>
                    <a:pt x="1387867" y="72416"/>
                    <a:pt x="1387867" y="98554"/>
                  </a:cubicBezTo>
                  <a:lnTo>
                    <a:pt x="1387867" y="879799"/>
                  </a:lnTo>
                  <a:cubicBezTo>
                    <a:pt x="1387867" y="905937"/>
                    <a:pt x="1377484" y="931005"/>
                    <a:pt x="1359001" y="949487"/>
                  </a:cubicBezTo>
                  <a:cubicBezTo>
                    <a:pt x="1340519" y="967970"/>
                    <a:pt x="1315451" y="978353"/>
                    <a:pt x="1289313" y="978353"/>
                  </a:cubicBezTo>
                  <a:lnTo>
                    <a:pt x="98554" y="978353"/>
                  </a:lnTo>
                  <a:cubicBezTo>
                    <a:pt x="72416" y="978353"/>
                    <a:pt x="47348" y="967970"/>
                    <a:pt x="28866" y="949487"/>
                  </a:cubicBezTo>
                  <a:cubicBezTo>
                    <a:pt x="10383" y="931005"/>
                    <a:pt x="0" y="905937"/>
                    <a:pt x="0" y="879799"/>
                  </a:cubicBezTo>
                  <a:lnTo>
                    <a:pt x="0" y="98554"/>
                  </a:lnTo>
                  <a:cubicBezTo>
                    <a:pt x="0" y="72416"/>
                    <a:pt x="10383" y="47348"/>
                    <a:pt x="28866" y="28866"/>
                  </a:cubicBezTo>
                  <a:cubicBezTo>
                    <a:pt x="47348" y="10383"/>
                    <a:pt x="72416" y="0"/>
                    <a:pt x="9855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30526A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1387867" cy="9783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76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704235" y="7917492"/>
            <a:ext cx="3622782" cy="1736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999">
                <a:solidFill>
                  <a:srgbClr val="000000"/>
                </a:solidFill>
                <a:latin typeface="Poppins Bold"/>
              </a:rPr>
              <a:t>Бударин </a:t>
            </a:r>
          </a:p>
          <a:p>
            <a:pPr algn="ctr">
              <a:lnSpc>
                <a:spcPts val="4479"/>
              </a:lnSpc>
            </a:pPr>
            <a:r>
              <a:rPr lang="en-US" sz="3999">
                <a:solidFill>
                  <a:srgbClr val="000000"/>
                </a:solidFill>
                <a:latin typeface="Poppins Bold"/>
              </a:rPr>
              <a:t>Никита Сергеевич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448322" y="6972550"/>
            <a:ext cx="3134642" cy="535366"/>
            <a:chOff x="0" y="0"/>
            <a:chExt cx="1085906" cy="185462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85906" cy="185462"/>
            </a:xfrm>
            <a:custGeom>
              <a:avLst/>
              <a:gdLst/>
              <a:ahLst/>
              <a:cxnLst/>
              <a:rect r="r" b="b" t="t" l="l"/>
              <a:pathLst>
                <a:path h="185462" w="1085906">
                  <a:moveTo>
                    <a:pt x="92731" y="0"/>
                  </a:moveTo>
                  <a:lnTo>
                    <a:pt x="993174" y="0"/>
                  </a:lnTo>
                  <a:cubicBezTo>
                    <a:pt x="1044388" y="0"/>
                    <a:pt x="1085906" y="41517"/>
                    <a:pt x="1085906" y="92731"/>
                  </a:cubicBezTo>
                  <a:lnTo>
                    <a:pt x="1085906" y="92731"/>
                  </a:lnTo>
                  <a:cubicBezTo>
                    <a:pt x="1085906" y="117325"/>
                    <a:pt x="1076136" y="140911"/>
                    <a:pt x="1058745" y="158302"/>
                  </a:cubicBezTo>
                  <a:cubicBezTo>
                    <a:pt x="1041355" y="175692"/>
                    <a:pt x="1017768" y="185462"/>
                    <a:pt x="993174" y="185462"/>
                  </a:cubicBezTo>
                  <a:lnTo>
                    <a:pt x="92731" y="185462"/>
                  </a:lnTo>
                  <a:cubicBezTo>
                    <a:pt x="68137" y="185462"/>
                    <a:pt x="44551" y="175692"/>
                    <a:pt x="27160" y="158302"/>
                  </a:cubicBezTo>
                  <a:cubicBezTo>
                    <a:pt x="9770" y="140911"/>
                    <a:pt x="0" y="117325"/>
                    <a:pt x="0" y="92731"/>
                  </a:cubicBezTo>
                  <a:lnTo>
                    <a:pt x="0" y="92731"/>
                  </a:lnTo>
                  <a:cubicBezTo>
                    <a:pt x="0" y="68137"/>
                    <a:pt x="9770" y="44551"/>
                    <a:pt x="27160" y="27160"/>
                  </a:cubicBezTo>
                  <a:cubicBezTo>
                    <a:pt x="44551" y="9770"/>
                    <a:pt x="68137" y="0"/>
                    <a:pt x="92731" y="0"/>
                  </a:cubicBezTo>
                  <a:close/>
                </a:path>
              </a:pathLst>
            </a:custGeom>
            <a:solidFill>
              <a:srgbClr val="C5FDFF"/>
            </a:solidFill>
            <a:ln w="38100" cap="rnd">
              <a:solidFill>
                <a:srgbClr val="30526A"/>
              </a:solidFill>
              <a:prstDash val="solid"/>
              <a:round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0"/>
              <a:ext cx="1085906" cy="185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76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574668" y="7116233"/>
            <a:ext cx="2881950" cy="295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43"/>
              </a:lnSpc>
            </a:pPr>
            <a:r>
              <a:rPr lang="en-US" sz="2280">
                <a:solidFill>
                  <a:srgbClr val="172937"/>
                </a:solidFill>
                <a:latin typeface="Genty Sans"/>
              </a:rPr>
              <a:t>ЛИДЕР КОМАНДЫ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4793742" y="7240233"/>
            <a:ext cx="4140708" cy="2824174"/>
            <a:chOff x="0" y="0"/>
            <a:chExt cx="1434428" cy="978353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434428" cy="978353"/>
            </a:xfrm>
            <a:custGeom>
              <a:avLst/>
              <a:gdLst/>
              <a:ahLst/>
              <a:cxnLst/>
              <a:rect r="r" b="b" t="t" l="l"/>
              <a:pathLst>
                <a:path h="978353" w="1434428">
                  <a:moveTo>
                    <a:pt x="95355" y="0"/>
                  </a:moveTo>
                  <a:lnTo>
                    <a:pt x="1339073" y="0"/>
                  </a:lnTo>
                  <a:cubicBezTo>
                    <a:pt x="1391736" y="0"/>
                    <a:pt x="1434428" y="42692"/>
                    <a:pt x="1434428" y="95355"/>
                  </a:cubicBezTo>
                  <a:lnTo>
                    <a:pt x="1434428" y="882998"/>
                  </a:lnTo>
                  <a:cubicBezTo>
                    <a:pt x="1434428" y="908287"/>
                    <a:pt x="1424381" y="932541"/>
                    <a:pt x="1406499" y="950424"/>
                  </a:cubicBezTo>
                  <a:cubicBezTo>
                    <a:pt x="1388616" y="968307"/>
                    <a:pt x="1364362" y="978353"/>
                    <a:pt x="1339073" y="978353"/>
                  </a:cubicBezTo>
                  <a:lnTo>
                    <a:pt x="95355" y="978353"/>
                  </a:lnTo>
                  <a:cubicBezTo>
                    <a:pt x="70065" y="978353"/>
                    <a:pt x="45811" y="968307"/>
                    <a:pt x="27929" y="950424"/>
                  </a:cubicBezTo>
                  <a:cubicBezTo>
                    <a:pt x="10046" y="932541"/>
                    <a:pt x="0" y="908287"/>
                    <a:pt x="0" y="882998"/>
                  </a:cubicBezTo>
                  <a:lnTo>
                    <a:pt x="0" y="95355"/>
                  </a:lnTo>
                  <a:cubicBezTo>
                    <a:pt x="0" y="70065"/>
                    <a:pt x="10046" y="45811"/>
                    <a:pt x="27929" y="27929"/>
                  </a:cubicBezTo>
                  <a:cubicBezTo>
                    <a:pt x="45811" y="10046"/>
                    <a:pt x="70065" y="0"/>
                    <a:pt x="9535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30526A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0"/>
              <a:ext cx="1434428" cy="9783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76"/>
                </a:lnSpc>
              </a:pP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4859334" y="7938212"/>
            <a:ext cx="4243205" cy="1736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999">
                <a:solidFill>
                  <a:srgbClr val="000000"/>
                </a:solidFill>
                <a:latin typeface="Poppins Bold"/>
              </a:rPr>
              <a:t>Пантелеев</a:t>
            </a:r>
          </a:p>
          <a:p>
            <a:pPr algn="ctr">
              <a:lnSpc>
                <a:spcPts val="4479"/>
              </a:lnSpc>
            </a:pPr>
            <a:r>
              <a:rPr lang="en-US" sz="3999">
                <a:solidFill>
                  <a:srgbClr val="000000"/>
                </a:solidFill>
                <a:latin typeface="Poppins Bold"/>
              </a:rPr>
              <a:t>Иван</a:t>
            </a:r>
          </a:p>
          <a:p>
            <a:pPr algn="ctr">
              <a:lnSpc>
                <a:spcPts val="4479"/>
              </a:lnSpc>
            </a:pPr>
            <a:r>
              <a:rPr lang="en-US" sz="3999">
                <a:solidFill>
                  <a:srgbClr val="000000"/>
                </a:solidFill>
                <a:latin typeface="Poppins Bold"/>
              </a:rPr>
              <a:t>Андреевич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4817874" y="6972550"/>
            <a:ext cx="3134642" cy="535366"/>
            <a:chOff x="0" y="0"/>
            <a:chExt cx="1085906" cy="185462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085906" cy="185462"/>
            </a:xfrm>
            <a:custGeom>
              <a:avLst/>
              <a:gdLst/>
              <a:ahLst/>
              <a:cxnLst/>
              <a:rect r="r" b="b" t="t" l="l"/>
              <a:pathLst>
                <a:path h="185462" w="1085906">
                  <a:moveTo>
                    <a:pt x="92731" y="0"/>
                  </a:moveTo>
                  <a:lnTo>
                    <a:pt x="993174" y="0"/>
                  </a:lnTo>
                  <a:cubicBezTo>
                    <a:pt x="1044388" y="0"/>
                    <a:pt x="1085906" y="41517"/>
                    <a:pt x="1085906" y="92731"/>
                  </a:cubicBezTo>
                  <a:lnTo>
                    <a:pt x="1085906" y="92731"/>
                  </a:lnTo>
                  <a:cubicBezTo>
                    <a:pt x="1085906" y="117325"/>
                    <a:pt x="1076136" y="140911"/>
                    <a:pt x="1058745" y="158302"/>
                  </a:cubicBezTo>
                  <a:cubicBezTo>
                    <a:pt x="1041355" y="175692"/>
                    <a:pt x="1017768" y="185462"/>
                    <a:pt x="993174" y="185462"/>
                  </a:cubicBezTo>
                  <a:lnTo>
                    <a:pt x="92731" y="185462"/>
                  </a:lnTo>
                  <a:cubicBezTo>
                    <a:pt x="68137" y="185462"/>
                    <a:pt x="44551" y="175692"/>
                    <a:pt x="27160" y="158302"/>
                  </a:cubicBezTo>
                  <a:cubicBezTo>
                    <a:pt x="9770" y="140911"/>
                    <a:pt x="0" y="117325"/>
                    <a:pt x="0" y="92731"/>
                  </a:cubicBezTo>
                  <a:lnTo>
                    <a:pt x="0" y="92731"/>
                  </a:lnTo>
                  <a:cubicBezTo>
                    <a:pt x="0" y="68137"/>
                    <a:pt x="9770" y="44551"/>
                    <a:pt x="27160" y="27160"/>
                  </a:cubicBezTo>
                  <a:cubicBezTo>
                    <a:pt x="44551" y="9770"/>
                    <a:pt x="68137" y="0"/>
                    <a:pt x="92731" y="0"/>
                  </a:cubicBezTo>
                  <a:close/>
                </a:path>
              </a:pathLst>
            </a:custGeom>
            <a:solidFill>
              <a:srgbClr val="C5FDFF"/>
            </a:solidFill>
            <a:ln w="38100" cap="rnd">
              <a:solidFill>
                <a:srgbClr val="30526A"/>
              </a:solidFill>
              <a:prstDash val="solid"/>
              <a:round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1085906" cy="185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76"/>
                </a:lnSpc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4944220" y="7116233"/>
            <a:ext cx="2881950" cy="295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43"/>
              </a:lnSpc>
            </a:pPr>
            <a:r>
              <a:rPr lang="en-US" sz="2280">
                <a:solidFill>
                  <a:srgbClr val="172937"/>
                </a:solidFill>
                <a:latin typeface="Genty Sans"/>
              </a:rPr>
              <a:t>АДМИНИСТРАТОР</a:t>
            </a:r>
          </a:p>
        </p:txBody>
      </p:sp>
      <p:grpSp>
        <p:nvGrpSpPr>
          <p:cNvPr name="Group 33" id="33"/>
          <p:cNvGrpSpPr/>
          <p:nvPr/>
        </p:nvGrpSpPr>
        <p:grpSpPr>
          <a:xfrm rot="0">
            <a:off x="9277350" y="7240233"/>
            <a:ext cx="4246143" cy="2824174"/>
            <a:chOff x="0" y="0"/>
            <a:chExt cx="1470953" cy="978353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470953" cy="978353"/>
            </a:xfrm>
            <a:custGeom>
              <a:avLst/>
              <a:gdLst/>
              <a:ahLst/>
              <a:cxnLst/>
              <a:rect r="r" b="b" t="t" l="l"/>
              <a:pathLst>
                <a:path h="978353" w="1470953">
                  <a:moveTo>
                    <a:pt x="92987" y="0"/>
                  </a:moveTo>
                  <a:lnTo>
                    <a:pt x="1377965" y="0"/>
                  </a:lnTo>
                  <a:cubicBezTo>
                    <a:pt x="1429321" y="0"/>
                    <a:pt x="1470953" y="41632"/>
                    <a:pt x="1470953" y="92987"/>
                  </a:cubicBezTo>
                  <a:lnTo>
                    <a:pt x="1470953" y="885365"/>
                  </a:lnTo>
                  <a:cubicBezTo>
                    <a:pt x="1470953" y="910027"/>
                    <a:pt x="1461156" y="933679"/>
                    <a:pt x="1443717" y="951118"/>
                  </a:cubicBezTo>
                  <a:cubicBezTo>
                    <a:pt x="1426279" y="968556"/>
                    <a:pt x="1402627" y="978353"/>
                    <a:pt x="1377965" y="978353"/>
                  </a:cubicBezTo>
                  <a:lnTo>
                    <a:pt x="92987" y="978353"/>
                  </a:lnTo>
                  <a:cubicBezTo>
                    <a:pt x="68326" y="978353"/>
                    <a:pt x="44674" y="968556"/>
                    <a:pt x="27235" y="951118"/>
                  </a:cubicBezTo>
                  <a:cubicBezTo>
                    <a:pt x="9797" y="933679"/>
                    <a:pt x="0" y="910027"/>
                    <a:pt x="0" y="885365"/>
                  </a:cubicBezTo>
                  <a:lnTo>
                    <a:pt x="0" y="92987"/>
                  </a:lnTo>
                  <a:cubicBezTo>
                    <a:pt x="0" y="68326"/>
                    <a:pt x="9797" y="44674"/>
                    <a:pt x="27235" y="27235"/>
                  </a:cubicBezTo>
                  <a:cubicBezTo>
                    <a:pt x="44674" y="9797"/>
                    <a:pt x="68326" y="0"/>
                    <a:pt x="929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30526A"/>
              </a:solidFill>
              <a:prstDash val="solid"/>
              <a:round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0"/>
              <a:ext cx="1470953" cy="9783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76"/>
                </a:lnSpc>
              </a:pPr>
            </a:p>
          </p:txBody>
        </p:sp>
      </p:grpSp>
      <p:sp>
        <p:nvSpPr>
          <p:cNvPr name="TextBox 36" id="36"/>
          <p:cNvSpPr txBox="true"/>
          <p:nvPr/>
        </p:nvSpPr>
        <p:spPr>
          <a:xfrm rot="0">
            <a:off x="9280288" y="7917492"/>
            <a:ext cx="4243205" cy="1736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999">
                <a:solidFill>
                  <a:srgbClr val="000000"/>
                </a:solidFill>
                <a:latin typeface="Poppins Bold"/>
              </a:rPr>
              <a:t>Черноусова Варвара Николаевна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9277350" y="6972550"/>
            <a:ext cx="3861131" cy="796903"/>
            <a:chOff x="0" y="0"/>
            <a:chExt cx="1337576" cy="276064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337576" cy="276064"/>
            </a:xfrm>
            <a:custGeom>
              <a:avLst/>
              <a:gdLst/>
              <a:ahLst/>
              <a:cxnLst/>
              <a:rect r="r" b="b" t="t" l="l"/>
              <a:pathLst>
                <a:path h="276064" w="1337576">
                  <a:moveTo>
                    <a:pt x="102260" y="0"/>
                  </a:moveTo>
                  <a:lnTo>
                    <a:pt x="1235317" y="0"/>
                  </a:lnTo>
                  <a:cubicBezTo>
                    <a:pt x="1262438" y="0"/>
                    <a:pt x="1288448" y="10774"/>
                    <a:pt x="1307625" y="29951"/>
                  </a:cubicBezTo>
                  <a:cubicBezTo>
                    <a:pt x="1326803" y="49129"/>
                    <a:pt x="1337576" y="75139"/>
                    <a:pt x="1337576" y="102260"/>
                  </a:cubicBezTo>
                  <a:lnTo>
                    <a:pt x="1337576" y="173804"/>
                  </a:lnTo>
                  <a:cubicBezTo>
                    <a:pt x="1337576" y="200925"/>
                    <a:pt x="1326803" y="226935"/>
                    <a:pt x="1307625" y="246113"/>
                  </a:cubicBezTo>
                  <a:cubicBezTo>
                    <a:pt x="1288448" y="265290"/>
                    <a:pt x="1262438" y="276064"/>
                    <a:pt x="1235317" y="276064"/>
                  </a:cubicBezTo>
                  <a:lnTo>
                    <a:pt x="102260" y="276064"/>
                  </a:lnTo>
                  <a:cubicBezTo>
                    <a:pt x="45783" y="276064"/>
                    <a:pt x="0" y="230280"/>
                    <a:pt x="0" y="173804"/>
                  </a:cubicBezTo>
                  <a:lnTo>
                    <a:pt x="0" y="102260"/>
                  </a:lnTo>
                  <a:cubicBezTo>
                    <a:pt x="0" y="45783"/>
                    <a:pt x="45783" y="0"/>
                    <a:pt x="102260" y="0"/>
                  </a:cubicBezTo>
                  <a:close/>
                </a:path>
              </a:pathLst>
            </a:custGeom>
            <a:solidFill>
              <a:srgbClr val="C5FDFF"/>
            </a:solidFill>
            <a:ln w="38100" cap="rnd">
              <a:solidFill>
                <a:srgbClr val="30526A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0"/>
              <a:ext cx="1337576" cy="2760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76"/>
                </a:lnSpc>
              </a:pPr>
            </a:p>
          </p:txBody>
        </p:sp>
      </p:grpSp>
      <p:sp>
        <p:nvSpPr>
          <p:cNvPr name="TextBox 40" id="40"/>
          <p:cNvSpPr txBox="true"/>
          <p:nvPr/>
        </p:nvSpPr>
        <p:spPr>
          <a:xfrm rot="0">
            <a:off x="9403696" y="7116233"/>
            <a:ext cx="3472097" cy="831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43"/>
              </a:lnSpc>
            </a:pPr>
            <a:r>
              <a:rPr lang="en-US" sz="2280">
                <a:solidFill>
                  <a:srgbClr val="172937"/>
                </a:solidFill>
                <a:latin typeface="Genty Sans"/>
              </a:rPr>
              <a:t>ВРАЧ-ПСИХИАТР КЛИНИКИ OPEN MIND</a:t>
            </a:r>
          </a:p>
          <a:p>
            <a:pPr algn="ctr">
              <a:lnSpc>
                <a:spcPts val="2143"/>
              </a:lnSpc>
            </a:pPr>
          </a:p>
        </p:txBody>
      </p:sp>
      <p:grpSp>
        <p:nvGrpSpPr>
          <p:cNvPr name="Group 41" id="41"/>
          <p:cNvGrpSpPr/>
          <p:nvPr/>
        </p:nvGrpSpPr>
        <p:grpSpPr>
          <a:xfrm rot="0">
            <a:off x="13742339" y="7164188"/>
            <a:ext cx="4511113" cy="2824174"/>
            <a:chOff x="0" y="0"/>
            <a:chExt cx="1562744" cy="978353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562744" cy="978353"/>
            </a:xfrm>
            <a:custGeom>
              <a:avLst/>
              <a:gdLst/>
              <a:ahLst/>
              <a:cxnLst/>
              <a:rect r="r" b="b" t="t" l="l"/>
              <a:pathLst>
                <a:path h="978353" w="1562744">
                  <a:moveTo>
                    <a:pt x="87526" y="0"/>
                  </a:moveTo>
                  <a:lnTo>
                    <a:pt x="1475218" y="0"/>
                  </a:lnTo>
                  <a:cubicBezTo>
                    <a:pt x="1523557" y="0"/>
                    <a:pt x="1562744" y="39187"/>
                    <a:pt x="1562744" y="87526"/>
                  </a:cubicBezTo>
                  <a:lnTo>
                    <a:pt x="1562744" y="890827"/>
                  </a:lnTo>
                  <a:cubicBezTo>
                    <a:pt x="1562744" y="939166"/>
                    <a:pt x="1523557" y="978353"/>
                    <a:pt x="1475218" y="978353"/>
                  </a:cubicBezTo>
                  <a:lnTo>
                    <a:pt x="87526" y="978353"/>
                  </a:lnTo>
                  <a:cubicBezTo>
                    <a:pt x="39187" y="978353"/>
                    <a:pt x="0" y="939166"/>
                    <a:pt x="0" y="890827"/>
                  </a:cubicBezTo>
                  <a:lnTo>
                    <a:pt x="0" y="87526"/>
                  </a:lnTo>
                  <a:cubicBezTo>
                    <a:pt x="0" y="39187"/>
                    <a:pt x="39187" y="0"/>
                    <a:pt x="8752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30526A"/>
              </a:solidFill>
              <a:prstDash val="solid"/>
              <a:round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0"/>
              <a:ext cx="1562744" cy="9783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76"/>
                </a:lnSpc>
              </a:pPr>
            </a:p>
          </p:txBody>
        </p:sp>
      </p:grpSp>
      <p:sp>
        <p:nvSpPr>
          <p:cNvPr name="TextBox 44" id="44"/>
          <p:cNvSpPr txBox="true"/>
          <p:nvPr/>
        </p:nvSpPr>
        <p:spPr>
          <a:xfrm rot="0">
            <a:off x="13904493" y="7917492"/>
            <a:ext cx="4243205" cy="2181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56"/>
              </a:lnSpc>
            </a:pPr>
            <a:r>
              <a:rPr lang="en-US" sz="3800">
                <a:solidFill>
                  <a:srgbClr val="000000"/>
                </a:solidFill>
                <a:latin typeface="Poppins Bold"/>
              </a:rPr>
              <a:t>Соколов </a:t>
            </a:r>
          </a:p>
          <a:p>
            <a:pPr algn="ctr">
              <a:lnSpc>
                <a:spcPts val="4256"/>
              </a:lnSpc>
            </a:pPr>
            <a:r>
              <a:rPr lang="en-US" sz="3800">
                <a:solidFill>
                  <a:srgbClr val="000000"/>
                </a:solidFill>
                <a:latin typeface="Poppins Bold"/>
              </a:rPr>
              <a:t>Кирилл Александрович</a:t>
            </a:r>
          </a:p>
          <a:p>
            <a:pPr algn="ctr">
              <a:lnSpc>
                <a:spcPts val="4256"/>
              </a:lnSpc>
            </a:pPr>
          </a:p>
        </p:txBody>
      </p:sp>
      <p:grpSp>
        <p:nvGrpSpPr>
          <p:cNvPr name="Group 45" id="45"/>
          <p:cNvGrpSpPr/>
          <p:nvPr/>
        </p:nvGrpSpPr>
        <p:grpSpPr>
          <a:xfrm rot="0">
            <a:off x="13767822" y="6972550"/>
            <a:ext cx="3134642" cy="796903"/>
            <a:chOff x="0" y="0"/>
            <a:chExt cx="1085906" cy="276064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085906" cy="276064"/>
            </a:xfrm>
            <a:custGeom>
              <a:avLst/>
              <a:gdLst/>
              <a:ahLst/>
              <a:cxnLst/>
              <a:rect r="r" b="b" t="t" l="l"/>
              <a:pathLst>
                <a:path h="276064" w="1085906">
                  <a:moveTo>
                    <a:pt x="125959" y="0"/>
                  </a:moveTo>
                  <a:lnTo>
                    <a:pt x="959946" y="0"/>
                  </a:lnTo>
                  <a:cubicBezTo>
                    <a:pt x="1029512" y="0"/>
                    <a:pt x="1085906" y="56394"/>
                    <a:pt x="1085906" y="125959"/>
                  </a:cubicBezTo>
                  <a:lnTo>
                    <a:pt x="1085906" y="150104"/>
                  </a:lnTo>
                  <a:cubicBezTo>
                    <a:pt x="1085906" y="183511"/>
                    <a:pt x="1072635" y="215549"/>
                    <a:pt x="1049013" y="239171"/>
                  </a:cubicBezTo>
                  <a:cubicBezTo>
                    <a:pt x="1025391" y="262793"/>
                    <a:pt x="993353" y="276064"/>
                    <a:pt x="959946" y="276064"/>
                  </a:cubicBezTo>
                  <a:lnTo>
                    <a:pt x="125959" y="276064"/>
                  </a:lnTo>
                  <a:cubicBezTo>
                    <a:pt x="92553" y="276064"/>
                    <a:pt x="60515" y="262793"/>
                    <a:pt x="36893" y="239171"/>
                  </a:cubicBezTo>
                  <a:cubicBezTo>
                    <a:pt x="13271" y="215549"/>
                    <a:pt x="0" y="183511"/>
                    <a:pt x="0" y="150104"/>
                  </a:cubicBezTo>
                  <a:lnTo>
                    <a:pt x="0" y="125959"/>
                  </a:lnTo>
                  <a:cubicBezTo>
                    <a:pt x="0" y="92553"/>
                    <a:pt x="13271" y="60515"/>
                    <a:pt x="36893" y="36893"/>
                  </a:cubicBezTo>
                  <a:cubicBezTo>
                    <a:pt x="60515" y="13271"/>
                    <a:pt x="92553" y="0"/>
                    <a:pt x="125959" y="0"/>
                  </a:cubicBezTo>
                  <a:close/>
                </a:path>
              </a:pathLst>
            </a:custGeom>
            <a:solidFill>
              <a:srgbClr val="C5FDFF"/>
            </a:solidFill>
            <a:ln w="38100" cap="rnd">
              <a:solidFill>
                <a:srgbClr val="30526A"/>
              </a:solidFill>
              <a:prstDash val="solid"/>
              <a:round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0" y="0"/>
              <a:ext cx="1085906" cy="2760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76"/>
                </a:lnSpc>
              </a:pPr>
            </a:p>
          </p:txBody>
        </p:sp>
      </p:grpSp>
      <p:sp>
        <p:nvSpPr>
          <p:cNvPr name="TextBox 48" id="48"/>
          <p:cNvSpPr txBox="true"/>
          <p:nvPr/>
        </p:nvSpPr>
        <p:spPr>
          <a:xfrm rot="0">
            <a:off x="13894168" y="7116233"/>
            <a:ext cx="2881950" cy="563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43"/>
              </a:lnSpc>
            </a:pPr>
            <a:r>
              <a:rPr lang="en-US" sz="2280">
                <a:solidFill>
                  <a:srgbClr val="172937"/>
                </a:solidFill>
                <a:latin typeface="Genty Sans"/>
              </a:rPr>
              <a:t>SOFTWARE ENGINEER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5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282334" y="-1287184"/>
            <a:ext cx="5386577" cy="6009366"/>
          </a:xfrm>
          <a:custGeom>
            <a:avLst/>
            <a:gdLst/>
            <a:ahLst/>
            <a:cxnLst/>
            <a:rect r="r" b="b" t="t" l="l"/>
            <a:pathLst>
              <a:path h="6009366" w="5386577">
                <a:moveTo>
                  <a:pt x="0" y="0"/>
                </a:moveTo>
                <a:lnTo>
                  <a:pt x="5386577" y="0"/>
                </a:lnTo>
                <a:lnTo>
                  <a:pt x="5386577" y="6009366"/>
                </a:lnTo>
                <a:lnTo>
                  <a:pt x="0" y="6009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true" rot="3254332">
            <a:off x="10236335" y="5328655"/>
            <a:ext cx="8862661" cy="9614327"/>
          </a:xfrm>
          <a:custGeom>
            <a:avLst/>
            <a:gdLst/>
            <a:ahLst/>
            <a:cxnLst/>
            <a:rect r="r" b="b" t="t" l="l"/>
            <a:pathLst>
              <a:path h="9614327" w="8862661">
                <a:moveTo>
                  <a:pt x="0" y="9614327"/>
                </a:moveTo>
                <a:lnTo>
                  <a:pt x="8862661" y="9614327"/>
                </a:lnTo>
                <a:lnTo>
                  <a:pt x="8862661" y="0"/>
                </a:lnTo>
                <a:lnTo>
                  <a:pt x="0" y="0"/>
                </a:lnTo>
                <a:lnTo>
                  <a:pt x="0" y="9614327"/>
                </a:lnTo>
                <a:close/>
              </a:path>
            </a:pathLst>
          </a:custGeom>
          <a:blipFill>
            <a:blip r:embed="rId4">
              <a:alphaModFix amt="3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0650181" y="2087940"/>
            <a:ext cx="5945576" cy="8199060"/>
          </a:xfrm>
          <a:custGeom>
            <a:avLst/>
            <a:gdLst/>
            <a:ahLst/>
            <a:cxnLst/>
            <a:rect r="r" b="b" t="t" l="l"/>
            <a:pathLst>
              <a:path h="8199060" w="5945576">
                <a:moveTo>
                  <a:pt x="0" y="0"/>
                </a:moveTo>
                <a:lnTo>
                  <a:pt x="5945576" y="0"/>
                </a:lnTo>
                <a:lnTo>
                  <a:pt x="5945576" y="8199060"/>
                </a:lnTo>
                <a:lnTo>
                  <a:pt x="0" y="81990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5" id="5"/>
          <p:cNvSpPr txBox="true"/>
          <p:nvPr/>
        </p:nvSpPr>
        <p:spPr>
          <a:xfrm rot="0">
            <a:off x="789181" y="3987802"/>
            <a:ext cx="9022438" cy="3829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44"/>
              </a:lnSpc>
            </a:pPr>
            <a:r>
              <a:rPr lang="en-US" sz="10473">
                <a:solidFill>
                  <a:srgbClr val="172937"/>
                </a:solidFill>
                <a:latin typeface="Genty Sans"/>
              </a:rPr>
              <a:t>СПАСИБО </a:t>
            </a:r>
          </a:p>
          <a:p>
            <a:pPr algn="ctr">
              <a:lnSpc>
                <a:spcPts val="9844"/>
              </a:lnSpc>
            </a:pPr>
            <a:r>
              <a:rPr lang="en-US" sz="10473">
                <a:solidFill>
                  <a:srgbClr val="172937"/>
                </a:solidFill>
                <a:latin typeface="Genty Sans"/>
              </a:rPr>
              <a:t>ЗА ВНИМАНИЕ!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17023" y="1028700"/>
            <a:ext cx="7042277" cy="449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60"/>
              </a:lnSpc>
            </a:pPr>
            <a:r>
              <a:rPr lang="en-US" sz="3000">
                <a:solidFill>
                  <a:srgbClr val="000000"/>
                </a:solidFill>
                <a:latin typeface="Poppins Bold"/>
              </a:rPr>
              <a:t>ИНИЦИАТИВНАЯ РАЗРАБОТКА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DAF05bPlKVA</dc:identifier>
  <dcterms:modified xsi:type="dcterms:W3CDTF">2011-08-01T06:04:30Z</dcterms:modified>
  <cp:revision>1</cp:revision>
  <dc:title>Green and White Illustrative Awareness Program Presentation</dc:title>
</cp:coreProperties>
</file>