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7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4630400" cy="8229600"/>
  <p:notesSz cx="8229600" cy="14630400"/>
  <p:embeddedFontLst>
    <p:embeddedFont>
      <p:font typeface="Century Gothic" panose="020B0502020202020204" pitchFamily="34" charset="0"/>
      <p:regular r:id="rId10"/>
      <p:bold r:id="rId11"/>
      <p:italic r:id="rId12"/>
      <p:boldItalic r:id="rId13"/>
    </p:embeddedFont>
    <p:embeddedFont>
      <p:font typeface="Roboto" panose="02000000000000000000" pitchFamily="2" charset="0"/>
      <p:regular r:id="rId14"/>
      <p:bold r:id="rId15"/>
      <p:italic r:id="rId16"/>
      <p:boldItalic r:id="rId17"/>
    </p:embeddedFont>
    <p:embeddedFont>
      <p:font typeface="Saira Medium" pitchFamily="2" charset="0"/>
      <p:regular r:id="rId18"/>
    </p:embeddedFont>
    <p:embeddedFont>
      <p:font typeface="Wingdings 3" pitchFamily="2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6" d="100"/>
          <a:sy n="106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48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946" y="1737361"/>
            <a:ext cx="10590790" cy="3995497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946" y="5732856"/>
            <a:ext cx="10590790" cy="103370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678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8" y="5760704"/>
            <a:ext cx="10590788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5946" y="822960"/>
            <a:ext cx="10590790" cy="43687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7" y="6440790"/>
            <a:ext cx="10590787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281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1737360"/>
            <a:ext cx="10590791" cy="2377440"/>
          </a:xfrm>
        </p:spPr>
        <p:txBody>
          <a:bodyPr/>
          <a:lstStyle>
            <a:lvl1pPr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4389120"/>
            <a:ext cx="10590791" cy="2834640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57921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62" y="1737360"/>
            <a:ext cx="9599178" cy="2788049"/>
          </a:xfrm>
        </p:spPr>
        <p:txBody>
          <a:bodyPr/>
          <a:lstStyle>
            <a:lvl1pPr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316481" y="4525409"/>
            <a:ext cx="8735579" cy="41060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68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5220788"/>
            <a:ext cx="10590791" cy="2011680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7954" y="1165504"/>
            <a:ext cx="962294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464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96588" y="3136545"/>
            <a:ext cx="962294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464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9536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3749041"/>
            <a:ext cx="10590792" cy="1983816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45" y="5732857"/>
            <a:ext cx="10590791" cy="1032480"/>
          </a:xfrm>
        </p:spPr>
        <p:txBody>
          <a:bodyPr anchor="t"/>
          <a:lstStyle>
            <a:lvl1pPr marL="0" indent="0" algn="l">
              <a:buNone/>
              <a:defRPr sz="24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961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537" y="2377440"/>
            <a:ext cx="3536239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782956" y="3200400"/>
            <a:ext cx="3512820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392" y="2377440"/>
            <a:ext cx="3523489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47727" y="3200400"/>
            <a:ext cx="3536153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9640" y="2377440"/>
            <a:ext cx="351853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49640" y="3200400"/>
            <a:ext cx="3518536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71370" y="2560320"/>
            <a:ext cx="0" cy="47548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54672" y="2560320"/>
            <a:ext cx="0" cy="476025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685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956" y="5101139"/>
            <a:ext cx="352806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82956" y="2651760"/>
            <a:ext cx="3528060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782956" y="5792654"/>
            <a:ext cx="3528060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7251" y="5101139"/>
            <a:ext cx="351663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67249" y="2651760"/>
            <a:ext cx="3516630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65627" y="5792653"/>
            <a:ext cx="3521287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9640" y="5101139"/>
            <a:ext cx="351853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49639" y="2651760"/>
            <a:ext cx="3518536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49491" y="5792650"/>
            <a:ext cx="3523196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471370" y="2560320"/>
            <a:ext cx="0" cy="47548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54672" y="2560320"/>
            <a:ext cx="0" cy="476025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976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19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65055" y="516256"/>
            <a:ext cx="2103121" cy="699135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2956" y="1064897"/>
            <a:ext cx="8907779" cy="64427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3448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491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457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470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853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254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99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49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8" y="3434080"/>
            <a:ext cx="10590788" cy="2298776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46" y="5732857"/>
            <a:ext cx="10590790" cy="1032480"/>
          </a:xfrm>
        </p:spPr>
        <p:txBody>
          <a:bodyPr anchor="t"/>
          <a:lstStyle>
            <a:lvl1pPr marL="0" indent="0" algn="l">
              <a:buNone/>
              <a:defRPr sz="24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863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3975" y="2472690"/>
            <a:ext cx="5275607" cy="503491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392" y="2467311"/>
            <a:ext cx="5275609" cy="5040294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0044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3975" y="2286000"/>
            <a:ext cx="527560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3975" y="3017520"/>
            <a:ext cx="5275607" cy="449008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5394" y="2286000"/>
            <a:ext cx="5275607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5394" y="3017520"/>
            <a:ext cx="5275607" cy="449008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935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558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4066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4" y="1737360"/>
            <a:ext cx="4081277" cy="1737360"/>
          </a:xfrm>
        </p:spPr>
        <p:txBody>
          <a:bodyPr anchor="b"/>
          <a:lstStyle>
            <a:lvl1pPr algn="l">
              <a:defRPr sz="288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540" y="1737360"/>
            <a:ext cx="6235196" cy="5486400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4" y="3755137"/>
            <a:ext cx="4081276" cy="3474719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917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688" y="2225030"/>
            <a:ext cx="6111487" cy="1889770"/>
          </a:xfrm>
        </p:spPr>
        <p:txBody>
          <a:bodyPr anchor="b">
            <a:normAutofit/>
          </a:bodyPr>
          <a:lstStyle>
            <a:lvl1pPr algn="l">
              <a:defRPr sz="432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39455" y="1371600"/>
            <a:ext cx="3840480" cy="548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4389120"/>
            <a:ext cx="6101975" cy="1645920"/>
          </a:xfrm>
        </p:spPr>
        <p:txBody>
          <a:bodyPr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210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3"/>
            <a:ext cx="4844414" cy="5025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7"/>
            <a:ext cx="1826894" cy="28385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5" y="1"/>
            <a:ext cx="1924064" cy="1369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27054" y="7315200"/>
            <a:ext cx="1192481" cy="914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5334" y="543262"/>
            <a:ext cx="11285668" cy="16806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3975" y="2463502"/>
            <a:ext cx="10735849" cy="503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2186767" y="2148842"/>
            <a:ext cx="1188719" cy="3657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32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0741888" y="3870357"/>
            <a:ext cx="4631754" cy="3657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2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2423049" y="354876"/>
            <a:ext cx="1005839" cy="9212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36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67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504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6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2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0072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27053" y="7315200"/>
            <a:ext cx="1192481" cy="9144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/>
          <p:nvPr/>
        </p:nvSpPr>
        <p:spPr>
          <a:xfrm>
            <a:off x="778716" y="755119"/>
            <a:ext cx="7425828" cy="1946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FirstStep — умный будильник для запуска дня</a:t>
            </a:r>
          </a:p>
        </p:txBody>
      </p:sp>
      <p:sp>
        <p:nvSpPr>
          <p:cNvPr id="4" name="Text 1"/>
          <p:cNvSpPr/>
          <p:nvPr/>
        </p:nvSpPr>
        <p:spPr>
          <a:xfrm>
            <a:off x="778716" y="2926080"/>
            <a:ext cx="7425826" cy="4542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Переход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от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намерения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действию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 —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короткий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дружественный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помощник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который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превращает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утреннее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пробуждение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первый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победный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шаг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дня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9168" y="-1"/>
            <a:ext cx="671367" cy="4451570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в помещении, человек, кровать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9FB69C-0F37-8284-3E83-E75E130B3E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575" r="40116" b="-2"/>
          <a:stretch>
            <a:fillRect/>
          </a:stretch>
        </p:blipFill>
        <p:spPr>
          <a:xfrm>
            <a:off x="8675010" y="1"/>
            <a:ext cx="5955894" cy="82296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793790" y="648891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Проблема: просыпаемся, но не начинаем</a:t>
            </a:r>
            <a:endParaRPr lang="en-US" sz="3550" dirty="0"/>
          </a:p>
        </p:txBody>
      </p:sp>
      <p:sp>
        <p:nvSpPr>
          <p:cNvPr id="5" name="Shape 1"/>
          <p:cNvSpPr/>
          <p:nvPr/>
        </p:nvSpPr>
        <p:spPr>
          <a:xfrm>
            <a:off x="793790" y="2123003"/>
            <a:ext cx="2367558" cy="4238744"/>
          </a:xfrm>
          <a:prstGeom prst="roundRect">
            <a:avLst>
              <a:gd name="adj" fmla="val 8623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  <p:txBody>
          <a:bodyPr/>
          <a:lstStyle/>
          <a:p>
            <a:endParaRPr lang="ru-US"/>
          </a:p>
        </p:txBody>
      </p:sp>
      <p:sp>
        <p:nvSpPr>
          <p:cNvPr id="6" name="Text 2"/>
          <p:cNvSpPr/>
          <p:nvPr/>
        </p:nvSpPr>
        <p:spPr>
          <a:xfrm>
            <a:off x="1043464" y="2372678"/>
            <a:ext cx="1868210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Утреннее промедление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43464" y="3571756"/>
            <a:ext cx="186821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Многие встают, но остаются в режиме ожидания — и день утекает в бесцельное листание.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3388162" y="2123003"/>
            <a:ext cx="2367558" cy="4238744"/>
          </a:xfrm>
          <a:prstGeom prst="roundRect">
            <a:avLst>
              <a:gd name="adj" fmla="val 8623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  <p:txBody>
          <a:bodyPr/>
          <a:lstStyle/>
          <a:p>
            <a:endParaRPr lang="ru-US"/>
          </a:p>
        </p:txBody>
      </p:sp>
      <p:sp>
        <p:nvSpPr>
          <p:cNvPr id="9" name="Text 5"/>
          <p:cNvSpPr/>
          <p:nvPr/>
        </p:nvSpPr>
        <p:spPr>
          <a:xfrm>
            <a:off x="3637836" y="2372678"/>
            <a:ext cx="18682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Прокрастинация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3637836" y="3217426"/>
            <a:ext cx="186821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Задачи откладываются, мотивация падает, энергия рассеивается.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5982533" y="2123003"/>
            <a:ext cx="2367558" cy="4238744"/>
          </a:xfrm>
          <a:prstGeom prst="roundRect">
            <a:avLst>
              <a:gd name="adj" fmla="val 8623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  <p:txBody>
          <a:bodyPr/>
          <a:lstStyle/>
          <a:p>
            <a:endParaRPr lang="ru-US"/>
          </a:p>
        </p:txBody>
      </p:sp>
      <p:sp>
        <p:nvSpPr>
          <p:cNvPr id="12" name="Text 8"/>
          <p:cNvSpPr/>
          <p:nvPr/>
        </p:nvSpPr>
        <p:spPr>
          <a:xfrm>
            <a:off x="6232208" y="2372678"/>
            <a:ext cx="18682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Потеря времени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6232208" y="3217426"/>
            <a:ext cx="186821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Утро задаёт тон — плохой старт означает меньшую продуктивность весь день.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793790" y="6616898"/>
            <a:ext cx="7556421" cy="963811"/>
          </a:xfrm>
          <a:prstGeom prst="roundRect">
            <a:avLst>
              <a:gd name="adj" fmla="val 21181"/>
            </a:avLst>
          </a:prstGeom>
          <a:solidFill>
            <a:srgbClr val="4B1E01"/>
          </a:solidFill>
          <a:ln/>
        </p:spPr>
        <p:txBody>
          <a:bodyPr/>
          <a:lstStyle/>
          <a:p>
            <a:endParaRPr lang="ru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960989"/>
            <a:ext cx="283488" cy="226814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530906" y="6900386"/>
            <a:ext cx="659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Ключ: проблема — не в пробуждении, а в старте дня.</a:t>
            </a:r>
            <a:endParaRPr lang="en-US" sz="1750" dirty="0"/>
          </a:p>
        </p:txBody>
      </p:sp>
      <p:sp>
        <p:nvSpPr>
          <p:cNvPr id="17" name="AutoShape 2" descr="Сформированное изображение: Утро. Лена в постели с телефоном">
            <a:extLst>
              <a:ext uri="{FF2B5EF4-FFF2-40B4-BE49-F238E27FC236}">
                <a16:creationId xmlns:a16="http://schemas.microsoft.com/office/drawing/2014/main" id="{4CEE77AA-B440-4D1B-82CC-F3EA3914F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4079438" cy="40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S"/>
          </a:p>
        </p:txBody>
      </p:sp>
      <p:pic>
        <p:nvPicPr>
          <p:cNvPr id="19" name="Рисунок 18" descr="Изображение выглядит как в помещении, человек, стена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815FBA6-A4A4-B4E9-185D-B427B2D1D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050" y="324152"/>
            <a:ext cx="5768329" cy="76161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3042" y="679609"/>
            <a:ext cx="7630716" cy="108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Решение: FirstStep — начать, а не просто проснуться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243042" y="2069782"/>
            <a:ext cx="7630716" cy="1013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FirstStep превращает утренний будильник из обычного напоминания в инструмент для активного старта дня, помогая сразу переходить от мысли к действию.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70069" y="3308271"/>
            <a:ext cx="486132" cy="553760"/>
          </a:xfrm>
          <a:prstGeom prst="roundRect">
            <a:avLst>
              <a:gd name="adj" fmla="val 11286"/>
            </a:avLst>
          </a:prstGeom>
          <a:solidFill>
            <a:srgbClr val="4D4D51"/>
          </a:solidFill>
          <a:ln/>
        </p:spPr>
        <p:txBody>
          <a:bodyPr/>
          <a:lstStyle/>
          <a:p>
            <a:endParaRPr lang="ru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59" y="3463290"/>
            <a:ext cx="270153" cy="2160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40999" y="3314938"/>
            <a:ext cx="4435078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Целенаправленное пробуждение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7040999" y="3776305"/>
            <a:ext cx="6832759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Вместо бездумного просыпания, FirstStep направляет ваше утро к первой значимой задаче.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6270069" y="4857274"/>
            <a:ext cx="486132" cy="553760"/>
          </a:xfrm>
          <a:prstGeom prst="roundRect">
            <a:avLst>
              <a:gd name="adj" fmla="val 11286"/>
            </a:avLst>
          </a:prstGeom>
          <a:solidFill>
            <a:srgbClr val="4D4D51"/>
          </a:solidFill>
          <a:ln/>
        </p:spPr>
        <p:txBody>
          <a:bodyPr/>
          <a:lstStyle/>
          <a:p>
            <a:endParaRPr lang="ru-US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59" y="5012293"/>
            <a:ext cx="270153" cy="21609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040999" y="4863941"/>
            <a:ext cx="3032046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Преодоление инерции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7040999" y="5325308"/>
            <a:ext cx="6832759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Мы помогаем сломать барьер между желанием что-то сделать и фактическим началом действия.</a:t>
            </a:r>
            <a:endParaRPr lang="en-US" sz="1700" dirty="0"/>
          </a:p>
        </p:txBody>
      </p:sp>
      <p:sp>
        <p:nvSpPr>
          <p:cNvPr id="13" name="Shape 8"/>
          <p:cNvSpPr/>
          <p:nvPr/>
        </p:nvSpPr>
        <p:spPr>
          <a:xfrm>
            <a:off x="6270069" y="6406277"/>
            <a:ext cx="486132" cy="553760"/>
          </a:xfrm>
          <a:prstGeom prst="roundRect">
            <a:avLst>
              <a:gd name="adj" fmla="val 11286"/>
            </a:avLst>
          </a:prstGeom>
          <a:solidFill>
            <a:srgbClr val="4D4D51"/>
          </a:solidFill>
          <a:ln/>
        </p:spPr>
        <p:txBody>
          <a:bodyPr/>
          <a:lstStyle/>
          <a:p>
            <a:endParaRPr lang="ru-US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59" y="6561296"/>
            <a:ext cx="270153" cy="21609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040999" y="6412944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Победный настрой</a:t>
            </a:r>
            <a:endParaRPr lang="en-US" sz="2100" dirty="0"/>
          </a:p>
        </p:txBody>
      </p:sp>
      <p:sp>
        <p:nvSpPr>
          <p:cNvPr id="16" name="Text 10"/>
          <p:cNvSpPr/>
          <p:nvPr/>
        </p:nvSpPr>
        <p:spPr>
          <a:xfrm>
            <a:off x="7040999" y="6874312"/>
            <a:ext cx="6832759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Начните день с маленькой победы, которая зарядит вас мотивацией и энергией на весь день.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65841"/>
            <a:ext cx="1169801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Решение: FirstStep — начать, а не просто проснуться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86445"/>
            <a:ext cx="1205984" cy="15074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3262" y="2986445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Будит целенаправленно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83262" y="3831193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Сигнал запускается с четкой инструкцией — не просто звук, а команда к действию.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986445"/>
            <a:ext cx="1205984" cy="15074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25364" y="2986445"/>
            <a:ext cx="2669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Даёт простой план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725364" y="3476863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Короткий, выполнимый набор задач (1–3 пункта), чтобы преодолеть инерцию.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986445"/>
            <a:ext cx="1205984" cy="15074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167467" y="2986445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Требует первый шаг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167467" y="3649741"/>
            <a:ext cx="266914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600" dirty="0"/>
              <a:t>Пример: “7:00 — встань и выпей воду</a:t>
            </a:r>
            <a:br>
              <a:rPr lang="ru-RU" sz="1600" dirty="0"/>
            </a:br>
            <a:r>
              <a:rPr lang="ru-RU" sz="1600" dirty="0"/>
              <a:t>подтверждение → будильник выключился”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590085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Приложение 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помогает начать день, а не просто проснуться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маленькая победа запускает продуктивную цепочку.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13082" y="2996537"/>
            <a:ext cx="6347012" cy="2236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Простой и понятный сценарий: установка — пробуждение с задачей — реальное действие — подтверждение и позитивное подкрепление.</a:t>
            </a:r>
            <a:endParaRPr lang="en-US" sz="2800" dirty="0"/>
          </a:p>
        </p:txBody>
      </p:sp>
      <p:pic>
        <p:nvPicPr>
          <p:cNvPr id="5" name="Рисунок 4" descr="Изображение выглядит как офисные принадлежности, компьютер, ноутбу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E8DF4B-D4B8-4CE6-BAFE-59D3CB8F3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4701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226272" y="2338507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Аудитория и рынок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9226272" y="2849166"/>
            <a:ext cx="3598664" cy="65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Целевая аудитория: студенты, школьники и люди, борющиеся с прокрастинацией — все, кто нуждается в простом ежедневном начале.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9226272" y="3601879"/>
            <a:ext cx="3598664" cy="1164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Студенты: утренние занятия, дедлайны и экзамены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Школьники: режим и привычки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Люди с прокрастинацией: нужны микрозадачи и подкрепление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9226272" y="4892754"/>
            <a:ext cx="3598664" cy="984171"/>
          </a:xfrm>
          <a:prstGeom prst="roundRect">
            <a:avLst>
              <a:gd name="adj" fmla="val 14585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ru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697" y="5112425"/>
            <a:ext cx="199311" cy="15942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744432" y="5044559"/>
            <a:ext cx="2921079" cy="65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Массовая проблема — актуальна для широкой аудитории и легко масштабируема.</a:t>
            </a:r>
            <a:endParaRPr lang="en-US" sz="1250" dirty="0"/>
          </a:p>
        </p:txBody>
      </p:sp>
      <p:pic>
        <p:nvPicPr>
          <p:cNvPr id="10" name="Рисунок 9" descr="Изображение выглядит как одежда, человек, в помещении, ноутб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40BADB-CFD8-3D88-7269-104C381AB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2109"/>
            <a:ext cx="8612001" cy="67453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862251"/>
            <a:ext cx="62569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Бизнес-модель и потенциал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1769388"/>
            <a:ext cx="2367558" cy="4253984"/>
          </a:xfrm>
          <a:prstGeom prst="roundRect">
            <a:avLst>
              <a:gd name="adj" fmla="val 8623"/>
            </a:avLst>
          </a:prstGeom>
          <a:solidFill>
            <a:srgbClr val="030303">
              <a:alpha val="75000"/>
            </a:srgbClr>
          </a:solidFill>
          <a:ln w="30480">
            <a:solidFill>
              <a:srgbClr val="FC8337"/>
            </a:solidFill>
            <a:prstDash val="solid"/>
          </a:ln>
        </p:spPr>
        <p:txBody>
          <a:bodyPr/>
          <a:lstStyle/>
          <a:p>
            <a:endParaRPr lang="ru-US"/>
          </a:p>
        </p:txBody>
      </p:sp>
      <p:sp>
        <p:nvSpPr>
          <p:cNvPr id="5" name="Text 2"/>
          <p:cNvSpPr/>
          <p:nvPr/>
        </p:nvSpPr>
        <p:spPr>
          <a:xfrm>
            <a:off x="1051084" y="2026682"/>
            <a:ext cx="18529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Подписка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17100"/>
            <a:ext cx="1852970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Базовый бесплатный функционал + премиум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персонализацией</a:t>
            </a:r>
            <a:r>
              <a:rPr lang="ru-RU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и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расширенными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сценариями.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388162" y="1769388"/>
            <a:ext cx="2367558" cy="4253984"/>
          </a:xfrm>
          <a:prstGeom prst="roundRect">
            <a:avLst>
              <a:gd name="adj" fmla="val 8623"/>
            </a:avLst>
          </a:prstGeom>
          <a:solidFill>
            <a:srgbClr val="030303">
              <a:alpha val="75000"/>
            </a:srgbClr>
          </a:solidFill>
          <a:ln w="30480">
            <a:solidFill>
              <a:srgbClr val="FC8337"/>
            </a:solidFill>
            <a:prstDash val="solid"/>
          </a:ln>
        </p:spPr>
        <p:txBody>
          <a:bodyPr/>
          <a:lstStyle/>
          <a:p>
            <a:endParaRPr lang="ru-US"/>
          </a:p>
        </p:txBody>
      </p:sp>
      <p:sp>
        <p:nvSpPr>
          <p:cNvPr id="8" name="Text 5"/>
          <p:cNvSpPr/>
          <p:nvPr/>
        </p:nvSpPr>
        <p:spPr>
          <a:xfrm>
            <a:off x="3645456" y="2026682"/>
            <a:ext cx="18529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Персонализация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645456" y="2871430"/>
            <a:ext cx="185297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Адаптация планов под расписание пользователя, интеграции с календарём и данными о сне.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982533" y="1769388"/>
            <a:ext cx="2367558" cy="4253984"/>
          </a:xfrm>
          <a:prstGeom prst="roundRect">
            <a:avLst>
              <a:gd name="adj" fmla="val 8623"/>
            </a:avLst>
          </a:prstGeom>
          <a:solidFill>
            <a:srgbClr val="030303">
              <a:alpha val="75000"/>
            </a:srgbClr>
          </a:solidFill>
          <a:ln w="30480">
            <a:solidFill>
              <a:srgbClr val="FC8337"/>
            </a:solidFill>
            <a:prstDash val="solid"/>
          </a:ln>
        </p:spPr>
        <p:txBody>
          <a:bodyPr/>
          <a:lstStyle/>
          <a:p>
            <a:endParaRPr lang="ru-US"/>
          </a:p>
        </p:txBody>
      </p:sp>
      <p:sp>
        <p:nvSpPr>
          <p:cNvPr id="11" name="Text 8"/>
          <p:cNvSpPr/>
          <p:nvPr/>
        </p:nvSpPr>
        <p:spPr>
          <a:xfrm>
            <a:off x="6239828" y="2026682"/>
            <a:ext cx="1852970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Дополнительные функции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239828" y="3225760"/>
            <a:ext cx="185297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Мотивационные награды, командные челленджи, аналитика привычек и API для партнёров.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627852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Проект легко масштабируется и развивается</a:t>
            </a:r>
            <a:r>
              <a:rPr lang="en-US" sz="1750" b="1" dirty="0">
                <a:solidFill>
                  <a:srgbClr val="824E5C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Первые шаги к монетизации: подписки, партнерства с образовательными платформами и брендами well-being.</a:t>
            </a:r>
            <a:endParaRPr lang="en-US" sz="1750" dirty="0"/>
          </a:p>
        </p:txBody>
      </p:sp>
      <p:pic>
        <p:nvPicPr>
          <p:cNvPr id="15" name="Рисунок 14" descr="Изображение выглядит как текст, Устройство связи, Портативное устройство связи, гадж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057FA-A71C-966F-2F92-D68388C20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904" y="788789"/>
            <a:ext cx="6023014" cy="67056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</TotalTime>
  <Words>398</Words>
  <Application>Microsoft Macintosh PowerPoint</Application>
  <PresentationFormat>Произвольный</PresentationFormat>
  <Paragraphs>48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Roboto</vt:lpstr>
      <vt:lpstr>Saira Medium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Office</cp:lastModifiedBy>
  <cp:revision>3</cp:revision>
  <dcterms:created xsi:type="dcterms:W3CDTF">2026-04-15T12:04:58Z</dcterms:created>
  <dcterms:modified xsi:type="dcterms:W3CDTF">2026-04-15T12:41:58Z</dcterms:modified>
</cp:coreProperties>
</file>