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82" r:id="rId4"/>
    <p:sldId id="277" r:id="rId5"/>
    <p:sldId id="283" r:id="rId6"/>
    <p:sldId id="269" r:id="rId7"/>
    <p:sldId id="270" r:id="rId8"/>
    <p:sldId id="271" r:id="rId9"/>
    <p:sldId id="276" r:id="rId10"/>
    <p:sldId id="272" r:id="rId11"/>
    <p:sldId id="273" r:id="rId12"/>
    <p:sldId id="274" r:id="rId13"/>
    <p:sldId id="275" r:id="rId14"/>
  </p:sldIdLst>
  <p:sldSz cx="20104100" cy="11309350"/>
  <p:notesSz cx="20104100" cy="1130935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Lato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0D8E8"/>
    <a:srgbClr val="E920EE"/>
    <a:srgbClr val="9933FF"/>
    <a:srgbClr val="CC00FF"/>
    <a:srgbClr val="0543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1" autoAdjust="0"/>
    <p:restoredTop sz="96370" autoAdjust="0"/>
  </p:normalViewPr>
  <p:slideViewPr>
    <p:cSldViewPr>
      <p:cViewPr varScale="1">
        <p:scale>
          <a:sx n="33" d="100"/>
          <a:sy n="33" d="100"/>
        </p:scale>
        <p:origin x="-84" y="-4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rustamxy05@gmail.com" TargetMode="External"/><Relationship Id="rId13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hyperlink" Target="mailto:daud.mammaev@bk.ru" TargetMode="External"/><Relationship Id="rId12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liyas0008@gmail.com" TargetMode="External"/><Relationship Id="rId11" Type="http://schemas.openxmlformats.org/officeDocument/2006/relationships/image" Target="../media/image11.jpeg"/><Relationship Id="rId5" Type="http://schemas.openxmlformats.org/officeDocument/2006/relationships/hyperlink" Target="mailto:ruslan81317684@gmail.com" TargetMode="External"/><Relationship Id="rId10" Type="http://schemas.openxmlformats.org/officeDocument/2006/relationships/image" Target="../media/image10.jpeg"/><Relationship Id="rId4" Type="http://schemas.openxmlformats.org/officeDocument/2006/relationships/hyperlink" Target="mailto:lalysha24@gmail.com" TargetMode="External"/><Relationship Id="rId9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Создание рукописного шрифта с функциями распознавания и модификации почерка 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№5 «Разработка и проектирование интеллектуальных информационных технологий управления сложными объектами»</a:t>
            </a:r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21014" y="2241745"/>
            <a:ext cx="13555436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kern="0" dirty="0">
                <a:solidFill>
                  <a:sysClr val="windowText" lastClr="000000"/>
                </a:solidFill>
              </a:rPr>
              <a:t>Проблема перевода из рукописного текста в электронный или наоборот – есть очень сложная задача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так как без автоматизации приходится с нуля переписывать весь текст на электронных носителях или на бумаге, что требует очень много времени</a:t>
            </a: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В среднем студенты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учителя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бухгалтеры и другие работники с важными документами тратят 5 часов в неделю на переписывание текстов в электронный или рукописный вид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980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9050" y="701675"/>
            <a:ext cx="12344400" cy="112983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F6C54D7-20A4-416F-BFBB-7B88C7A482F4}"/>
              </a:ext>
            </a:extLst>
          </p:cNvPr>
          <p:cNvSpPr txBox="1"/>
          <p:nvPr/>
        </p:nvSpPr>
        <p:spPr>
          <a:xfrm>
            <a:off x="1365250" y="1920875"/>
            <a:ext cx="1293296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kern="0" dirty="0">
                <a:solidFill>
                  <a:sysClr val="windowText" lastClr="000000"/>
                </a:solidFill>
              </a:rPr>
              <a:t>И у нас есть решение данной проблемы. Решением будем написать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сайт</a:t>
            </a:r>
            <a:r>
              <a:rPr lang="en-US" sz="3600" kern="0" dirty="0" smtClean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 который </a:t>
            </a:r>
            <a:r>
              <a:rPr lang="ru-RU" sz="3600" kern="0" dirty="0">
                <a:solidFill>
                  <a:sysClr val="windowText" lastClr="000000"/>
                </a:solidFill>
              </a:rPr>
              <a:t>сделает все за вас. И иметь вот такой функционал</a:t>
            </a:r>
            <a:r>
              <a:rPr lang="en-US" sz="3600" kern="0" dirty="0">
                <a:solidFill>
                  <a:sysClr val="windowText" lastClr="000000"/>
                </a:solidFill>
              </a:rPr>
              <a:t>:</a:t>
            </a:r>
            <a:endParaRPr lang="ru-RU" sz="3600" kern="0" dirty="0">
              <a:solidFill>
                <a:sysClr val="windowText" lastClr="000000"/>
              </a:solidFill>
            </a:endParaRP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1</a:t>
            </a:r>
            <a:r>
              <a:rPr lang="en-US" sz="3600" kern="0" dirty="0" smtClean="0">
                <a:solidFill>
                  <a:sysClr val="windowText" lastClr="000000"/>
                </a:solidFill>
              </a:rPr>
              <a:t>)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сайт </a:t>
            </a:r>
            <a:r>
              <a:rPr lang="ru-RU" sz="3600" kern="0" dirty="0">
                <a:solidFill>
                  <a:sysClr val="windowText" lastClr="000000"/>
                </a:solidFill>
              </a:rPr>
              <a:t>будет считывать с фото рукописный текст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и превращать его в электронный</a:t>
            </a:r>
            <a:endParaRPr lang="en-US" sz="3600" kern="0" dirty="0">
              <a:solidFill>
                <a:sysClr val="windowText" lastClr="000000"/>
              </a:solidFill>
            </a:endParaRPr>
          </a:p>
          <a:p>
            <a:r>
              <a:rPr lang="en-US" sz="3600" kern="0" dirty="0">
                <a:solidFill>
                  <a:sysClr val="windowText" lastClr="000000"/>
                </a:solidFill>
              </a:rPr>
              <a:t>2) </a:t>
            </a:r>
            <a:r>
              <a:rPr lang="ru-RU" sz="3600" kern="0" dirty="0">
                <a:solidFill>
                  <a:sysClr val="windowText" lastClr="000000"/>
                </a:solidFill>
              </a:rPr>
              <a:t>И наоборот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электронный текст превращать в фото с письменным текстом. Такое фото можно распечатать и работать с ним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как с письменным</a:t>
            </a: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И самое важное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</a:t>
            </a:r>
            <a:r>
              <a:rPr lang="ru-RU" sz="3600" kern="0" dirty="0" err="1">
                <a:solidFill>
                  <a:sysClr val="windowText" lastClr="000000"/>
                </a:solidFill>
              </a:rPr>
              <a:t>коммерциализироваться</a:t>
            </a:r>
            <a:r>
              <a:rPr lang="ru-RU" sz="3600" kern="0" dirty="0">
                <a:solidFill>
                  <a:sysClr val="windowText" lastClr="000000"/>
                </a:solidFill>
              </a:rPr>
              <a:t>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сайт </a:t>
            </a:r>
            <a:r>
              <a:rPr lang="ru-RU" sz="3600" kern="0" dirty="0">
                <a:solidFill>
                  <a:sysClr val="windowText" lastClr="000000"/>
                </a:solidFill>
              </a:rPr>
              <a:t>будет за счет рекламы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встроенной в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сайт</a:t>
            </a:r>
            <a:endParaRPr lang="ru-RU" sz="36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339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60450" y="-111700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060450" y="1998311"/>
            <a:ext cx="137160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rabicParenR"/>
            </a:pPr>
            <a:endParaRPr lang="ru-RU" sz="3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0471" y="217925"/>
            <a:ext cx="952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9933FF"/>
                </a:solidFill>
              </a:rPr>
              <a:t>Рис.1 Наглядное </a:t>
            </a:r>
            <a:r>
              <a:rPr lang="ru-RU" sz="3200" b="1" dirty="0" smtClean="0">
                <a:solidFill>
                  <a:srgbClr val="9933FF"/>
                </a:solidFill>
              </a:rPr>
              <a:t>представление сайта</a:t>
            </a:r>
            <a:endParaRPr lang="ru-RU" sz="3200" b="1" dirty="0">
              <a:solidFill>
                <a:srgbClr val="9933FF"/>
              </a:solidFill>
            </a:endParaRPr>
          </a:p>
        </p:txBody>
      </p:sp>
      <p:pic>
        <p:nvPicPr>
          <p:cNvPr id="5" name="Picture 2" descr="C:\Users\Kirim\Downloads\Новый проект (17) (2).png">
            <a:extLst>
              <a:ext uri="{FF2B5EF4-FFF2-40B4-BE49-F238E27FC236}">
                <a16:creationId xmlns="" xmlns:a16="http://schemas.microsoft.com/office/drawing/2014/main" id="{CB788916-720D-24F9-ACC6-3F44AC9A1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0450" y="1418870"/>
            <a:ext cx="11817242" cy="7608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323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060450" y="-111700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9933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50471" y="217925"/>
            <a:ext cx="952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9933FF"/>
                </a:solidFill>
              </a:rPr>
              <a:t>Рис.2 </a:t>
            </a:r>
            <a:r>
              <a:rPr lang="ru-RU" sz="3200" b="1" dirty="0">
                <a:solidFill>
                  <a:srgbClr val="9933FF"/>
                </a:solidFill>
              </a:rPr>
              <a:t>Наглядное представление </a:t>
            </a:r>
            <a:r>
              <a:rPr lang="ru-RU" sz="3200" b="1" dirty="0" smtClean="0">
                <a:solidFill>
                  <a:srgbClr val="9933FF"/>
                </a:solidFill>
              </a:rPr>
              <a:t>сайта </a:t>
            </a:r>
            <a:endParaRPr lang="ru-RU" sz="3200" b="1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051" name="Picture 3" descr="C:\Users\Kirim\Downloads\Новый проект (17) (2) (1)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850" y="1235075"/>
            <a:ext cx="12251966" cy="78879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34AF7A2-C795-44EA-8A2D-6D93750B77A5}"/>
              </a:ext>
            </a:extLst>
          </p:cNvPr>
          <p:cNvSpPr/>
          <p:nvPr/>
        </p:nvSpPr>
        <p:spPr>
          <a:xfrm>
            <a:off x="1212850" y="1920875"/>
            <a:ext cx="1584960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kern="0" dirty="0" smtClean="0">
                <a:solidFill>
                  <a:sysClr val="windowText" lastClr="000000"/>
                </a:solidFill>
              </a:rPr>
              <a:t>Научная идея </a:t>
            </a:r>
            <a:r>
              <a:rPr lang="ru-RU" sz="3600" kern="0" smtClean="0">
                <a:solidFill>
                  <a:sysClr val="windowText" lastClr="000000"/>
                </a:solidFill>
              </a:rPr>
              <a:t>будет </a:t>
            </a:r>
            <a:r>
              <a:rPr lang="ru-RU" sz="3600" kern="0" smtClean="0">
                <a:solidFill>
                  <a:sysClr val="windowText" lastClr="000000"/>
                </a:solidFill>
              </a:rPr>
              <a:t>заключаться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в </a:t>
            </a:r>
            <a:r>
              <a:rPr lang="ru-RU" sz="3600" kern="0" dirty="0" err="1" smtClean="0">
                <a:solidFill>
                  <a:sysClr val="windowText" lastClr="000000"/>
                </a:solidFill>
              </a:rPr>
              <a:t>нейросетях</a:t>
            </a:r>
            <a:r>
              <a:rPr lang="en-US" sz="3600" kern="0" dirty="0" smtClean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 </a:t>
            </a:r>
            <a:r>
              <a:rPr lang="ru-RU" sz="3600" kern="0" dirty="0">
                <a:solidFill>
                  <a:sysClr val="windowText" lastClr="000000"/>
                </a:solidFill>
              </a:rPr>
              <a:t>которые будут стержнем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всего сайта. </a:t>
            </a:r>
            <a:r>
              <a:rPr lang="ru-RU" sz="3600" kern="0" dirty="0">
                <a:solidFill>
                  <a:sysClr val="windowText" lastClr="000000"/>
                </a:solidFill>
              </a:rPr>
              <a:t>Они будут анализировать большое количество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информации </a:t>
            </a:r>
            <a:r>
              <a:rPr lang="ru-RU" sz="3600" kern="0" dirty="0">
                <a:solidFill>
                  <a:sysClr val="windowText" lastClr="000000"/>
                </a:solidFill>
              </a:rPr>
              <a:t>и выдавать нужный нам ответ</a:t>
            </a: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Нейросеть – это новый тренд наших лет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который сильно упростит нашу жизнь во всех его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аспектах</a:t>
            </a:r>
            <a:r>
              <a:rPr lang="ru-RU" sz="3600" kern="0" dirty="0">
                <a:solidFill>
                  <a:sysClr val="windowText" lastClr="000000"/>
                </a:solidFill>
              </a:rPr>
              <a:t>.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 </a:t>
            </a:r>
            <a:r>
              <a:rPr lang="ru-RU" sz="3600" kern="0" dirty="0">
                <a:solidFill>
                  <a:sysClr val="windowText" lastClr="000000"/>
                </a:solidFill>
              </a:rPr>
              <a:t>Р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абота </a:t>
            </a:r>
            <a:r>
              <a:rPr lang="ru-RU" sz="3600" kern="0" dirty="0">
                <a:solidFill>
                  <a:sysClr val="windowText" lastClr="000000"/>
                </a:solidFill>
              </a:rPr>
              <a:t>с текстом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это то где 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как раз таки поможет </a:t>
            </a:r>
            <a:r>
              <a:rPr lang="ru-RU" sz="3600" kern="0" dirty="0" err="1" smtClean="0">
                <a:solidFill>
                  <a:sysClr val="windowText" lastClr="000000"/>
                </a:solidFill>
              </a:rPr>
              <a:t>нейросеть</a:t>
            </a:r>
            <a:endParaRPr lang="ru-RU" sz="3600" kern="0" dirty="0">
              <a:solidFill>
                <a:sysClr val="windowText" lastClr="000000"/>
              </a:solidFill>
            </a:endParaRP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Большой скачок в работе с </a:t>
            </a:r>
            <a:r>
              <a:rPr lang="ru-RU" sz="3600" kern="0" dirty="0" err="1" smtClean="0">
                <a:solidFill>
                  <a:sysClr val="windowText" lastClr="000000"/>
                </a:solidFill>
              </a:rPr>
              <a:t>нейросетями</a:t>
            </a:r>
            <a:r>
              <a:rPr lang="ru-RU" sz="3600" kern="0" dirty="0" smtClean="0">
                <a:solidFill>
                  <a:sysClr val="windowText" lastClr="000000"/>
                </a:solidFill>
              </a:rPr>
              <a:t> произошел в 2022 году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мы будем использовать этот технологический скачек в наших целях</a:t>
            </a:r>
          </a:p>
          <a:p>
            <a:pPr algn="just">
              <a:lnSpc>
                <a:spcPct val="125000"/>
              </a:lnSpc>
              <a:spcAft>
                <a:spcPts val="600"/>
              </a:spcAft>
            </a:pPr>
            <a:r>
              <a:rPr lang="ru-RU" sz="3600" dirty="0"/>
              <a:t>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483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320675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D92A99C-15F0-4C99-A60F-A92ECE4C4F65}"/>
              </a:ext>
            </a:extLst>
          </p:cNvPr>
          <p:cNvSpPr/>
          <p:nvPr/>
        </p:nvSpPr>
        <p:spPr>
          <a:xfrm>
            <a:off x="1289050" y="1997075"/>
            <a:ext cx="73914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Если решать ту же проблему без нейросетей</a:t>
            </a:r>
            <a:r>
              <a:rPr lang="en-US" sz="3200" dirty="0"/>
              <a:t>,</a:t>
            </a:r>
            <a:r>
              <a:rPr lang="ru-RU" sz="3200" dirty="0"/>
              <a:t> то суть </a:t>
            </a:r>
            <a:r>
              <a:rPr lang="ru-RU" sz="3200" dirty="0" smtClean="0"/>
              <a:t>сайта </a:t>
            </a:r>
            <a:r>
              <a:rPr lang="ru-RU" sz="3200" dirty="0"/>
              <a:t>будет заключаться в том</a:t>
            </a:r>
            <a:r>
              <a:rPr lang="en-US" sz="3200" dirty="0"/>
              <a:t>,</a:t>
            </a:r>
            <a:r>
              <a:rPr lang="ru-RU" sz="3200" dirty="0"/>
              <a:t> что рукописный текст будет сравниваться с буквами из списка шаблонов рукописных букв. Этот список шаблонов нужно заполнить самим.</a:t>
            </a:r>
          </a:p>
          <a:p>
            <a:r>
              <a:rPr lang="ru-RU" sz="3200" dirty="0"/>
              <a:t>У такого метода есть несколько проблем</a:t>
            </a:r>
            <a:r>
              <a:rPr lang="en-US" sz="3200" dirty="0"/>
              <a:t>:</a:t>
            </a:r>
            <a:endParaRPr lang="ru-RU" sz="3200" dirty="0"/>
          </a:p>
          <a:p>
            <a:pPr marL="742950" indent="-742950">
              <a:buAutoNum type="arabicParenR"/>
            </a:pPr>
            <a:r>
              <a:rPr lang="ru-RU" sz="3200" dirty="0"/>
              <a:t>Вечная нехватка шаблонов</a:t>
            </a:r>
            <a:r>
              <a:rPr lang="en-US" sz="3200" dirty="0"/>
              <a:t>,</a:t>
            </a:r>
            <a:r>
              <a:rPr lang="ru-RU" sz="3200" dirty="0"/>
              <a:t> у всех людей разный почерк</a:t>
            </a:r>
            <a:r>
              <a:rPr lang="en-US" sz="3200" dirty="0"/>
              <a:t>,</a:t>
            </a:r>
            <a:r>
              <a:rPr lang="ru-RU" sz="3200" dirty="0"/>
              <a:t> и поэтому на всех шаблонов не хватит</a:t>
            </a:r>
          </a:p>
          <a:p>
            <a:pPr marL="742950" indent="-742950">
              <a:buAutoNum type="arabicParenR"/>
            </a:pPr>
            <a:r>
              <a:rPr lang="ru-RU" sz="3200" dirty="0"/>
              <a:t>Создавать шаблоны придется вручную</a:t>
            </a:r>
            <a:r>
              <a:rPr lang="en-US" sz="3200" dirty="0"/>
              <a:t>,</a:t>
            </a:r>
            <a:r>
              <a:rPr lang="ru-RU" sz="3200" dirty="0"/>
              <a:t> и поэтому создание шаблонов займет очень много времени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94850" y="1920875"/>
            <a:ext cx="936625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/>
            <a:r>
              <a:rPr lang="ru-RU" sz="3200" dirty="0" smtClean="0"/>
              <a:t>        </a:t>
            </a:r>
            <a:r>
              <a:rPr lang="ru-RU" sz="3200" dirty="0" err="1" smtClean="0"/>
              <a:t>Нейросеть</a:t>
            </a:r>
            <a:r>
              <a:rPr lang="ru-RU" sz="3200" dirty="0" smtClean="0"/>
              <a:t> позволит решить эти проблемы</a:t>
            </a:r>
            <a:r>
              <a:rPr lang="en-US" sz="3200" dirty="0" smtClean="0"/>
              <a:t>,</a:t>
            </a:r>
            <a:r>
              <a:rPr lang="ru-RU" sz="3200" dirty="0" smtClean="0"/>
              <a:t> шаблоны создавать не придется</a:t>
            </a:r>
            <a:r>
              <a:rPr lang="en-US" sz="3200" dirty="0" smtClean="0"/>
              <a:t>,</a:t>
            </a:r>
            <a:r>
              <a:rPr lang="ru-RU" sz="3200" dirty="0" smtClean="0"/>
              <a:t> так как </a:t>
            </a:r>
            <a:r>
              <a:rPr lang="ru-RU" sz="3200" dirty="0" err="1" smtClean="0"/>
              <a:t>нейросеть</a:t>
            </a:r>
            <a:r>
              <a:rPr lang="ru-RU" sz="3200" dirty="0" smtClean="0"/>
              <a:t> сама определит</a:t>
            </a:r>
            <a:r>
              <a:rPr lang="en-US" sz="3200" dirty="0" smtClean="0"/>
              <a:t>,</a:t>
            </a:r>
            <a:r>
              <a:rPr lang="ru-RU" sz="3200" dirty="0" smtClean="0"/>
              <a:t> как устроен рукописный текст</a:t>
            </a:r>
            <a:r>
              <a:rPr lang="en-US" sz="3200" dirty="0" smtClean="0"/>
              <a:t>,</a:t>
            </a:r>
            <a:r>
              <a:rPr lang="ru-RU" sz="3200" dirty="0" smtClean="0"/>
              <a:t> и проблем с разбором неизвестного почерка тоже не будет</a:t>
            </a:r>
          </a:p>
          <a:p>
            <a:pPr marL="742950" indent="-742950"/>
            <a:r>
              <a:rPr lang="ru-RU" sz="3200" dirty="0" smtClean="0"/>
              <a:t>         Но это все будет возможно</a:t>
            </a:r>
            <a:r>
              <a:rPr lang="en-US" sz="3200" dirty="0" smtClean="0"/>
              <a:t>,</a:t>
            </a:r>
            <a:r>
              <a:rPr lang="ru-RU" sz="3200" dirty="0" smtClean="0"/>
              <a:t> только при условии</a:t>
            </a:r>
            <a:r>
              <a:rPr lang="en-US" sz="3200" dirty="0" smtClean="0"/>
              <a:t>,</a:t>
            </a:r>
            <a:r>
              <a:rPr lang="ru-RU" sz="3200" dirty="0" smtClean="0"/>
              <a:t> что </a:t>
            </a:r>
            <a:r>
              <a:rPr lang="ru-RU" sz="3200" dirty="0" err="1" smtClean="0"/>
              <a:t>нейросеть</a:t>
            </a:r>
            <a:r>
              <a:rPr lang="ru-RU" sz="3200" dirty="0" smtClean="0"/>
              <a:t> достаточно обучена</a:t>
            </a:r>
          </a:p>
          <a:p>
            <a:pPr marL="742950" indent="-742950"/>
            <a:endParaRPr lang="ru-RU" sz="3200" dirty="0" smtClean="0"/>
          </a:p>
          <a:p>
            <a:pPr marL="742950" indent="-742950"/>
            <a:r>
              <a:rPr lang="ru-RU" sz="3200" dirty="0" smtClean="0"/>
              <a:t>         Для обучения </a:t>
            </a:r>
            <a:r>
              <a:rPr lang="ru-RU" sz="3200" dirty="0" err="1" smtClean="0"/>
              <a:t>нейросети</a:t>
            </a:r>
            <a:r>
              <a:rPr lang="en-US" sz="3200" dirty="0" smtClean="0"/>
              <a:t>,</a:t>
            </a:r>
            <a:r>
              <a:rPr lang="ru-RU" sz="3200" dirty="0" smtClean="0"/>
              <a:t> нужно достать очень много данных</a:t>
            </a:r>
            <a:r>
              <a:rPr lang="en-US" sz="3200" dirty="0" smtClean="0"/>
              <a:t>,</a:t>
            </a:r>
            <a:r>
              <a:rPr lang="ru-RU" sz="3200" dirty="0" smtClean="0"/>
              <a:t> подождать когда </a:t>
            </a:r>
            <a:r>
              <a:rPr lang="ru-RU" sz="3200" dirty="0" err="1" smtClean="0"/>
              <a:t>нейросеть</a:t>
            </a:r>
            <a:r>
              <a:rPr lang="ru-RU" sz="3200" dirty="0" smtClean="0"/>
              <a:t> проанализирует данные и обучится по ним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61382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6254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Перспективы коммерциализации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212850" y="2294250"/>
            <a:ext cx="15690850" cy="645985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kern="0" dirty="0">
                <a:solidFill>
                  <a:sysClr val="windowText" lastClr="000000"/>
                </a:solidFill>
              </a:rPr>
              <a:t>Мы сможем </a:t>
            </a:r>
            <a:r>
              <a:rPr lang="ru-RU" sz="3200" kern="0" dirty="0" smtClean="0">
                <a:solidFill>
                  <a:sysClr val="windowText" lastClr="000000"/>
                </a:solidFill>
              </a:rPr>
              <a:t>хорошо </a:t>
            </a:r>
            <a:r>
              <a:rPr lang="ru-RU" sz="3200" kern="0" dirty="0">
                <a:solidFill>
                  <a:sysClr val="windowText" lastClr="000000"/>
                </a:solidFill>
              </a:rPr>
              <a:t>заработать, так как у нас будет большая аудитория </a:t>
            </a:r>
            <a:r>
              <a:rPr lang="ru-RU" sz="3200" kern="0" dirty="0" smtClean="0">
                <a:solidFill>
                  <a:sysClr val="windowText" lastClr="000000"/>
                </a:solidFill>
              </a:rPr>
              <a:t>работающих </a:t>
            </a:r>
            <a:r>
              <a:rPr lang="ru-RU" sz="3200" kern="0" dirty="0">
                <a:solidFill>
                  <a:sysClr val="windowText" lastClr="000000"/>
                </a:solidFill>
              </a:rPr>
              <a:t>с рукописным текстом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то есть ученики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студенты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учителя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преподаватели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чиновники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врачи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</a:t>
            </a:r>
            <a:r>
              <a:rPr lang="ru-RU" sz="3200" kern="0" dirty="0" smtClean="0">
                <a:solidFill>
                  <a:sysClr val="windowText" lastClr="000000"/>
                </a:solidFill>
              </a:rPr>
              <a:t>бюрократы</a:t>
            </a:r>
            <a:r>
              <a:rPr lang="ru-RU" sz="3200" kern="0" dirty="0">
                <a:solidFill>
                  <a:sysClr val="windowText" lastClr="000000"/>
                </a:solidFill>
              </a:rPr>
              <a:t>.</a:t>
            </a:r>
            <a:r>
              <a:rPr lang="ru-RU" sz="3200" kern="0" dirty="0" smtClean="0">
                <a:solidFill>
                  <a:sysClr val="windowText" lastClr="000000"/>
                </a:solidFill>
              </a:rPr>
              <a:t> В общем </a:t>
            </a:r>
            <a:r>
              <a:rPr lang="ru-RU" sz="3200" kern="0" dirty="0">
                <a:solidFill>
                  <a:sysClr val="windowText" lastClr="000000"/>
                </a:solidFill>
              </a:rPr>
              <a:t>работающие с бумагами</a:t>
            </a:r>
          </a:p>
          <a:p>
            <a:endParaRPr lang="ru-RU" sz="3200" kern="0" dirty="0">
              <a:solidFill>
                <a:sysClr val="windowText" lastClr="000000"/>
              </a:solidFill>
            </a:endParaRPr>
          </a:p>
          <a:p>
            <a:r>
              <a:rPr lang="ru-RU" sz="3200" kern="0" dirty="0" smtClean="0">
                <a:solidFill>
                  <a:sysClr val="windowText" lastClr="000000"/>
                </a:solidFill>
              </a:rPr>
              <a:t>В </a:t>
            </a:r>
            <a:r>
              <a:rPr lang="ru-RU" sz="3200" kern="0" dirty="0">
                <a:solidFill>
                  <a:sysClr val="windowText" lastClr="000000"/>
                </a:solidFill>
              </a:rPr>
              <a:t>Дагестане примерно 1655 школ и </a:t>
            </a:r>
            <a:r>
              <a:rPr lang="ru-RU" sz="3200" dirty="0"/>
              <a:t>17 вузов – это примерно 10 тысяч учителей и 400 тысяч  </a:t>
            </a:r>
            <a:r>
              <a:rPr lang="ru-RU" sz="3200" dirty="0" smtClean="0"/>
              <a:t>учеников</a:t>
            </a:r>
            <a:r>
              <a:rPr lang="ru-RU" sz="3200" dirty="0"/>
              <a:t>.</a:t>
            </a:r>
            <a:r>
              <a:rPr lang="ru-RU" sz="3200" dirty="0" smtClean="0"/>
              <a:t> </a:t>
            </a:r>
            <a:r>
              <a:rPr lang="ru-RU" sz="3200" dirty="0"/>
              <a:t>Н</a:t>
            </a:r>
            <a:r>
              <a:rPr lang="ru-RU" sz="3200" dirty="0" smtClean="0"/>
              <a:t>е </a:t>
            </a:r>
            <a:r>
              <a:rPr lang="ru-RU" sz="3200" dirty="0"/>
              <a:t>считая людей других  </a:t>
            </a:r>
            <a:r>
              <a:rPr lang="ru-RU" sz="3200" dirty="0" smtClean="0"/>
              <a:t>профессий</a:t>
            </a:r>
            <a:r>
              <a:rPr lang="en-US" sz="3200" dirty="0" smtClean="0"/>
              <a:t>,</a:t>
            </a:r>
            <a:r>
              <a:rPr lang="ru-RU" sz="3200" dirty="0" smtClean="0"/>
              <a:t> наша аудитория будет размером примерно </a:t>
            </a:r>
            <a:r>
              <a:rPr lang="ru-RU" sz="3200" dirty="0"/>
              <a:t>100-150 тысяч </a:t>
            </a:r>
            <a:r>
              <a:rPr lang="ru-RU" sz="3200" dirty="0" smtClean="0"/>
              <a:t>людей, </a:t>
            </a:r>
            <a:r>
              <a:rPr lang="ru-RU" sz="3200" dirty="0"/>
              <a:t>если считать</a:t>
            </a:r>
            <a:r>
              <a:rPr lang="en-US" sz="3200" dirty="0"/>
              <a:t>,</a:t>
            </a:r>
            <a:r>
              <a:rPr lang="ru-RU" sz="3200" dirty="0"/>
              <a:t> что в месяц на сайт зайдут 150 тысяч людей и за просмотр рекламы будут давать 0</a:t>
            </a:r>
            <a:r>
              <a:rPr lang="en-US" sz="3200" dirty="0"/>
              <a:t>,</a:t>
            </a:r>
            <a:r>
              <a:rPr lang="ru-RU" sz="3200" dirty="0"/>
              <a:t>01 рубль</a:t>
            </a:r>
            <a:r>
              <a:rPr lang="en-US" sz="3200" dirty="0"/>
              <a:t>, </a:t>
            </a:r>
            <a:r>
              <a:rPr lang="ru-RU" sz="3200" dirty="0"/>
              <a:t>то в месяц заработок составит 1</a:t>
            </a:r>
            <a:r>
              <a:rPr lang="en-US" sz="3200" dirty="0"/>
              <a:t>,</a:t>
            </a:r>
            <a:r>
              <a:rPr lang="ru-RU" sz="3200" dirty="0"/>
              <a:t>5 тысяч рублей</a:t>
            </a:r>
          </a:p>
          <a:p>
            <a:endParaRPr lang="ru-RU" sz="3200" kern="0" dirty="0">
              <a:solidFill>
                <a:sysClr val="windowText" lastClr="000000"/>
              </a:solidFill>
            </a:endParaRPr>
          </a:p>
          <a:p>
            <a:r>
              <a:rPr lang="ru-RU" sz="3200" kern="0" dirty="0">
                <a:solidFill>
                  <a:sysClr val="windowText" lastClr="000000"/>
                </a:solidFill>
              </a:rPr>
              <a:t>В России примерно </a:t>
            </a:r>
            <a:r>
              <a:rPr lang="ru-RU" sz="3200" dirty="0"/>
              <a:t>39,9 тысяч школ и 700 вузов – это примерно</a:t>
            </a:r>
          </a:p>
          <a:p>
            <a:r>
              <a:rPr lang="ru-RU" sz="3200" kern="0" dirty="0">
                <a:solidFill>
                  <a:sysClr val="windowText" lastClr="000000"/>
                </a:solidFill>
              </a:rPr>
              <a:t>1 миллион преподавателей в и 17 миллионов учеников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аудитория примерно получается 4-5 миллионов человек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и если считать по числам выше</a:t>
            </a:r>
            <a:r>
              <a:rPr lang="en-US" sz="3200" kern="0" dirty="0">
                <a:solidFill>
                  <a:sysClr val="windowText" lastClr="000000"/>
                </a:solidFill>
              </a:rPr>
              <a:t>,</a:t>
            </a:r>
            <a:r>
              <a:rPr lang="ru-RU" sz="3200" kern="0" dirty="0">
                <a:solidFill>
                  <a:sysClr val="windowText" lastClr="000000"/>
                </a:solidFill>
              </a:rPr>
              <a:t> то заработок в месяц будет равен 40-50</a:t>
            </a:r>
            <a:r>
              <a:rPr lang="en-US" sz="3200" kern="0" dirty="0">
                <a:solidFill>
                  <a:sysClr val="windowText" lastClr="000000"/>
                </a:solidFill>
              </a:rPr>
              <a:t> </a:t>
            </a:r>
            <a:r>
              <a:rPr lang="ru-RU" sz="3200" kern="0" dirty="0">
                <a:solidFill>
                  <a:sysClr val="windowText" lastClr="000000"/>
                </a:solidFill>
              </a:rPr>
              <a:t>тысяч рублей</a:t>
            </a:r>
          </a:p>
          <a:p>
            <a:endParaRPr lang="ru-RU" sz="3600" b="1" dirty="0"/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7366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 smtClean="0">
                <a:solidFill>
                  <a:srgbClr val="9933FF"/>
                </a:solidFill>
              </a:rPr>
              <a:t>стартап</a:t>
            </a:r>
            <a:r>
              <a:rPr lang="ru-RU" sz="4800" b="1" kern="0" dirty="0" smtClean="0">
                <a:solidFill>
                  <a:srgbClr val="9933FF"/>
                </a:solidFill>
              </a:rPr>
              <a:t>-проекта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213757" y="2934638"/>
            <a:ext cx="16294100" cy="537179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dirty="0"/>
              <a:t>1. Привлечь группу </a:t>
            </a:r>
            <a:r>
              <a:rPr lang="ru-RU" sz="3200" dirty="0" smtClean="0"/>
              <a:t>из 2 программистов </a:t>
            </a:r>
            <a:r>
              <a:rPr lang="ru-RU" sz="3200" dirty="0"/>
              <a:t>для </a:t>
            </a:r>
            <a:r>
              <a:rPr lang="ru-RU" sz="3200" dirty="0" smtClean="0"/>
              <a:t>создания и обучения </a:t>
            </a:r>
            <a:r>
              <a:rPr lang="ru-RU" sz="3200" kern="0" dirty="0" err="1" smtClean="0">
                <a:solidFill>
                  <a:sysClr val="windowText" lastClr="000000"/>
                </a:solidFill>
              </a:rPr>
              <a:t>нейросетей</a:t>
            </a:r>
            <a:r>
              <a:rPr lang="ru-RU" sz="3200" dirty="0" smtClean="0"/>
              <a:t> (сроки</a:t>
            </a:r>
            <a:r>
              <a:rPr lang="ru-RU" sz="3200" dirty="0"/>
              <a:t>: </a:t>
            </a:r>
            <a:r>
              <a:rPr lang="ru-RU" sz="3200" dirty="0" smtClean="0"/>
              <a:t>2 месяца</a:t>
            </a:r>
            <a:r>
              <a:rPr lang="ru-RU" sz="3200" dirty="0"/>
              <a:t>, финансовые затраты: </a:t>
            </a:r>
            <a:r>
              <a:rPr lang="ru-RU" sz="3200" dirty="0" smtClean="0"/>
              <a:t>2*2*60 тыс</a:t>
            </a:r>
            <a:r>
              <a:rPr lang="ru-RU" sz="3200" dirty="0"/>
              <a:t>. </a:t>
            </a:r>
            <a:r>
              <a:rPr lang="ru-RU" sz="3200" dirty="0" smtClean="0"/>
              <a:t>= 240  </a:t>
            </a:r>
            <a:r>
              <a:rPr lang="ru-RU" sz="3200" dirty="0"/>
              <a:t>тыс. руб.)</a:t>
            </a:r>
          </a:p>
          <a:p>
            <a:r>
              <a:rPr lang="ru-RU" sz="3200" dirty="0"/>
              <a:t>2. </a:t>
            </a:r>
            <a:r>
              <a:rPr lang="ru-RU" sz="3200" dirty="0" smtClean="0"/>
              <a:t>Создание удобного сайта и обеспечение работы сервера(информации </a:t>
            </a:r>
            <a:r>
              <a:rPr lang="ru-RU" sz="3200" dirty="0"/>
              <a:t>(сроки: </a:t>
            </a:r>
            <a:r>
              <a:rPr lang="ru-RU" sz="3200" dirty="0" smtClean="0"/>
              <a:t>2 </a:t>
            </a:r>
            <a:r>
              <a:rPr lang="ru-RU" sz="3200" dirty="0"/>
              <a:t>месяца, финансовые затраты: </a:t>
            </a:r>
            <a:r>
              <a:rPr lang="ru-RU" sz="3200" dirty="0" smtClean="0"/>
              <a:t>2*2*60 </a:t>
            </a:r>
            <a:r>
              <a:rPr lang="ru-RU" sz="3200" dirty="0"/>
              <a:t>тыс. = 240 тыс</a:t>
            </a:r>
            <a:r>
              <a:rPr lang="ru-RU" sz="3200" dirty="0" smtClean="0"/>
              <a:t>. </a:t>
            </a:r>
            <a:r>
              <a:rPr lang="ru-RU" sz="3200" dirty="0"/>
              <a:t>руб.)</a:t>
            </a:r>
          </a:p>
          <a:p>
            <a:pPr lvl="0"/>
            <a:r>
              <a:rPr lang="ru-RU" sz="3200" dirty="0"/>
              <a:t>3. Завершающие действия: распространение предварительной версии, сбор отзывов, работа над ошибками, подготовка финальной </a:t>
            </a:r>
            <a:r>
              <a:rPr lang="ru-RU" sz="3200" dirty="0" smtClean="0"/>
              <a:t>версии, </a:t>
            </a:r>
            <a:r>
              <a:rPr lang="ru-RU" sz="3200" dirty="0"/>
              <a:t>регистрация в Гос. реестре</a:t>
            </a:r>
          </a:p>
          <a:p>
            <a:r>
              <a:rPr lang="ru-RU" sz="3200" dirty="0"/>
              <a:t> (сроки: 6 месяцев, финансовые затраты: 300 тыс. руб.)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7709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6230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Меры по защите прав на интеллектуальную собственность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231900" y="4137812"/>
            <a:ext cx="1654175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Предполагается, что решение задачи распознавания почерка с функциями распознавания и модификации будет защищено Свидетельством государственной регистрации </a:t>
            </a:r>
            <a:r>
              <a:rPr lang="ru-RU" sz="3600" dirty="0" smtClean="0"/>
              <a:t>сайта на </a:t>
            </a:r>
            <a:r>
              <a:rPr lang="ru-RU" sz="3600" dirty="0"/>
              <a:t>имя Алихановой Л.</a:t>
            </a:r>
          </a:p>
          <a:p>
            <a:pPr lvl="0"/>
            <a:endParaRPr lang="ru-RU" sz="3600" dirty="0">
              <a:solidFill>
                <a:srgbClr val="FF0000"/>
              </a:solidFill>
              <a:highlight>
                <a:srgbClr val="FFFF00"/>
              </a:highlight>
              <a:latin typeface="Times New Roman"/>
              <a:ea typeface="Calibri"/>
            </a:endParaRPr>
          </a:p>
          <a:p>
            <a:pPr lvl="0"/>
            <a:endParaRPr lang="ru-RU" sz="3200" dirty="0">
              <a:solidFill>
                <a:srgbClr val="FF0000"/>
              </a:solidFill>
              <a:highlight>
                <a:srgbClr val="FFFF00"/>
              </a:highlight>
              <a:latin typeface="Times New Roman"/>
              <a:ea typeface="Calibri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096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Целевая аудитория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17650" y="2233127"/>
            <a:ext cx="143565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kern="0" dirty="0" smtClean="0">
                <a:solidFill>
                  <a:sysClr val="windowText" lastClr="000000"/>
                </a:solidFill>
              </a:rPr>
              <a:t>сайтом </a:t>
            </a:r>
            <a:r>
              <a:rPr lang="ru-RU" sz="4000" kern="0" dirty="0">
                <a:solidFill>
                  <a:sysClr val="windowText" lastClr="000000"/>
                </a:solidFill>
              </a:rPr>
              <a:t>будут пользоваться </a:t>
            </a:r>
            <a:r>
              <a:rPr lang="ru-RU" sz="4000" kern="0" dirty="0" smtClean="0">
                <a:solidFill>
                  <a:sysClr val="windowText" lastClr="000000"/>
                </a:solidFill>
              </a:rPr>
              <a:t>люди </a:t>
            </a:r>
            <a:r>
              <a:rPr lang="ru-RU" sz="4000" kern="0" dirty="0">
                <a:solidFill>
                  <a:sysClr val="windowText" lastClr="000000"/>
                </a:solidFill>
              </a:rPr>
              <a:t>со всей </a:t>
            </a:r>
            <a:r>
              <a:rPr lang="ru-RU" sz="4000" kern="0" dirty="0" smtClean="0">
                <a:solidFill>
                  <a:sysClr val="windowText" lastClr="000000"/>
                </a:solidFill>
              </a:rPr>
              <a:t>страны</a:t>
            </a:r>
            <a:r>
              <a:rPr lang="en-US" sz="4000" kern="0" dirty="0" smtClean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 smtClean="0">
                <a:solidFill>
                  <a:sysClr val="windowText" lastClr="000000"/>
                </a:solidFill>
              </a:rPr>
              <a:t> которые </a:t>
            </a:r>
            <a:r>
              <a:rPr lang="ru-RU" sz="4000" kern="0" dirty="0">
                <a:solidFill>
                  <a:sysClr val="windowText" lastClr="000000"/>
                </a:solidFill>
              </a:rPr>
              <a:t>работают с бумажными документами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или им часто нужно что то писать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а конкретно</a:t>
            </a:r>
            <a:r>
              <a:rPr lang="en-US" sz="4000" kern="0" dirty="0">
                <a:solidFill>
                  <a:sysClr val="windowText" lastClr="000000"/>
                </a:solidFill>
              </a:rPr>
              <a:t>:</a:t>
            </a:r>
            <a:r>
              <a:rPr lang="ru-RU" sz="4000" kern="0" dirty="0">
                <a:solidFill>
                  <a:sysClr val="windowText" lastClr="000000"/>
                </a:solidFill>
              </a:rPr>
              <a:t> педагоги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ученики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студенты</a:t>
            </a:r>
            <a:r>
              <a:rPr lang="en-US" sz="4000" kern="0" dirty="0">
                <a:solidFill>
                  <a:sysClr val="windowText" lastClr="000000"/>
                </a:solidFill>
              </a:rPr>
              <a:t>, </a:t>
            </a:r>
            <a:r>
              <a:rPr lang="ru-RU" sz="4000" kern="0" dirty="0">
                <a:solidFill>
                  <a:sysClr val="windowText" lastClr="000000"/>
                </a:solidFill>
              </a:rPr>
              <a:t>чиновники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бюрократы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госслужащие. </a:t>
            </a:r>
          </a:p>
          <a:p>
            <a:r>
              <a:rPr lang="ru-RU" sz="4000" kern="0" dirty="0" smtClean="0">
                <a:solidFill>
                  <a:sysClr val="windowText" lastClr="000000"/>
                </a:solidFill>
              </a:rPr>
              <a:t>сайт </a:t>
            </a:r>
            <a:r>
              <a:rPr lang="ru-RU" sz="4000" kern="0" dirty="0">
                <a:solidFill>
                  <a:sysClr val="windowText" lastClr="000000"/>
                </a:solidFill>
              </a:rPr>
              <a:t>является актуальным решением современной проблемы с рукописью, а также будут включать в себя нейросети, которые в наше время достаточно популярны. Вследствие этого, целевая аудитория будет достаточно обширной</a:t>
            </a:r>
          </a:p>
        </p:txBody>
      </p:sp>
    </p:spTree>
    <p:extLst>
      <p:ext uri="{BB962C8B-B14F-4D97-AF65-F5344CB8AC3E}">
        <p14:creationId xmlns="" xmlns:p14="http://schemas.microsoft.com/office/powerpoint/2010/main" val="1200671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F93C714E-846F-4375-DCA5-F461C7A11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75705086"/>
              </p:ext>
            </p:extLst>
          </p:nvPr>
        </p:nvGraphicFramePr>
        <p:xfrm>
          <a:off x="1804853" y="1858242"/>
          <a:ext cx="15240000" cy="7299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17672413"/>
                    </a:ext>
                  </a:extLst>
                </a:gridCol>
                <a:gridCol w="3196683">
                  <a:extLst>
                    <a:ext uri="{9D8B030D-6E8A-4147-A177-3AD203B41FA5}">
                      <a16:colId xmlns="" xmlns:a16="http://schemas.microsoft.com/office/drawing/2014/main" val="3580800721"/>
                    </a:ext>
                  </a:extLst>
                </a:gridCol>
                <a:gridCol w="2899317">
                  <a:extLst>
                    <a:ext uri="{9D8B030D-6E8A-4147-A177-3AD203B41FA5}">
                      <a16:colId xmlns="" xmlns:a16="http://schemas.microsoft.com/office/drawing/2014/main" val="805842359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566650708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3446626549"/>
                    </a:ext>
                  </a:extLst>
                </a:gridCol>
              </a:tblGrid>
              <a:tr h="36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9372122"/>
                  </a:ext>
                </a:extLst>
              </a:tr>
              <a:tr h="364971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Алиханова Лайла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Арслановна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ФМиКН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ФИиИТ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3 курс</a:t>
                      </a:r>
                    </a:p>
                    <a:p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проекта, лидер команды</a:t>
                      </a:r>
                    </a:p>
                    <a:p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 Акселерационной программы 2022</a:t>
                      </a:r>
                    </a:p>
                    <a:p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lalysha24@gmail.com</a:t>
                      </a:r>
                      <a:endParaRPr lang="en-US" sz="20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89884472369</a:t>
                      </a:r>
                      <a:endParaRPr lang="ru-RU" sz="20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Абуханов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Руслан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Каримович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ФМиКН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ФИиИТ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1 курс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Разработчик, спикер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ruslan81317684@gmail.com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89894792614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Магомедов Ильяс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Идрисович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ФМиКН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ПМиИ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4 курс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Разработчик </a:t>
                      </a:r>
                    </a:p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i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liyas0008@gmail.com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89674080492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Маммаев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Дауд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Мустафаевич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ФМиКН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ФИиИТ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3 курс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Разработчик </a:t>
                      </a:r>
                    </a:p>
                    <a:p>
                      <a:r>
                        <a:rPr lang="e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daud.mammaev@bk.ru</a:t>
                      </a:r>
                      <a:endParaRPr lang="e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89640132682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Шамадаев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Рустам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Махмудович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ФМиКН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ФИиИТ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 курс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Дизайнер</a:t>
                      </a:r>
                    </a:p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rustamxy05@gmail.com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89289509250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634446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850" y="2466306"/>
            <a:ext cx="1995413" cy="26376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3EAD4BE-A5A8-090F-B722-3D1A25D802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870" y="2466305"/>
            <a:ext cx="2035669" cy="26376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3DDCE4B-344E-C6C0-2995-4110424E309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026"/>
          <a:stretch/>
        </p:blipFill>
        <p:spPr>
          <a:xfrm>
            <a:off x="8601283" y="2466305"/>
            <a:ext cx="1779928" cy="26376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11E940B-C46C-40D6-FB18-8D7CEAD49E6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818" y="2473672"/>
            <a:ext cx="1946640" cy="26339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9A8811F-1828-5269-2F3F-004E62B8D80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926" y="2473672"/>
            <a:ext cx="2054882" cy="26302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6021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rgbClr val="9933FF"/>
                </a:solidFill>
              </a:rPr>
              <a:t>Спасибо за внимание!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3637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855</Words>
  <Application>Microsoft Office PowerPoint</Application>
  <PresentationFormat>Произвольный</PresentationFormat>
  <Paragraphs>95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Lato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Kirim</cp:lastModifiedBy>
  <cp:revision>41</cp:revision>
  <dcterms:created xsi:type="dcterms:W3CDTF">2022-06-08T08:32:52Z</dcterms:created>
  <dcterms:modified xsi:type="dcterms:W3CDTF">2023-11-27T19:21:56Z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