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Raleway" panose="020B0604020202020204" charset="-52"/>
      <p:regular r:id="rId21"/>
      <p:bold r:id="rId22"/>
      <p:italic r:id="rId23"/>
      <p:boldItalic r:id="rId24"/>
    </p:embeddedFont>
    <p:embeddedFont>
      <p:font typeface="Raleway SemiBold" panose="020B0604020202020204" charset="-52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Helvetica Neue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209F71C-0B45-43F7-84E3-F7CC6BE624B4}">
  <a:tblStyle styleId="{D209F71C-0B45-43F7-84E3-F7CC6BE624B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5" d="100"/>
          <a:sy n="205" d="100"/>
        </p:scale>
        <p:origin x="534" y="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9" name="Google Shape;2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2" name="Google Shape;2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3" name="Google Shape;2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9" name="Google Shape;27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skg00@yandex.r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3D туризм </a:t>
            </a:r>
            <a:endParaRPr sz="31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1481671" y="2202459"/>
            <a:ext cx="3456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i="1" u="sng">
                <a:solidFill>
                  <a:srgbClr val="980000"/>
                </a:solidFill>
              </a:rPr>
              <a:t>Увлекаясь, творим</a:t>
            </a:r>
            <a:endParaRPr i="1" u="sng">
              <a:solidFill>
                <a:srgbClr val="980000"/>
              </a:solidFill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61875" y="3874150"/>
            <a:ext cx="975801" cy="97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1.ozone.ru/s3/multimedia-t/61191003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635" y="1224625"/>
            <a:ext cx="1945408" cy="194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429209" y="1954648"/>
            <a:ext cx="3830215" cy="2402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029"/>
              <a:buFontTx/>
              <a:buChar char="-"/>
            </a:pPr>
            <a:r>
              <a:rPr lang="ru" sz="1220" dirty="0" smtClean="0"/>
              <a:t>Молодой коллектив</a:t>
            </a:r>
            <a:r>
              <a:rPr lang="en-US" sz="1220" dirty="0" smtClean="0"/>
              <a:t>;</a:t>
            </a:r>
            <a:endParaRPr lang="ru" sz="1220" dirty="0" smtClean="0"/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029"/>
              <a:buFontTx/>
              <a:buChar char="-"/>
            </a:pPr>
            <a:r>
              <a:rPr lang="ru" sz="1220" dirty="0" smtClean="0"/>
              <a:t>Легкий старт в 3д моделировании и 3д печати</a:t>
            </a:r>
            <a:r>
              <a:rPr lang="en-US" sz="1220" dirty="0" smtClean="0"/>
              <a:t>;</a:t>
            </a:r>
            <a:endParaRPr lang="ru-RU" sz="1220" dirty="0" smtClean="0"/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029"/>
              <a:buFontTx/>
              <a:buChar char="-"/>
            </a:pPr>
            <a:r>
              <a:rPr lang="ru-RU" sz="1220" dirty="0" smtClean="0"/>
              <a:t>Возможность, начать курс не с 3д моделирования, а сразу с  3д печати</a:t>
            </a:r>
            <a:r>
              <a:rPr lang="en-US" sz="1220" dirty="0" smtClean="0"/>
              <a:t>;</a:t>
            </a:r>
            <a:endParaRPr lang="ru-RU" sz="1220" dirty="0" smtClean="0"/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029"/>
              <a:buFontTx/>
              <a:buChar char="-"/>
            </a:pPr>
            <a:r>
              <a:rPr lang="ru-RU" sz="1220" dirty="0" smtClean="0"/>
              <a:t>Наличие готовых, уникальных шаблонов 3д моделей.</a:t>
            </a:r>
            <a:endParaRPr sz="1220" dirty="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026" name="Picture 2" descr="https://sun9-78.userapi.com/impg/hxzcbeebDK0fESN1WOF4pQ8nrXRyFDyW69HZ4g/CJs_uuR6Oko.jpg?size=2557x1920&amp;quality=96&amp;sign=c1f249c475fc325224bbcf6ec512a257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692" y="3156022"/>
            <a:ext cx="2285434" cy="171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01717" y="13525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7199" y="2088575"/>
            <a:ext cx="282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Сегмент А</a:t>
            </a:r>
            <a:endParaRPr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Дети 13-17 лет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 txBox="1">
            <a:spLocks noGrp="1"/>
          </p:cNvSpPr>
          <p:nvPr>
            <p:ph type="body" idx="1"/>
          </p:nvPr>
        </p:nvSpPr>
        <p:spPr>
          <a:xfrm>
            <a:off x="457209" y="2759425"/>
            <a:ext cx="282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Сегмент В</a:t>
            </a:r>
            <a:endParaRPr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Доп. занятия в школах</a:t>
            </a:r>
            <a:endParaRPr>
              <a:solidFill>
                <a:srgbClr val="132C40"/>
              </a:solidFill>
            </a:endParaRPr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1825" y="1932175"/>
            <a:ext cx="2788626" cy="2788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60" name="Google Shape;160;p28"/>
          <p:cNvSpPr txBox="1">
            <a:spLocks noGrp="1"/>
          </p:cNvSpPr>
          <p:nvPr>
            <p:ph type="body" idx="1"/>
          </p:nvPr>
        </p:nvSpPr>
        <p:spPr>
          <a:xfrm>
            <a:off x="456818" y="2183306"/>
            <a:ext cx="6568200" cy="1391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>
              <a:buNone/>
            </a:pPr>
            <a:r>
              <a:rPr lang="ru-RU" dirty="0"/>
              <a:t>﻿</a:t>
            </a:r>
            <a:r>
              <a:rPr lang="ru-RU" dirty="0" smtClean="0"/>
              <a:t>На данный момент, </a:t>
            </a:r>
            <a:r>
              <a:rPr lang="ru-RU" dirty="0"/>
              <a:t>мы нацелены на предложение наших услуг всем категориям </a:t>
            </a:r>
            <a:r>
              <a:rPr lang="ru-RU" dirty="0" smtClean="0"/>
              <a:t>людей. </a:t>
            </a:r>
            <a:br>
              <a:rPr lang="ru-RU" dirty="0" smtClean="0"/>
            </a:br>
            <a:r>
              <a:rPr lang="ru-RU" dirty="0" smtClean="0"/>
              <a:t>Также </a:t>
            </a:r>
            <a:r>
              <a:rPr lang="ru-RU" dirty="0"/>
              <a:t>мы решаем проблему родителей - увлечь детей интересным, полезным и современным делом.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Таким </a:t>
            </a:r>
            <a:r>
              <a:rPr lang="ru-RU" dirty="0"/>
              <a:t>образом, наши курсы по 3D моделированию и печати как раз решают данную </a:t>
            </a:r>
            <a:r>
              <a:rPr lang="ru-RU" dirty="0" smtClean="0"/>
              <a:t>проблему, </a:t>
            </a:r>
            <a:r>
              <a:rPr lang="ru-RU" dirty="0"/>
              <a:t>а также дают возможность детям попробовать себя в профессии будущего, </a:t>
            </a:r>
            <a:r>
              <a:rPr lang="ru-RU" dirty="0" smtClean="0"/>
              <a:t>которое </a:t>
            </a:r>
            <a:r>
              <a:rPr lang="ru-RU" dirty="0"/>
              <a:t>уже </a:t>
            </a:r>
            <a:r>
              <a:rPr lang="ru-RU" dirty="0" smtClean="0"/>
              <a:t>наступило.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8" name="Google Shape;16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4" name="Google Shape;174;p29"/>
          <p:cNvSpPr txBox="1">
            <a:spLocks noGrp="1"/>
          </p:cNvSpPr>
          <p:nvPr>
            <p:ph type="body" idx="1"/>
          </p:nvPr>
        </p:nvSpPr>
        <p:spPr>
          <a:xfrm>
            <a:off x="-4" y="2123225"/>
            <a:ext cx="3578100" cy="1604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132C40"/>
                </a:solidFill>
              </a:rPr>
              <a:t>Дети, да и в целом люди жаждут творить своими руками, а мы предоставляем им эту возможность</a:t>
            </a:r>
            <a:r>
              <a:rPr lang="ru" dirty="0" smtClean="0">
                <a:solidFill>
                  <a:srgbClr val="132C40"/>
                </a:solidFill>
              </a:rPr>
              <a:t>!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rgbClr val="132C40"/>
                </a:solidFill>
              </a:rPr>
              <a:t>Именно поэтому ученики будут получать знания в 3д моделировании, 3д печати, а также, впоследствии, сами печатать свою 3д модель.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1751" y="801400"/>
            <a:ext cx="3762025" cy="376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>
            <a:spLocks noGrp="1"/>
          </p:cNvSpPr>
          <p:nvPr>
            <p:ph type="title"/>
          </p:nvPr>
        </p:nvSpPr>
        <p:spPr>
          <a:xfrm>
            <a:off x="4017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517825" y="1677077"/>
            <a:ext cx="7743900" cy="167119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i="0" u="none" strike="noStrike" cap="none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“3D туризм”</a:t>
            </a:r>
            <a:r>
              <a:rPr lang="ru" sz="120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/>
            </a:r>
            <a:b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i="0" u="none" strike="noStrike" cap="none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детям в возрасте 13-17 лет, а также всем заинтересованным людям, которые хотят научиться  3D печати.</a:t>
            </a:r>
            <a:b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i="0" u="none" strike="noStrike" cap="none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родители хотят увлечь ребенка креативным и полезным хобби</a:t>
            </a:r>
            <a:endParaRPr sz="1200" dirty="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</a:t>
            </a:r>
            <a:r>
              <a:rPr lang="ru" sz="1200" i="0" u="none" strike="noStrike" cap="none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ешать проблему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интересного и полезного времяпровождения</a:t>
            </a:r>
            <a:b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i="0" u="none" strike="noStrike" cap="none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3D принтеров и дополнительного оборудования к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ним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/>
            </a:r>
            <a:b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i="0" u="none" strike="noStrike" cap="none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знания, которые помогут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стать счастливее и лучше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456819" y="2330957"/>
            <a:ext cx="6936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  <a:buSzPts val="1200"/>
            </a:pPr>
            <a:r>
              <a:rPr lang="en-US" sz="1200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TAM</a:t>
            </a:r>
            <a:r>
              <a:rPr lang="ru" sz="1200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                                   SAM                                    </a:t>
            </a:r>
            <a:r>
              <a:rPr lang="en-US" sz="1200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SAM</a:t>
            </a:r>
            <a:endParaRPr lang="en-US" sz="12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0" name="Google Shape;200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5" name="Google Shape;20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6450" y="1082575"/>
            <a:ext cx="3619174" cy="3619174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1"/>
          <p:cNvSpPr txBox="1"/>
          <p:nvPr/>
        </p:nvSpPr>
        <p:spPr>
          <a:xfrm>
            <a:off x="401660" y="3164663"/>
            <a:ext cx="69366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60 </a:t>
            </a:r>
            <a:r>
              <a:rPr lang="ru" sz="1200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000* 3000=            20 000*3000=               72*3000=216 000 </a:t>
            </a:r>
            <a:br>
              <a:rPr lang="ru" sz="1200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r>
              <a:rPr lang="ru" sz="1200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180 000 000                60 000 000                        (в месяц)</a:t>
            </a:r>
            <a:endParaRPr sz="12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" name="Google Shape;206;p31"/>
          <p:cNvSpPr txBox="1"/>
          <p:nvPr/>
        </p:nvSpPr>
        <p:spPr>
          <a:xfrm>
            <a:off x="401716" y="2729746"/>
            <a:ext cx="6936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60 т. </a:t>
            </a:r>
            <a:r>
              <a:rPr lang="ru" sz="1200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детей                    </a:t>
            </a:r>
            <a:r>
              <a:rPr lang="ru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20 т. детей                  </a:t>
            </a:r>
            <a:r>
              <a:rPr lang="ru" sz="1200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     72 детей</a:t>
            </a:r>
            <a:endParaRPr sz="12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2"/>
          <p:cNvSpPr txBox="1"/>
          <p:nvPr/>
        </p:nvSpPr>
        <p:spPr>
          <a:xfrm>
            <a:off x="457194" y="2271263"/>
            <a:ext cx="6936600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Rebotica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- 6,5 т. рублей в месяц, два занятия в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неделю, (оффлайн)</a:t>
            </a: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coddyschool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- 6 т. рублей в месяц, два занятия в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неделю, (оффлайн)</a:t>
            </a: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</a:pPr>
            <a:r>
              <a:rPr lang="ru" sz="12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Кванториум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бесплатно,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Чебоксары, 2 занятия в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неделю,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(оффлайн)</a:t>
            </a: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specialist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- 18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т. рублей, онлайн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курсы (онлайн)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lang="ru" sz="1200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</a:pPr>
            <a:r>
              <a:rPr lang="ru" sz="1200" b="1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3д-туризм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–3 т. рублей в месяц,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 занятия в неделю,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(оффлайн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).</a:t>
            </a:r>
            <a:endParaRPr b="1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5" name="Google Shape;215;p32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/>
          <p:nvPr/>
        </p:nvSpPr>
        <p:spPr>
          <a:xfrm>
            <a:off x="493609" y="2011362"/>
            <a:ext cx="6936600" cy="4007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планируем зарабатывать проводя курсы по 3D моделированию и впоследствии печати созданных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3д моделей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также мы будем обучать как решать большинство возникающих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 с 3д принтерами.</a:t>
            </a:r>
            <a:b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первый год, планируется обучить около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12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групп детей по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8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человек в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каждой (2 группы в месяц – 2*8*3000 = 48 000 (48 000* 12 месяцев = 576 000 рублей);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AutoNum type="arabicParenR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Средняя стоимость обучения в месяц будет 3 т. рублей (8 занятий в месяц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), курс будет длиться 2 месяца;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AutoNum type="arabicParenR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Примерное количество групп за второй год - около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54 – 9 групп в месяце обучается (9*8*3000=216 000 рублей в месяц, 216 000*12=2 592 000 рублей в год - доход).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Затраты (в первый год): 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1) Закупка ноутбуков и 3д принтеров -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260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т. рублей;</a:t>
            </a:r>
            <a:b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2) Закупка “расходников” -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40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т. рублей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</a:p>
          <a:p>
            <a:pPr lvl="0">
              <a:lnSpc>
                <a:spcPct val="115000"/>
              </a:lnSpc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3)Аренда помещения, реклама – 120 т.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ублей;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4)Зарплата – 6 (человек)*20 000 (з</a:t>
            </a: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/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п)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*12 (месяцев) =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(1 440 000 рублей в 1 год)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Планируется привлечение покупателей через соц. сети, с проведением конкурсов и розыгрышей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/>
            </a:r>
            <a:b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4"/>
          <p:cNvSpPr txBox="1">
            <a:spLocks noGrp="1"/>
          </p:cNvSpPr>
          <p:nvPr>
            <p:ph type="body" idx="1"/>
          </p:nvPr>
        </p:nvSpPr>
        <p:spPr>
          <a:xfrm>
            <a:off x="456818" y="1858181"/>
            <a:ext cx="7993200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dirty="0"/>
              <a:t>На данный момент есть опыт работы с 3д моделированием и 3д печатью, продолжаются работы </a:t>
            </a:r>
            <a:r>
              <a:rPr lang="ru" dirty="0" smtClean="0"/>
              <a:t>над образовательными материалами.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dirty="0" smtClean="0"/>
              <a:t>Имеется 1 - 3д принтер.</a:t>
            </a: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138;p26"/>
          <p:cNvSpPr txBox="1"/>
          <p:nvPr/>
        </p:nvSpPr>
        <p:spPr>
          <a:xfrm>
            <a:off x="174450" y="2758363"/>
            <a:ext cx="671880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AutoNum type="arabicParenR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Проведенный опрос показывает, что школьники заинтересованы в посещении курсов по 3д моделированию,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хотя изначально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ничего об этом не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знали </a:t>
            </a:r>
            <a:b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30 школьников опрошено, заинтересованы были 24 человека);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AutoNum type="arabicParenR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Имеются уникальные шаблоны 3д моделей, которые сильно заинтересовали опрашиваемых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лиц</a:t>
            </a: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lang="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AutoNum type="arabicParenR"/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Было посещено место, предоставляющее схожие услуги (кванториум) – взяв интервью, мы поняли, что услуга 3д печати и 3д моделирования – востребована среди детей.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1547717" y="412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8" name="Google Shape;248;p35"/>
          <p:cNvGraphicFramePr/>
          <p:nvPr>
            <p:extLst>
              <p:ext uri="{D42A27DB-BD31-4B8C-83A1-F6EECF244321}">
                <p14:modId xmlns:p14="http://schemas.microsoft.com/office/powerpoint/2010/main" val="2357162101"/>
              </p:ext>
            </p:extLst>
          </p:nvPr>
        </p:nvGraphicFramePr>
        <p:xfrm>
          <a:off x="457210" y="578525"/>
          <a:ext cx="7188750" cy="4229078"/>
        </p:xfrm>
        <a:graphic>
          <a:graphicData uri="http://schemas.openxmlformats.org/drawingml/2006/table">
            <a:tbl>
              <a:tblPr>
                <a:noFill/>
                <a:tableStyleId>{D209F71C-0B45-43F7-84E3-F7CC6BE624B4}</a:tableStyleId>
              </a:tblPr>
              <a:tblGrid>
                <a:gridCol w="23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6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, инженер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Инженер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Сидоров Кирилл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Никитин Дмитрий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Инженер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Владимиров Дмитрий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Инженер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Иванов Даниил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9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ПРОДАЖНИК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Салимгереева Камилла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Уткина Екатерина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5" name="Google Shape;25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4755" y="908838"/>
            <a:ext cx="459589" cy="64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3148" y="2161650"/>
            <a:ext cx="522803" cy="55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93800" y="3018700"/>
            <a:ext cx="533101" cy="48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86175" y="3747139"/>
            <a:ext cx="548349" cy="58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93800" y="4442576"/>
            <a:ext cx="533099" cy="556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42192" y="1555325"/>
            <a:ext cx="484715" cy="48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6" name="Google Shape;266;p36"/>
          <p:cNvSpPr txBox="1">
            <a:spLocks noGrp="1"/>
          </p:cNvSpPr>
          <p:nvPr>
            <p:ph type="body" idx="1"/>
          </p:nvPr>
        </p:nvSpPr>
        <p:spPr>
          <a:xfrm>
            <a:off x="401716" y="1896958"/>
            <a:ext cx="7973710" cy="182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 dirty="0">
              <a:solidFill>
                <a:srgbClr val="132C40"/>
              </a:solidFill>
            </a:endParaRPr>
          </a:p>
          <a:p>
            <a:pPr indent="-311150">
              <a:buSzPts val="1300"/>
              <a:buFont typeface="Raleway"/>
              <a:buAutoNum type="arabicParenR"/>
            </a:pPr>
            <a:r>
              <a:rPr lang="ru-RU" sz="1300" dirty="0" smtClean="0">
                <a:solidFill>
                  <a:srgbClr val="132C40"/>
                </a:solidFill>
              </a:rPr>
              <a:t>Создание сайта для продажи курсов</a:t>
            </a:r>
            <a:r>
              <a:rPr lang="en-US" sz="1300" dirty="0" smtClean="0">
                <a:solidFill>
                  <a:srgbClr val="132C40"/>
                </a:solidFill>
              </a:rPr>
              <a:t>;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-RU" sz="1300" dirty="0" smtClean="0">
                <a:solidFill>
                  <a:srgbClr val="132C40"/>
                </a:solidFill>
              </a:rPr>
              <a:t>Создание плана по проведению курсов</a:t>
            </a:r>
            <a:r>
              <a:rPr lang="en-US" sz="1300" dirty="0" smtClean="0">
                <a:solidFill>
                  <a:srgbClr val="132C40"/>
                </a:solidFill>
              </a:rPr>
              <a:t>;</a:t>
            </a:r>
            <a:endParaRPr sz="1300" dirty="0" smtClean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 smtClean="0">
                <a:solidFill>
                  <a:srgbClr val="132C40"/>
                </a:solidFill>
              </a:rPr>
              <a:t>Проведение более детальных подсчётов о необходимых затратах при покупке оборудования</a:t>
            </a:r>
            <a:r>
              <a:rPr lang="en-US" sz="1300" dirty="0" smtClean="0">
                <a:solidFill>
                  <a:srgbClr val="132C40"/>
                </a:solidFill>
              </a:rPr>
              <a:t>;</a:t>
            </a:r>
            <a:r>
              <a:rPr lang="ru" sz="1300" dirty="0" smtClean="0">
                <a:solidFill>
                  <a:srgbClr val="132C40"/>
                </a:solidFill>
              </a:rPr>
              <a:t> </a:t>
            </a:r>
            <a:endParaRPr sz="1300" dirty="0" smtClean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 smtClean="0">
                <a:solidFill>
                  <a:srgbClr val="132C40"/>
                </a:solidFill>
              </a:rPr>
              <a:t>Настройка оборудования для проведения занятий</a:t>
            </a:r>
            <a:r>
              <a:rPr lang="en-US" sz="1300" dirty="0">
                <a:solidFill>
                  <a:srgbClr val="132C40"/>
                </a:solidFill>
              </a:rPr>
              <a:t>;</a:t>
            </a:r>
            <a:endParaRPr lang="ru" sz="1300" dirty="0" smtClean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 smtClean="0">
                <a:solidFill>
                  <a:srgbClr val="132C40"/>
                </a:solidFill>
              </a:rPr>
              <a:t>Проведение рекламной кампании.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2" name="Google Shape;282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@Chig_555 - телеграмм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skg00@yandex.ru</a:t>
            </a:r>
            <a:r>
              <a:rPr lang="ru">
                <a:solidFill>
                  <a:srgbClr val="132C40"/>
                </a:solidFill>
              </a:rPr>
              <a:t> - почта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3" name="Google Shape;283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Лидер - Сидоров Кирилл Анатольевич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390</Words>
  <Application>Microsoft Office PowerPoint</Application>
  <PresentationFormat>Экран (16:9)</PresentationFormat>
  <Paragraphs>104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Century Gothic</vt:lpstr>
      <vt:lpstr>Raleway</vt:lpstr>
      <vt:lpstr>Arial</vt:lpstr>
      <vt:lpstr>Raleway SemiBold</vt:lpstr>
      <vt:lpstr>Calibri</vt:lpstr>
      <vt:lpstr>Helvetica Neue</vt:lpstr>
      <vt:lpstr>Simple Light</vt:lpstr>
      <vt:lpstr>Simple Light</vt:lpstr>
      <vt:lpstr>3D туризм 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туризм </dc:title>
  <cp:lastModifiedBy>кирилл сидоров</cp:lastModifiedBy>
  <cp:revision>20</cp:revision>
  <dcterms:modified xsi:type="dcterms:W3CDTF">2023-12-07T23:45:24Z</dcterms:modified>
</cp:coreProperties>
</file>