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63" r:id="rId3"/>
    <p:sldId id="257" r:id="rId4"/>
    <p:sldId id="264" r:id="rId5"/>
    <p:sldId id="259" r:id="rId6"/>
    <p:sldId id="260" r:id="rId7"/>
    <p:sldId id="261" r:id="rId8"/>
    <p:sldId id="262" r:id="rId9"/>
  </p:sldIdLst>
  <p:sldSz cx="14630400" cy="8229600"/>
  <p:notesSz cx="8229600" cy="14630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53" d="100"/>
          <a:sy n="53" d="100"/>
        </p:scale>
        <p:origin x="1406" y="4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1469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578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20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2.png" 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2.png" 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2.png" 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2.png" 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2.png" 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2.png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3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4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6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6.xml" /><Relationship Id="rId5" Type="http://schemas.openxmlformats.org/officeDocument/2006/relationships/image" Target="../media/image9.png" /><Relationship Id="rId4" Type="http://schemas.openxmlformats.org/officeDocument/2006/relationships/image" Target="../media/image8.svg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 /><Relationship Id="rId3" Type="http://schemas.openxmlformats.org/officeDocument/2006/relationships/image" Target="../media/image10.png" /><Relationship Id="rId7" Type="http://schemas.openxmlformats.org/officeDocument/2006/relationships/image" Target="../media/image14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3.png" /><Relationship Id="rId5" Type="http://schemas.openxmlformats.org/officeDocument/2006/relationships/image" Target="../media/image12.png" /><Relationship Id="rId10" Type="http://schemas.openxmlformats.org/officeDocument/2006/relationships/image" Target="../media/image17.png" /><Relationship Id="rId4" Type="http://schemas.openxmlformats.org/officeDocument/2006/relationships/image" Target="../media/image11.png" /><Relationship Id="rId9" Type="http://schemas.openxmlformats.org/officeDocument/2006/relationships/image" Target="../media/image16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lley-science.ru/domains_data/files/Sept24/POZHaROOPaSNOST--NEFTEBaZ-V-ROSSII-STaTISTIKa-aVaRII%2C-POZHaROV-I-VZRIVOV-.pdf" TargetMode="External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7.xml" /><Relationship Id="rId6" Type="http://schemas.openxmlformats.org/officeDocument/2006/relationships/hyperlink" Target="https://dzen.ru/a/Z64C06bcqlAcbe8D" TargetMode="External" /><Relationship Id="rId5" Type="http://schemas.openxmlformats.org/officeDocument/2006/relationships/hyperlink" Target="https://www.gosnadzor.ru/public/annual_reports/" TargetMode="External" /><Relationship Id="rId4" Type="http://schemas.openxmlformats.org/officeDocument/2006/relationships/hyperlink" Target="https://na-journal.ru/6-2024-tekhnosfernaya-bezopasnost/13639-analiz-prichin-pojarov-i-vzryvov-proishodyashchih-na-proizvodstvennyh-obektah-hraneniya-nefteproduktov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212934" y="3391733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i="1" dirty="0">
                <a:solidFill>
                  <a:srgbClr val="000000"/>
                </a:solidFill>
                <a:latin typeface="Aptos" panose="020B0004020202020204" pitchFamily="34" charset="0"/>
                <a:ea typeface="Source Serif 4 Semi Bold" pitchFamily="34" charset="-122"/>
                <a:cs typeface="Source Serif 4 Semi Bold" pitchFamily="34" charset="-120"/>
              </a:rPr>
              <a:t>SkyGrid</a:t>
            </a:r>
            <a:endParaRPr lang="en-US" sz="4400" b="1" i="1" dirty="0">
              <a:latin typeface="Aptos" panose="020B0004020202020204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837724" y="4454723"/>
            <a:ext cx="746855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endParaRPr lang="en-US" sz="1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6">
            <a:extLst>
              <a:ext uri="{FF2B5EF4-FFF2-40B4-BE49-F238E27FC236}">
                <a16:creationId xmlns:a16="http://schemas.microsoft.com/office/drawing/2014/main" id="{481E3625-33A5-1A15-D964-F64057ECD107}"/>
              </a:ext>
            </a:extLst>
          </p:cNvPr>
          <p:cNvSpPr/>
          <p:nvPr/>
        </p:nvSpPr>
        <p:spPr>
          <a:xfrm>
            <a:off x="806221" y="2718296"/>
            <a:ext cx="22860" cy="3016210"/>
          </a:xfrm>
          <a:prstGeom prst="rect">
            <a:avLst/>
          </a:prstGeom>
          <a:solidFill>
            <a:srgbClr val="BE49DF"/>
          </a:solidFill>
          <a:ln/>
        </p:spPr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0BBCDEF3-6E12-9C45-DA7A-9E1716CF38E1}"/>
              </a:ext>
            </a:extLst>
          </p:cNvPr>
          <p:cNvSpPr/>
          <p:nvPr/>
        </p:nvSpPr>
        <p:spPr>
          <a:xfrm>
            <a:off x="1088827" y="1293302"/>
            <a:ext cx="6226373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ru-RU" sz="4000" b="1" dirty="0">
                <a:solidFill>
                  <a:srgbClr val="000000"/>
                </a:solidFill>
                <a:latin typeface="Aptos" panose="020B0004020202020204" pitchFamily="34" charset="0"/>
                <a:ea typeface="Source Serif 4 Semi Bold" pitchFamily="34" charset="-122"/>
                <a:cs typeface="Source Serif 4 Semi Bold" pitchFamily="34" charset="-120"/>
              </a:rPr>
              <a:t>Г</a:t>
            </a:r>
            <a:r>
              <a:rPr lang="en-US" sz="4000" b="1" dirty="0" err="1">
                <a:solidFill>
                  <a:srgbClr val="000000"/>
                </a:solidFill>
                <a:latin typeface="Aptos" panose="020B0004020202020204" pitchFamily="34" charset="0"/>
                <a:ea typeface="Source Serif 4 Semi Bold" pitchFamily="34" charset="-122"/>
                <a:cs typeface="Source Serif 4 Semi Bold" pitchFamily="34" charset="-120"/>
              </a:rPr>
              <a:t>ипотез</a:t>
            </a:r>
            <a:r>
              <a:rPr lang="ru-RU" sz="4000" b="1" dirty="0">
                <a:solidFill>
                  <a:srgbClr val="000000"/>
                </a:solidFill>
                <a:latin typeface="Aptos" panose="020B0004020202020204" pitchFamily="34" charset="0"/>
                <a:ea typeface="Source Serif 4 Semi Bold" pitchFamily="34" charset="-122"/>
                <a:cs typeface="Source Serif 4 Semi Bold" pitchFamily="34" charset="-120"/>
              </a:rPr>
              <a:t>а</a:t>
            </a:r>
            <a:endParaRPr lang="en-US" sz="4000" dirty="0">
              <a:latin typeface="Aptos" panose="020B0004020202020204" pitchFamily="34" charset="0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D738F089-FFBE-A337-332A-34CF22D1F1B2}"/>
              </a:ext>
            </a:extLst>
          </p:cNvPr>
          <p:cNvSpPr/>
          <p:nvPr/>
        </p:nvSpPr>
        <p:spPr>
          <a:xfrm>
            <a:off x="1141037" y="3435478"/>
            <a:ext cx="11491912" cy="18055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ru-RU" sz="3200" dirty="0">
                <a:latin typeface="Aptos" panose="020B0004020202020204" pitchFamily="34" charset="0"/>
              </a:rPr>
              <a:t>Мы предполагаем, что внедрение автономной системы мониторинга на основе беспилотных летательных аппаратов (БПЛА), позволит в 3 раза сократить время обнаружения утечек.</a:t>
            </a:r>
            <a:endParaRPr lang="en-US" sz="32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635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00764" y="2152066"/>
            <a:ext cx="6226373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ptos" panose="020B0004020202020204" pitchFamily="34" charset="0"/>
                <a:ea typeface="Source Serif 4 Semi Bold" pitchFamily="34" charset="-122"/>
                <a:cs typeface="Source Serif 4 Semi Bold" pitchFamily="34" charset="-120"/>
              </a:rPr>
              <a:t>Суть </a:t>
            </a:r>
            <a:r>
              <a:rPr lang="en-US" sz="4000" b="1" dirty="0" err="1">
                <a:solidFill>
                  <a:srgbClr val="000000"/>
                </a:solidFill>
                <a:latin typeface="Aptos" panose="020B0004020202020204" pitchFamily="34" charset="0"/>
                <a:ea typeface="Source Serif 4 Semi Bold" pitchFamily="34" charset="-122"/>
                <a:cs typeface="Source Serif 4 Semi Bold" pitchFamily="34" charset="-120"/>
              </a:rPr>
              <a:t>идеи</a:t>
            </a:r>
            <a:endParaRPr lang="en-US" sz="4000" dirty="0">
              <a:latin typeface="Aptos" panose="020B0004020202020204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2189252" y="3382324"/>
            <a:ext cx="11491912" cy="2304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ru-RU" sz="3200" dirty="0">
                <a:latin typeface="Aptos" panose="020B0004020202020204" pitchFamily="34" charset="0"/>
              </a:rPr>
              <a:t>Оснастить беспилотные летательные аппараты (БПЛА) специальными газоаналитическими датчиками, которые в автоматическом режиме или под управлением оператора обследуют обширные территории газовой инфраструктуры (трубопроводы, хранилища, компрессорные станции) и в режиме реального времени</a:t>
            </a:r>
            <a:endParaRPr lang="en-US" sz="32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62618" y="1205144"/>
            <a:ext cx="6677501" cy="53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200"/>
              </a:lnSpc>
            </a:pPr>
            <a:r>
              <a:rPr lang="en-US" sz="3600" b="1" dirty="0" err="1">
                <a:solidFill>
                  <a:srgbClr val="000000"/>
                </a:solidFill>
                <a:latin typeface="Aptos" panose="020B0004020202020204" pitchFamily="34" charset="0"/>
                <a:ea typeface="Source Serif 4 Semi Bold" pitchFamily="34" charset="-122"/>
                <a:cs typeface="Source Serif 4 Semi Bold" pitchFamily="34" charset="-120"/>
              </a:rPr>
              <a:t>Проблем</a:t>
            </a:r>
            <a:r>
              <a:rPr lang="ru-RU" sz="3600" b="1" dirty="0">
                <a:solidFill>
                  <a:srgbClr val="000000"/>
                </a:solidFill>
                <a:latin typeface="Aptos" panose="020B0004020202020204" pitchFamily="34" charset="0"/>
                <a:ea typeface="Source Serif 4 Semi Bold" pitchFamily="34" charset="-122"/>
                <a:cs typeface="Source Serif 4 Semi Bold" pitchFamily="34" charset="-120"/>
              </a:rPr>
              <a:t>ы и текущие </a:t>
            </a:r>
            <a:r>
              <a:rPr lang="en-US" sz="3600" b="1" dirty="0" err="1">
                <a:solidFill>
                  <a:srgbClr val="000000"/>
                </a:solidFill>
                <a:latin typeface="Aptos" panose="020B0004020202020204" pitchFamily="34" charset="0"/>
                <a:ea typeface="Source Serif 4 Semi Bold" pitchFamily="34" charset="-122"/>
                <a:cs typeface="Source Serif 4 Semi Bold" pitchFamily="34" charset="-120"/>
              </a:rPr>
              <a:t>реш</a:t>
            </a:r>
            <a:r>
              <a:rPr lang="ru-RU" sz="3600" b="1" dirty="0">
                <a:solidFill>
                  <a:srgbClr val="000000"/>
                </a:solidFill>
                <a:latin typeface="Aptos" panose="020B0004020202020204" pitchFamily="34" charset="0"/>
                <a:ea typeface="Source Serif 4 Semi Bold" pitchFamily="34" charset="-122"/>
                <a:cs typeface="Source Serif 4 Semi Bold" pitchFamily="34" charset="-120"/>
              </a:rPr>
              <a:t>е</a:t>
            </a:r>
            <a:r>
              <a:rPr lang="en-US" sz="3600" b="1" dirty="0" err="1">
                <a:solidFill>
                  <a:srgbClr val="000000"/>
                </a:solidFill>
                <a:latin typeface="Aptos" panose="020B0004020202020204" pitchFamily="34" charset="0"/>
                <a:ea typeface="Source Serif 4 Semi Bold" pitchFamily="34" charset="-122"/>
                <a:cs typeface="Source Serif 4 Semi Bold" pitchFamily="34" charset="-120"/>
              </a:rPr>
              <a:t>ни</a:t>
            </a:r>
            <a:r>
              <a:rPr lang="ru-RU" sz="3600" b="1" dirty="0">
                <a:solidFill>
                  <a:srgbClr val="000000"/>
                </a:solidFill>
                <a:latin typeface="Aptos" panose="020B0004020202020204" pitchFamily="34" charset="0"/>
                <a:ea typeface="Source Serif 4 Semi Bold" pitchFamily="34" charset="-122"/>
                <a:cs typeface="Source Serif 4 Semi Bold" pitchFamily="34" charset="-120"/>
              </a:rPr>
              <a:t>я</a:t>
            </a:r>
            <a:endParaRPr lang="en-US" sz="3600" b="1" dirty="0">
              <a:latin typeface="Aptos" panose="020B0004020202020204" pitchFamily="34" charset="0"/>
            </a:endParaRPr>
          </a:p>
          <a:p>
            <a:pPr marL="0" indent="0" algn="l">
              <a:lnSpc>
                <a:spcPts val="4200"/>
              </a:lnSpc>
              <a:buNone/>
            </a:pPr>
            <a:endParaRPr lang="en-US" sz="3600" b="1" dirty="0">
              <a:latin typeface="Aptos" panose="020B0004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47189" y="2026920"/>
            <a:ext cx="13081754" cy="964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ru-RU" sz="3200" dirty="0">
              <a:solidFill>
                <a:srgbClr val="000000"/>
              </a:solidFill>
              <a:latin typeface="Aptos" panose="020B0004020202020204" pitchFamily="34" charset="0"/>
              <a:ea typeface="Source Serif 4 Semi Bold" pitchFamily="34" charset="-122"/>
            </a:endParaRPr>
          </a:p>
          <a:p>
            <a:pPr marL="0" indent="0" algn="l">
              <a:lnSpc>
                <a:spcPts val="2500"/>
              </a:lnSpc>
              <a:buNone/>
            </a:pPr>
            <a:endParaRPr lang="ru-RU" sz="3200" dirty="0">
              <a:solidFill>
                <a:srgbClr val="000000"/>
              </a:solidFill>
              <a:latin typeface="Aptos" panose="020B0004020202020204" pitchFamily="34" charset="0"/>
              <a:ea typeface="Source Serif 4 Semi Bold" pitchFamily="34" charset="-122"/>
            </a:endParaRPr>
          </a:p>
          <a:p>
            <a:pPr marL="0" indent="0" algn="l">
              <a:lnSpc>
                <a:spcPts val="2500"/>
              </a:lnSpc>
              <a:buNone/>
            </a:pPr>
            <a:endParaRPr lang="en-US" sz="3200" dirty="0">
              <a:latin typeface="Aptos" panose="020B0004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3784732" y="0"/>
            <a:ext cx="45719" cy="8341112"/>
          </a:xfrm>
          <a:prstGeom prst="rect">
            <a:avLst/>
          </a:prstGeom>
          <a:solidFill>
            <a:srgbClr val="BE49DF"/>
          </a:solidFill>
          <a:ln/>
        </p:spPr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A8874010-4075-ACD8-CBC4-704321062B33}"/>
              </a:ext>
            </a:extLst>
          </p:cNvPr>
          <p:cNvSpPr/>
          <p:nvPr/>
        </p:nvSpPr>
        <p:spPr>
          <a:xfrm>
            <a:off x="962618" y="2615412"/>
            <a:ext cx="11491912" cy="3110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ru-RU" sz="2800" dirty="0">
                <a:latin typeface="Aptos" panose="020B0004020202020204" pitchFamily="34" charset="0"/>
              </a:rPr>
              <a:t> Существующие методы неэффективны: Традиционные методы обнаружения утечек (пешие обходы, патрулирование на автомобилях, стационарные датчики). К тому же большие территории – большие траты времени на их обход.</a:t>
            </a:r>
          </a:p>
          <a:p>
            <a:pPr marL="0" indent="0" algn="l">
              <a:lnSpc>
                <a:spcPts val="3000"/>
              </a:lnSpc>
              <a:buNone/>
            </a:pPr>
            <a:endParaRPr lang="ru-RU" sz="2800" dirty="0">
              <a:latin typeface="Aptos" panose="020B0004020202020204" pitchFamily="34" charset="0"/>
            </a:endParaRPr>
          </a:p>
          <a:p>
            <a:pPr marL="0" indent="0" algn="l">
              <a:lnSpc>
                <a:spcPts val="3000"/>
              </a:lnSpc>
              <a:buNone/>
            </a:pPr>
            <a:r>
              <a:rPr lang="ru-RU" sz="2800" dirty="0">
                <a:latin typeface="Aptos" panose="020B0004020202020204" pitchFamily="34" charset="0"/>
              </a:rPr>
              <a:t>Необнаруженная утечка газа приводит к колоссальным финансовым потерям, экологическому ущербу и создает прямую угрозу техногенных катастроф и человеческих жизней.</a:t>
            </a:r>
          </a:p>
        </p:txBody>
      </p:sp>
    </p:spTree>
    <p:extLst>
      <p:ext uri="{BB962C8B-B14F-4D97-AF65-F5344CB8AC3E}">
        <p14:creationId xmlns:p14="http://schemas.microsoft.com/office/powerpoint/2010/main" val="3048087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2723" y="2456378"/>
            <a:ext cx="4968954" cy="331684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15606" y="646509"/>
            <a:ext cx="7695724" cy="12170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75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ptos" panose="020B0004020202020204" pitchFamily="34" charset="0"/>
                <a:ea typeface="Source Serif 4 Semi Bold" pitchFamily="34" charset="-122"/>
                <a:cs typeface="Source Serif 4 Semi Bold" pitchFamily="34" charset="-120"/>
              </a:rPr>
              <a:t>Гипотеза решения и технология / </a:t>
            </a:r>
            <a:r>
              <a:rPr lang="en-US" sz="3600" b="1" dirty="0" err="1">
                <a:solidFill>
                  <a:srgbClr val="000000"/>
                </a:solidFill>
                <a:latin typeface="Aptos" panose="020B0004020202020204" pitchFamily="34" charset="0"/>
                <a:ea typeface="Source Serif 4 Semi Bold" pitchFamily="34" charset="-122"/>
                <a:cs typeface="Source Serif 4 Semi Bold" pitchFamily="34" charset="-120"/>
              </a:rPr>
              <a:t>инновация</a:t>
            </a:r>
            <a:endParaRPr lang="en-US" sz="3800" dirty="0"/>
          </a:p>
        </p:txBody>
      </p:sp>
      <p:sp>
        <p:nvSpPr>
          <p:cNvPr id="5" name="Text 1"/>
          <p:cNvSpPr/>
          <p:nvPr/>
        </p:nvSpPr>
        <p:spPr>
          <a:xfrm>
            <a:off x="724138" y="2096214"/>
            <a:ext cx="7695724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endParaRPr lang="en-US" sz="1600" dirty="0"/>
          </a:p>
        </p:txBody>
      </p:sp>
      <p:sp>
        <p:nvSpPr>
          <p:cNvPr id="6" name="Shape 2"/>
          <p:cNvSpPr/>
          <p:nvPr/>
        </p:nvSpPr>
        <p:spPr>
          <a:xfrm>
            <a:off x="724138" y="2659856"/>
            <a:ext cx="7695724" cy="4230172"/>
          </a:xfrm>
          <a:prstGeom prst="roundRect">
            <a:avLst>
              <a:gd name="adj" fmla="val 2054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715606" y="2671985"/>
            <a:ext cx="3847862" cy="4647724"/>
          </a:xfrm>
          <a:prstGeom prst="roundRect">
            <a:avLst>
              <a:gd name="adj" fmla="val 2263"/>
            </a:avLst>
          </a:prstGeom>
          <a:solidFill>
            <a:srgbClr val="F0D4F7"/>
          </a:solidFill>
          <a:ln/>
        </p:spPr>
      </p:sp>
      <p:sp>
        <p:nvSpPr>
          <p:cNvPr id="8" name="Text 4"/>
          <p:cNvSpPr/>
          <p:nvPr/>
        </p:nvSpPr>
        <p:spPr>
          <a:xfrm>
            <a:off x="938570" y="2874288"/>
            <a:ext cx="3116223" cy="33462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endParaRPr lang="en-US" sz="2800" dirty="0">
              <a:latin typeface="Aptos" panose="020B0004020202020204" pitchFamily="34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938570" y="6344603"/>
            <a:ext cx="3116223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4572000" y="2667476"/>
            <a:ext cx="3890102" cy="4647724"/>
          </a:xfrm>
          <a:prstGeom prst="rect">
            <a:avLst/>
          </a:prstGeom>
          <a:solidFill>
            <a:srgbClr val="F0D4F7"/>
          </a:solidFill>
          <a:ln/>
        </p:spPr>
      </p:sp>
      <p:sp>
        <p:nvSpPr>
          <p:cNvPr id="12" name="Text 8"/>
          <p:cNvSpPr/>
          <p:nvPr/>
        </p:nvSpPr>
        <p:spPr>
          <a:xfrm>
            <a:off x="5089208" y="2874288"/>
            <a:ext cx="3116223" cy="121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endParaRPr lang="en-US" sz="2800" dirty="0">
              <a:latin typeface="Aptos" panose="020B0004020202020204" pitchFamily="34" charset="0"/>
            </a:endParaRPr>
          </a:p>
        </p:txBody>
      </p:sp>
      <p:sp>
        <p:nvSpPr>
          <p:cNvPr id="13" name="Text 9"/>
          <p:cNvSpPr/>
          <p:nvPr/>
        </p:nvSpPr>
        <p:spPr>
          <a:xfrm>
            <a:off x="5089208" y="4215170"/>
            <a:ext cx="3116223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724138" y="7122676"/>
            <a:ext cx="7695724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endParaRPr lang="en-US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62B531-6B00-2686-4E1B-A99EB842D67D}"/>
              </a:ext>
            </a:extLst>
          </p:cNvPr>
          <p:cNvSpPr txBox="1"/>
          <p:nvPr/>
        </p:nvSpPr>
        <p:spPr>
          <a:xfrm>
            <a:off x="934304" y="2790885"/>
            <a:ext cx="747702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ptos" panose="020B0004020202020204" pitchFamily="34" charset="0"/>
              </a:rPr>
              <a:t>Аппаратная часть: Мультикоптеры для точной локации и дроны самолетного типа для обследования протяженных трасс.</a:t>
            </a:r>
          </a:p>
          <a:p>
            <a:endParaRPr lang="ru-RU" sz="2400" dirty="0">
              <a:latin typeface="Aptos" panose="020B0004020202020204" pitchFamily="34" charset="0"/>
            </a:endParaRPr>
          </a:p>
          <a:p>
            <a:r>
              <a:rPr lang="ru-RU" sz="2400" dirty="0">
                <a:latin typeface="Aptos" panose="020B0004020202020204" pitchFamily="34" charset="0"/>
              </a:rPr>
              <a:t>· Сенсоры: Установка на них высокоточных лазерных спектрометров (TDLAS), способных детектировать метан в </a:t>
            </a:r>
            <a:r>
              <a:rPr lang="ru-RU" sz="2400" dirty="0" err="1">
                <a:latin typeface="Aptos" panose="020B0004020202020204" pitchFamily="34" charset="0"/>
              </a:rPr>
              <a:t>ppm</a:t>
            </a:r>
            <a:r>
              <a:rPr lang="ru-RU" sz="2400" dirty="0">
                <a:latin typeface="Aptos" panose="020B0004020202020204" pitchFamily="34" charset="0"/>
              </a:rPr>
              <a:t> (частей на миллион) с расстояния в десятки метров.</a:t>
            </a:r>
          </a:p>
          <a:p>
            <a:endParaRPr lang="ru-RU" sz="2400" dirty="0">
              <a:latin typeface="Aptos" panose="020B0004020202020204" pitchFamily="34" charset="0"/>
            </a:endParaRPr>
          </a:p>
          <a:p>
            <a:r>
              <a:rPr lang="ru-RU" sz="2400" dirty="0">
                <a:latin typeface="Aptos" panose="020B0004020202020204" pitchFamily="34" charset="0"/>
              </a:rPr>
              <a:t>· Программное обеспечение:</a:t>
            </a:r>
          </a:p>
          <a:p>
            <a:r>
              <a:rPr lang="ru-RU" sz="2400" dirty="0">
                <a:latin typeface="Aptos" panose="020B0004020202020204" pitchFamily="34" charset="0"/>
              </a:rPr>
              <a:t>  · Автопилот для полетов по заранее заданным маршрутам (вдоль трасс трубопроводов).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518" y="610195"/>
            <a:ext cx="8404146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ptos" panose="020B0004020202020204" pitchFamily="34" charset="0"/>
                <a:ea typeface="Source Serif 4 Semi Bold" pitchFamily="34" charset="-122"/>
                <a:cs typeface="Source Serif 4 Semi Bold" pitchFamily="34" charset="-120"/>
              </a:rPr>
              <a:t>Целевая аудитория, клиенты</a:t>
            </a:r>
            <a:endParaRPr lang="en-US" sz="3600" b="1" dirty="0">
              <a:latin typeface="Aptos" panose="020B0004020202020204" pitchFamily="34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0454" y="2273976"/>
            <a:ext cx="598408" cy="59840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772675" y="2469429"/>
            <a:ext cx="4075866" cy="4955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dirty="0">
                <a:solidFill>
                  <a:srgbClr val="272525"/>
                </a:solidFill>
                <a:latin typeface="Aptos" panose="020B0004020202020204" pitchFamily="34" charset="0"/>
                <a:ea typeface="Source Serif 4 Semi Bold" pitchFamily="34" charset="-122"/>
                <a:cs typeface="Source Serif 4 Semi Bold" pitchFamily="34" charset="-120"/>
              </a:rPr>
              <a:t>Промышленный Сектор</a:t>
            </a:r>
            <a:endParaRPr lang="en-US" sz="3200" dirty="0">
              <a:latin typeface="Aptos" panose="020B0004020202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837724" y="3578862"/>
            <a:ext cx="8621072" cy="35567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ru-RU" sz="2000" dirty="0">
                <a:latin typeface="Aptos" panose="020B0004020202020204" pitchFamily="34" charset="0"/>
              </a:rPr>
              <a:t>Газотранспортные компании ("Газпром трансгаз", "НОВАТЭК" и др.), </a:t>
            </a:r>
          </a:p>
          <a:p>
            <a:pPr marL="0" indent="0" algn="l">
              <a:lnSpc>
                <a:spcPts val="3000"/>
              </a:lnSpc>
              <a:buNone/>
            </a:pPr>
            <a:r>
              <a:rPr lang="ru-RU" sz="2000" dirty="0">
                <a:latin typeface="Aptos" panose="020B0004020202020204" pitchFamily="34" charset="0"/>
              </a:rPr>
              <a:t>операторы магистральных и распределительных сетей.</a:t>
            </a:r>
          </a:p>
          <a:p>
            <a:pPr marL="0" indent="0" algn="l">
              <a:lnSpc>
                <a:spcPts val="3000"/>
              </a:lnSpc>
              <a:buNone/>
            </a:pPr>
            <a:endParaRPr lang="ru-RU" sz="2000" dirty="0">
              <a:latin typeface="Aptos" panose="020B0004020202020204" pitchFamily="34" charset="0"/>
            </a:endParaRPr>
          </a:p>
          <a:p>
            <a:pPr marL="0" indent="0" algn="l">
              <a:lnSpc>
                <a:spcPts val="3000"/>
              </a:lnSpc>
              <a:buNone/>
            </a:pPr>
            <a:r>
              <a:rPr lang="ru-RU" sz="2000" dirty="0">
                <a:latin typeface="Aptos" panose="020B0004020202020204" pitchFamily="34" charset="0"/>
              </a:rPr>
              <a:t>· Какая ценность для них?</a:t>
            </a:r>
          </a:p>
          <a:p>
            <a:pPr marL="0" indent="0" algn="l">
              <a:lnSpc>
                <a:spcPts val="3000"/>
              </a:lnSpc>
              <a:buNone/>
            </a:pPr>
            <a:r>
              <a:rPr lang="ru-RU" sz="2000" dirty="0">
                <a:latin typeface="Aptos" panose="020B0004020202020204" pitchFamily="34" charset="0"/>
              </a:rPr>
              <a:t>  · Экономическая: Сокращение потерь товарного газа, снижение затрат на инспекцию и штрафов.</a:t>
            </a:r>
          </a:p>
          <a:p>
            <a:pPr marL="0" indent="0" algn="l">
              <a:lnSpc>
                <a:spcPts val="3000"/>
              </a:lnSpc>
              <a:buNone/>
            </a:pPr>
            <a:r>
              <a:rPr lang="ru-RU" sz="2000" dirty="0">
                <a:latin typeface="Aptos" panose="020B0004020202020204" pitchFamily="34" charset="0"/>
              </a:rPr>
              <a:t>  · Безопасность: Резкое снижение риска взрывов и аварий, выполнение требований Ростехнадзора.</a:t>
            </a:r>
          </a:p>
          <a:p>
            <a:pPr marL="0" indent="0" algn="l">
              <a:lnSpc>
                <a:spcPts val="3000"/>
              </a:lnSpc>
              <a:buNone/>
            </a:pPr>
            <a:r>
              <a:rPr lang="ru-RU" sz="2000" dirty="0">
                <a:latin typeface="Aptos" panose="020B0004020202020204" pitchFamily="34" charset="0"/>
              </a:rPr>
              <a:t>  · Репутационная и экологическая: Улучшение экологического следа и имиджа компании.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7464743" y="4083725"/>
            <a:ext cx="632793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837724" y="6338649"/>
            <a:ext cx="632781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endParaRPr lang="en-US" sz="1850" dirty="0"/>
          </a:p>
        </p:txBody>
      </p:sp>
      <p:sp>
        <p:nvSpPr>
          <p:cNvPr id="14" name="Text 8"/>
          <p:cNvSpPr/>
          <p:nvPr/>
        </p:nvSpPr>
        <p:spPr>
          <a:xfrm>
            <a:off x="7464743" y="6338649"/>
            <a:ext cx="632793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endParaRPr lang="en-US" sz="185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DAE3E69-4C5C-F652-DDCB-9C0B786A09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5664" y="1507927"/>
            <a:ext cx="4997433" cy="33342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9702" y="369094"/>
            <a:ext cx="5507352" cy="5118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ptos" panose="020B0004020202020204" pitchFamily="34" charset="0"/>
                <a:ea typeface="Source Serif 4 Semi Bold" pitchFamily="34" charset="-122"/>
                <a:cs typeface="Source Serif 4 Semi Bold" pitchFamily="34" charset="-120"/>
              </a:rPr>
              <a:t>Команда SkyGrid</a:t>
            </a:r>
            <a:endParaRPr lang="en-US" sz="3600" b="1" dirty="0">
              <a:latin typeface="Aptos" panose="020B0004020202020204" pitchFamily="34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02" y="1116092"/>
            <a:ext cx="3177183" cy="270855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86754" y="4139594"/>
            <a:ext cx="2698595" cy="6405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ptos" panose="020B0004020202020204" pitchFamily="34" charset="0"/>
                <a:ea typeface="Source Serif 4 Semi Bold" pitchFamily="34" charset="-122"/>
                <a:cs typeface="Source Serif 4 Semi Bold" pitchFamily="34" charset="-120"/>
              </a:rPr>
              <a:t>Устименко </a:t>
            </a:r>
            <a:r>
              <a:rPr lang="en-US" sz="1600" b="1" dirty="0" err="1">
                <a:solidFill>
                  <a:srgbClr val="000000"/>
                </a:solidFill>
                <a:latin typeface="Aptos" panose="020B0004020202020204" pitchFamily="34" charset="0"/>
                <a:ea typeface="Source Serif 4 Semi Bold" pitchFamily="34" charset="-122"/>
                <a:cs typeface="Source Serif 4 Semi Bold" pitchFamily="34" charset="-120"/>
              </a:rPr>
              <a:t>Роман</a:t>
            </a:r>
            <a:r>
              <a:rPr lang="en-US" sz="1600" b="1" dirty="0">
                <a:solidFill>
                  <a:srgbClr val="000000"/>
                </a:solidFill>
                <a:latin typeface="Aptos" panose="020B0004020202020204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Aptos" panose="020B0004020202020204" pitchFamily="34" charset="0"/>
                <a:ea typeface="Source Serif 4 Semi Bold" pitchFamily="34" charset="-122"/>
                <a:cs typeface="Source Serif 4 Semi Bold" pitchFamily="34" charset="-120"/>
              </a:rPr>
              <a:t>Алекс</a:t>
            </a:r>
            <a:r>
              <a:rPr lang="ru-RU" sz="1600" b="1">
                <a:solidFill>
                  <a:srgbClr val="000000"/>
                </a:solidFill>
                <a:latin typeface="Aptos" panose="020B0004020202020204" pitchFamily="34" charset="0"/>
                <a:ea typeface="Source Serif 4 Semi Bold" pitchFamily="34" charset="-122"/>
                <a:cs typeface="Source Serif 4 Semi Bold" pitchFamily="34" charset="-120"/>
              </a:rPr>
              <a:t>еевич</a:t>
            </a:r>
            <a:endParaRPr lang="en-US" sz="1600" b="1" dirty="0">
              <a:latin typeface="Aptos" panose="020B0004020202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299561" y="4293275"/>
            <a:ext cx="3177183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2886" y="1159318"/>
            <a:ext cx="3875171" cy="265124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068485" y="4156067"/>
            <a:ext cx="2269331" cy="525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ptos" panose="020B0004020202020204" pitchFamily="34" charset="0"/>
                <a:ea typeface="Source Serif 4 Semi Bold" pitchFamily="34" charset="-122"/>
                <a:cs typeface="Source Serif 4 Semi Bold" pitchFamily="34" charset="-120"/>
              </a:rPr>
              <a:t>Сура Александра Юрьевна</a:t>
            </a:r>
            <a:endParaRPr lang="en-US" sz="1600" b="1" dirty="0">
              <a:latin typeface="Aptos" panose="020B0004020202020204" pitchFamily="34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3981926" y="2674025"/>
            <a:ext cx="3177183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3122" y="1116093"/>
            <a:ext cx="2698212" cy="269821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633097" y="4296667"/>
            <a:ext cx="2269331" cy="197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ptos" panose="020B0004020202020204" pitchFamily="34" charset="0"/>
                <a:ea typeface="Source Serif 4 Semi Bold" pitchFamily="34" charset="-122"/>
                <a:cs typeface="Source Serif 4 Semi Bold" pitchFamily="34" charset="-120"/>
              </a:rPr>
              <a:t>Пигенко Виктория Юрьевна</a:t>
            </a:r>
            <a:endParaRPr lang="en-US" sz="1600" b="1" dirty="0">
              <a:latin typeface="Aptos" panose="020B0004020202020204" pitchFamily="34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7494151" y="4775716"/>
            <a:ext cx="3177183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75007" y="1116093"/>
            <a:ext cx="2708552" cy="270855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1006376" y="4279284"/>
            <a:ext cx="2355890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ptos" panose="020B0004020202020204" pitchFamily="34" charset="0"/>
                <a:ea typeface="Source Serif 4 Semi Bold" pitchFamily="34" charset="-122"/>
                <a:cs typeface="Source Serif 4 Semi Bold" pitchFamily="34" charset="-120"/>
              </a:rPr>
              <a:t>Козлова Анастасия Эдуардовна</a:t>
            </a:r>
            <a:endParaRPr lang="en-US" sz="1600" b="1" dirty="0">
              <a:latin typeface="Aptos" panose="020B0004020202020204" pitchFamily="34" charset="0"/>
            </a:endParaRPr>
          </a:p>
        </p:txBody>
      </p:sp>
      <p:sp>
        <p:nvSpPr>
          <p:cNvPr id="14" name="Text 8"/>
          <p:cNvSpPr/>
          <p:nvPr/>
        </p:nvSpPr>
        <p:spPr>
          <a:xfrm>
            <a:off x="11006376" y="4775716"/>
            <a:ext cx="3177183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042" y="4613538"/>
            <a:ext cx="2698595" cy="2698595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265888" y="7761862"/>
            <a:ext cx="2836902" cy="197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ptos" panose="020B0004020202020204" pitchFamily="34" charset="0"/>
                <a:ea typeface="Source Serif 4 Semi Bold" pitchFamily="34" charset="-122"/>
                <a:cs typeface="Source Serif 4 Semi Bold" pitchFamily="34" charset="-120"/>
              </a:rPr>
              <a:t>Романенко Валерия Владимировна</a:t>
            </a:r>
            <a:endParaRPr lang="en-US" sz="1600" b="1" dirty="0">
              <a:latin typeface="Aptos" panose="020B0004020202020204" pitchFamily="34" charset="0"/>
            </a:endParaRPr>
          </a:p>
        </p:txBody>
      </p:sp>
      <p:sp>
        <p:nvSpPr>
          <p:cNvPr id="17" name="Text 10"/>
          <p:cNvSpPr/>
          <p:nvPr/>
        </p:nvSpPr>
        <p:spPr>
          <a:xfrm>
            <a:off x="469702" y="9072682"/>
            <a:ext cx="3177183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6702" y="4775716"/>
            <a:ext cx="2542757" cy="2542757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4163883" y="7738215"/>
            <a:ext cx="2388394" cy="197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ptos" panose="020B0004020202020204" pitchFamily="34" charset="0"/>
                <a:ea typeface="Source Serif 4 Semi Bold" pitchFamily="34" charset="-122"/>
                <a:cs typeface="Source Serif 4 Semi Bold" pitchFamily="34" charset="-120"/>
              </a:rPr>
              <a:t>Ковлякова Юлия Дмитриевна</a:t>
            </a:r>
            <a:endParaRPr lang="en-US" sz="1600" b="1" dirty="0">
              <a:latin typeface="Aptos" panose="020B0004020202020204" pitchFamily="34" charset="0"/>
            </a:endParaRPr>
          </a:p>
        </p:txBody>
      </p:sp>
      <p:sp>
        <p:nvSpPr>
          <p:cNvPr id="20" name="Text 12"/>
          <p:cNvSpPr/>
          <p:nvPr/>
        </p:nvSpPr>
        <p:spPr>
          <a:xfrm>
            <a:off x="3981926" y="9072682"/>
            <a:ext cx="3177183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53580" y="4733673"/>
            <a:ext cx="2458324" cy="2458324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7633097" y="7738214"/>
            <a:ext cx="2408277" cy="197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ptos" panose="020B0004020202020204" pitchFamily="34" charset="0"/>
                <a:ea typeface="Source Serif 4 Semi Bold" pitchFamily="34" charset="-122"/>
                <a:cs typeface="Source Serif 4 Semi Bold" pitchFamily="34" charset="-120"/>
              </a:rPr>
              <a:t>Смирнова Алина Михайловна</a:t>
            </a:r>
            <a:endParaRPr lang="en-US" sz="1600" b="1" dirty="0">
              <a:latin typeface="Aptos" panose="020B0004020202020204" pitchFamily="34" charset="0"/>
            </a:endParaRPr>
          </a:p>
        </p:txBody>
      </p:sp>
      <p:sp>
        <p:nvSpPr>
          <p:cNvPr id="23" name="Text 14"/>
          <p:cNvSpPr/>
          <p:nvPr/>
        </p:nvSpPr>
        <p:spPr>
          <a:xfrm>
            <a:off x="7494151" y="9072682"/>
            <a:ext cx="3177183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pic>
        <p:nvPicPr>
          <p:cNvPr id="24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475007" y="4733673"/>
            <a:ext cx="2458324" cy="2458324"/>
          </a:xfrm>
          <a:prstGeom prst="rect">
            <a:avLst/>
          </a:prstGeom>
        </p:spPr>
      </p:pic>
      <p:sp>
        <p:nvSpPr>
          <p:cNvPr id="25" name="Text 15"/>
          <p:cNvSpPr/>
          <p:nvPr/>
        </p:nvSpPr>
        <p:spPr>
          <a:xfrm>
            <a:off x="11276358" y="7663218"/>
            <a:ext cx="2355890" cy="197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ptos" panose="020B0004020202020204" pitchFamily="34" charset="0"/>
                <a:ea typeface="Source Serif 4 Semi Bold" pitchFamily="34" charset="-122"/>
                <a:cs typeface="Source Serif 4 Semi Bold" pitchFamily="34" charset="-120"/>
              </a:rPr>
              <a:t>Пономарева Нина Андреевна</a:t>
            </a:r>
            <a:endParaRPr lang="en-US" sz="1600" b="1" dirty="0">
              <a:latin typeface="Aptos" panose="020B0004020202020204" pitchFamily="34" charset="0"/>
            </a:endParaRPr>
          </a:p>
        </p:txBody>
      </p:sp>
      <p:sp>
        <p:nvSpPr>
          <p:cNvPr id="26" name="Text 16"/>
          <p:cNvSpPr/>
          <p:nvPr/>
        </p:nvSpPr>
        <p:spPr>
          <a:xfrm>
            <a:off x="11006376" y="9072682"/>
            <a:ext cx="3177183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9702" y="369094"/>
            <a:ext cx="5507352" cy="5118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ru-RU" sz="3600" b="1" dirty="0">
                <a:solidFill>
                  <a:srgbClr val="000000"/>
                </a:solidFill>
                <a:latin typeface="Aptos" panose="020B0004020202020204" pitchFamily="34" charset="0"/>
                <a:ea typeface="Source Serif 4 Semi Bold" pitchFamily="34" charset="-122"/>
              </a:rPr>
              <a:t>Список источников</a:t>
            </a:r>
            <a:endParaRPr lang="en-US" sz="3600" b="1" dirty="0">
              <a:latin typeface="Aptos" panose="020B0004020202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299561" y="4293275"/>
            <a:ext cx="3177183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3981926" y="2674025"/>
            <a:ext cx="3177183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7494151" y="4775716"/>
            <a:ext cx="3177183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14" name="Text 8"/>
          <p:cNvSpPr/>
          <p:nvPr/>
        </p:nvSpPr>
        <p:spPr>
          <a:xfrm>
            <a:off x="11006376" y="4775716"/>
            <a:ext cx="3177183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17" name="Text 10"/>
          <p:cNvSpPr/>
          <p:nvPr/>
        </p:nvSpPr>
        <p:spPr>
          <a:xfrm>
            <a:off x="469702" y="9072682"/>
            <a:ext cx="3177183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20" name="Text 12"/>
          <p:cNvSpPr/>
          <p:nvPr/>
        </p:nvSpPr>
        <p:spPr>
          <a:xfrm>
            <a:off x="3981926" y="9072682"/>
            <a:ext cx="3177183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23" name="Text 14"/>
          <p:cNvSpPr/>
          <p:nvPr/>
        </p:nvSpPr>
        <p:spPr>
          <a:xfrm>
            <a:off x="7494151" y="9072682"/>
            <a:ext cx="3177183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26" name="Text 16"/>
          <p:cNvSpPr/>
          <p:nvPr/>
        </p:nvSpPr>
        <p:spPr>
          <a:xfrm>
            <a:off x="11006376" y="9072682"/>
            <a:ext cx="3177183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endParaRPr lang="en-US" sz="105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5953841-B6C5-89B2-B4A7-93661D05FF2E}"/>
              </a:ext>
            </a:extLst>
          </p:cNvPr>
          <p:cNvSpPr txBox="1"/>
          <p:nvPr/>
        </p:nvSpPr>
        <p:spPr>
          <a:xfrm>
            <a:off x="293224" y="1066318"/>
            <a:ext cx="131886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3200" dirty="0">
                <a:latin typeface="Aptos" panose="020B0004020202020204" pitchFamily="34" charset="0"/>
                <a:hlinkClick r:id="rId3"/>
              </a:rPr>
              <a:t>https://alley-science.ru/domains_data/files/Sept24/POZHaROOPaSNOST--NEFTEBaZ-V-ROSSII-STaTISTIKa-aVaRII%2C-POZHaROV-I-VZRIVOV-.pdf</a:t>
            </a:r>
            <a:r>
              <a:rPr lang="ru-RU" sz="3200" dirty="0">
                <a:latin typeface="Aptos" panose="020B0004020202020204" pitchFamily="34" charset="0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>
                <a:latin typeface="Aptos" panose="020B0004020202020204" pitchFamily="34" charset="0"/>
                <a:hlinkClick r:id="rId4"/>
              </a:rPr>
              <a:t>https://na-journal.ru/6-2024-tekhnosfernaya-bezopasnost/13639-analiz-prichin-pojarov-i-vzryvov-proishodyashchih-na-proizvodstvennyh-obektah-hraneniya-nefteproduktov</a:t>
            </a:r>
            <a:r>
              <a:rPr lang="ru-RU" sz="3200" dirty="0">
                <a:latin typeface="Aptos" panose="020B0004020202020204" pitchFamily="34" charset="0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b="0" i="0" dirty="0">
                <a:solidFill>
                  <a:srgbClr val="666666"/>
                </a:solidFill>
                <a:effectLst/>
                <a:latin typeface="Aptos" panose="020B0004020202020204" pitchFamily="34" charset="0"/>
                <a:hlinkClick r:id="rId5"/>
              </a:rPr>
              <a:t>https://www.gosnadzor.ru/public/annual_reports/</a:t>
            </a:r>
            <a:r>
              <a:rPr lang="ru-RU" sz="3200" dirty="0">
                <a:solidFill>
                  <a:srgbClr val="666666"/>
                </a:solidFill>
                <a:latin typeface="Aptos" panose="020B0004020202020204" pitchFamily="34" charset="0"/>
              </a:rPr>
              <a:t> </a:t>
            </a:r>
            <a:endParaRPr lang="ru-RU" sz="3200" b="0" i="0" dirty="0">
              <a:solidFill>
                <a:srgbClr val="666666"/>
              </a:solidFill>
              <a:effectLst/>
              <a:latin typeface="Aptos" panose="020B00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3200" dirty="0">
                <a:latin typeface="Aptos" panose="020B0004020202020204" pitchFamily="34" charset="0"/>
                <a:hlinkClick r:id="rId6"/>
              </a:rPr>
              <a:t>https://dzen.ru/a/Z64C06bcqlAcbe8D</a:t>
            </a:r>
            <a:r>
              <a:rPr lang="ru-RU" sz="3200" dirty="0">
                <a:latin typeface="Aptos" panose="020B0004020202020204" pitchFamily="34" charset="0"/>
              </a:rPr>
              <a:t> </a:t>
            </a:r>
          </a:p>
          <a:p>
            <a:endParaRPr lang="ru-RU" sz="2000" dirty="0"/>
          </a:p>
          <a:p>
            <a:pPr marL="457200" indent="-457200">
              <a:buFont typeface="+mj-lt"/>
              <a:buAutoNum type="arabicPeriod"/>
            </a:pPr>
            <a:endParaRPr lang="ru-RU" sz="2000" dirty="0">
              <a:latin typeface="Aptos" panose="020B00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sz="2000" dirty="0">
              <a:latin typeface="Aptos" panose="020B00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sz="20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65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361</Words>
  <Application>Microsoft Office PowerPoint</Application>
  <PresentationFormat>Произвольный</PresentationFormat>
  <Paragraphs>49</Paragraphs>
  <Slides>8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Анастасия</dc:creator>
  <cp:lastModifiedBy>Роман Устименко</cp:lastModifiedBy>
  <cp:revision>6</cp:revision>
  <dcterms:created xsi:type="dcterms:W3CDTF">2025-10-30T11:21:18Z</dcterms:created>
  <dcterms:modified xsi:type="dcterms:W3CDTF">2025-11-01T01:29:23Z</dcterms:modified>
</cp:coreProperties>
</file>