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6" r:id="rId9"/>
    <p:sldId id="265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E050F0E-24CB-4747-BE76-66F97C9FE17F}" type="datetimeFigureOut">
              <a:rPr lang="ru-RU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F6FE5A-1128-4B91-A7DD-FD85A24B23FC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365379" y="1000580"/>
            <a:ext cx="5443728" cy="1193064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>
                <a:solidFill>
                  <a:srgbClr val="DA0B63"/>
                </a:solidFill>
                <a:latin typeface="Fira Sans"/>
              </a:rPr>
              <a:t>Run Tales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l="4728" t="3719" r="5507" b="3745"/>
          <a:stretch/>
        </p:blipFill>
        <p:spPr bwMode="auto">
          <a:xfrm>
            <a:off x="858381" y="1094650"/>
            <a:ext cx="4728604" cy="4869868"/>
          </a:xfrm>
          <a:prstGeom prst="rect">
            <a:avLst/>
          </a:prstGeom>
        </p:spPr>
      </p:pic>
      <p:sp>
        <p:nvSpPr>
          <p:cNvPr id="5" name="Заголовок 1"/>
          <p:cNvSpPr txBox="1"/>
          <p:nvPr/>
        </p:nvSpPr>
        <p:spPr bwMode="auto">
          <a:xfrm>
            <a:off x="6365379" y="2682715"/>
            <a:ext cx="5443728" cy="22446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6561"/>
              </a:lnSpc>
              <a:defRPr/>
            </a:pPr>
            <a:r>
              <a:rPr lang="ru-RU" sz="4000" b="1">
                <a:solidFill>
                  <a:srgbClr val="DA0B63"/>
                </a:solidFill>
                <a:latin typeface="Fira Sans"/>
                <a:ea typeface="Inconsolata"/>
                <a:cs typeface="Inconsolata"/>
              </a:rPr>
              <a:t>ИНТЕРАКТИВНОЕ</a:t>
            </a:r>
            <a:r>
              <a:rPr lang="ru-RU" sz="4000" b="1">
                <a:solidFill>
                  <a:srgbClr val="FF726D"/>
                </a:solidFill>
                <a:latin typeface="Fira Sans"/>
                <a:ea typeface="Inconsolata"/>
                <a:cs typeface="Inconsolata"/>
              </a:rPr>
              <a:t> приложение для пробежек</a:t>
            </a:r>
            <a:endParaRPr lang="ru-RU" sz="4000" b="1">
              <a:latin typeface="Fir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 b="1">
                <a:solidFill>
                  <a:srgbClr val="DA0B63"/>
                </a:solidFill>
                <a:latin typeface="Fira Sans"/>
              </a:rPr>
              <a:t>Наша команда</a:t>
            </a: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69708" y="1895251"/>
            <a:ext cx="3575322" cy="3575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38282" y="1891503"/>
            <a:ext cx="3575322" cy="3575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 6"/>
          <p:cNvSpPr/>
          <p:nvPr/>
        </p:nvSpPr>
        <p:spPr bwMode="auto">
          <a:xfrm>
            <a:off x="7144493" y="5681599"/>
            <a:ext cx="4562900" cy="504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34"/>
              </a:lnSpc>
              <a:buNone/>
              <a:defRPr/>
            </a:pPr>
            <a:r>
              <a:rPr lang="ru-RU" sz="4000" b="1">
                <a:solidFill>
                  <a:srgbClr val="FF726D"/>
                </a:solidFill>
                <a:latin typeface="Fira Sans"/>
              </a:rPr>
              <a:t>Даниил Андреевич </a:t>
            </a:r>
            <a:endParaRPr/>
          </a:p>
        </p:txBody>
      </p:sp>
      <p:sp>
        <p:nvSpPr>
          <p:cNvPr id="8" name="Text 6"/>
          <p:cNvSpPr/>
          <p:nvPr/>
        </p:nvSpPr>
        <p:spPr bwMode="auto">
          <a:xfrm>
            <a:off x="1075920" y="5666728"/>
            <a:ext cx="4562900" cy="504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34"/>
              </a:lnSpc>
              <a:buNone/>
              <a:defRPr/>
            </a:pPr>
            <a:r>
              <a:rPr lang="ru-RU" sz="4000" b="1">
                <a:solidFill>
                  <a:srgbClr val="FF726D"/>
                </a:solidFill>
                <a:latin typeface="Fira Sans"/>
              </a:rPr>
              <a:t>Артем Сергеевич</a:t>
            </a:r>
            <a:endParaRPr lang="ru-RU" sz="4000">
              <a:latin typeface="Fira Sans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185465" y="6277131"/>
            <a:ext cx="2343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A096AD"/>
                </a:solidFill>
              </a:rPr>
              <a:t>Автор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8254039" y="6340214"/>
            <a:ext cx="2343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A096AD"/>
                </a:solidFill>
              </a:rPr>
              <a:t>Соавтор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z="6000" b="1">
                <a:solidFill>
                  <a:srgbClr val="DA0B63"/>
                </a:solidFill>
                <a:latin typeface="Fira Sans"/>
              </a:rPr>
              <a:t>Краткая информация о </a:t>
            </a:r>
            <a:br>
              <a:rPr lang="ru-RU" sz="6000" b="1">
                <a:solidFill>
                  <a:srgbClr val="DA0B63"/>
                </a:solidFill>
                <a:latin typeface="Fira Sans"/>
              </a:rPr>
            </a:br>
            <a:r>
              <a:rPr lang="ru-RU" sz="6000" b="1">
                <a:solidFill>
                  <a:srgbClr val="DA0B63"/>
                </a:solidFill>
                <a:latin typeface="Fira Sans"/>
              </a:rPr>
              <a:t>стартап-проекте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2141537"/>
            <a:ext cx="10515600" cy="4351338"/>
          </a:xfrm>
        </p:spPr>
        <p:txBody>
          <a:bodyPr/>
          <a:lstStyle/>
          <a:p>
            <a:pPr algn="just">
              <a:defRPr/>
            </a:pPr>
            <a:r>
              <a:rPr lang="ru-RU" dirty="0"/>
              <a:t>Тема стартап-проекта - </a:t>
            </a:r>
            <a:r>
              <a:rPr lang="ru-RU" b="1" dirty="0">
                <a:solidFill>
                  <a:srgbClr val="FF726D"/>
                </a:solidFill>
                <a:latin typeface="Fira Sans"/>
              </a:rPr>
              <a:t>приложение для бегунов с интерактивными историями и системой подписок. Этот стартап проект соответствует рынку НТИ в области здорового образа жизни и фитнеса.</a:t>
            </a:r>
            <a:endParaRPr dirty="0"/>
          </a:p>
          <a:p>
            <a:pPr algn="just">
              <a:defRPr/>
            </a:pPr>
            <a:r>
              <a:rPr lang="ru-RU" dirty="0">
                <a:latin typeface="Fira Sans"/>
              </a:rPr>
              <a:t>Технологическое направление в соответствии с перечнем критических технологий РФ – </a:t>
            </a:r>
            <a:br>
              <a:rPr lang="ru-RU" dirty="0">
                <a:latin typeface="Fira Sans"/>
              </a:rPr>
            </a:br>
            <a:r>
              <a:rPr lang="ru-RU" b="1" dirty="0">
                <a:solidFill>
                  <a:srgbClr val="FF726D"/>
                </a:solidFill>
                <a:latin typeface="Fira Sans"/>
              </a:rPr>
              <a:t>информационно-телекоммуникационные системы</a:t>
            </a:r>
            <a:endParaRPr dirty="0"/>
          </a:p>
          <a:p>
            <a:pPr algn="just">
              <a:defRPr/>
            </a:pPr>
            <a:r>
              <a:rPr lang="ru-RU" dirty="0"/>
              <a:t>Рынок НТИ – </a:t>
            </a:r>
            <a:r>
              <a:rPr lang="ru-RU" b="1" dirty="0" err="1">
                <a:solidFill>
                  <a:srgbClr val="FF726D"/>
                </a:solidFill>
                <a:latin typeface="Fira Sans"/>
              </a:rPr>
              <a:t>Технет</a:t>
            </a:r>
            <a:endParaRPr dirty="0"/>
          </a:p>
          <a:p>
            <a:pPr algn="just">
              <a:defRPr/>
            </a:pPr>
            <a:endParaRPr lang="ru-RU" b="1" dirty="0">
              <a:solidFill>
                <a:srgbClr val="FF726D"/>
              </a:solidFill>
              <a:latin typeface="Fira Sans"/>
            </a:endParaRPr>
          </a:p>
          <a:p>
            <a:pPr algn="just">
              <a:defRPr/>
            </a:pPr>
            <a:endParaRPr lang="ru-RU" sz="4000" b="1" dirty="0">
              <a:solidFill>
                <a:srgbClr val="FF726D"/>
              </a:solidFill>
              <a:latin typeface="Fira Sans"/>
            </a:endParaRPr>
          </a:p>
          <a:p>
            <a:pPr algn="just">
              <a:defRPr/>
            </a:pPr>
            <a:endParaRPr lang="ru-RU" dirty="0">
              <a:latin typeface="Fira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5400" b="1">
                <a:solidFill>
                  <a:srgbClr val="DA0B63"/>
                </a:solidFill>
                <a:latin typeface="Fira Sans"/>
              </a:rPr>
              <a:t>Описание продукта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5259902" cy="1472521"/>
          </a:xfrm>
        </p:spPr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ru-RU" sz="1400" dirty="0"/>
              <a:t>Приложение предусмотрено на платежеспособную часть населения, а также на возрастную группу от 16 лет, где сосредоточенно наибольшая доля людей, занимающаяся пробежками как на постоянной основе, так и на нерегулярной. Данные приложение подходит для людей имеющих интерес заниматься или уделять время для бега. Можно также охватить профессиональных бегунов, для которых бег стал частью жизни, а данное приложение будет для них, как «глоток свежей воды».</a:t>
            </a:r>
            <a:endParaRPr sz="14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6430227" y="1825625"/>
            <a:ext cx="5091211" cy="2306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1400" dirty="0">
                <a:latin typeface="Fira Sans"/>
              </a:rPr>
              <a:t>Товар - доступ к контенту через систему подписок. Услуга - интеграция рекламы в приложение по мере популярности.</a:t>
            </a:r>
            <a:endParaRPr lang="ru-RU" sz="1400" dirty="0"/>
          </a:p>
          <a:p>
            <a:pPr algn="just">
              <a:defRPr/>
            </a:pPr>
            <a:r>
              <a:rPr lang="ru-RU" sz="1400" dirty="0">
                <a:latin typeface="Fira Sans"/>
              </a:rPr>
              <a:t>Приложение рассчитано для людей, которые хотят улучшить свое здоровье, тело, силу или выносливость, а также для людей, которые не могут найти мотивацию для бега или оздоровительной ходьбы. Исходя из всего этого, раскрывается проблема отсутствия интереса и мотивации к пробежкам на постоянной основе. Данное приложение позволит заниматься спортом с интересными историями.</a:t>
            </a:r>
            <a:endParaRPr lang="ru-RU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70000" lnSpcReduction="20000"/>
          </a:bodyPr>
          <a:lstStyle/>
          <a:p>
            <a:r>
              <a:rPr lang="ru-RU" dirty="0"/>
              <a:t> Приложение </a:t>
            </a:r>
            <a:r>
              <a:rPr lang="ru-RU" dirty="0" err="1"/>
              <a:t>Nike</a:t>
            </a:r>
            <a:r>
              <a:rPr lang="ru-RU" dirty="0"/>
              <a:t> </a:t>
            </a:r>
            <a:r>
              <a:rPr lang="ru-RU" dirty="0" err="1"/>
              <a:t>Run</a:t>
            </a:r>
            <a:r>
              <a:rPr lang="ru-RU" dirty="0"/>
              <a:t> </a:t>
            </a:r>
            <a:r>
              <a:rPr lang="ru-RU" dirty="0" err="1"/>
              <a:t>Club</a:t>
            </a:r>
            <a:r>
              <a:rPr lang="ru-RU" dirty="0"/>
              <a:t> — эффективный </a:t>
            </a:r>
            <a:r>
              <a:rPr lang="ru-RU" dirty="0" err="1"/>
              <a:t>трекер</a:t>
            </a:r>
            <a:r>
              <a:rPr lang="ru-RU" dirty="0"/>
              <a:t> для бега и универсальный фитнес партнер. </a:t>
            </a:r>
          </a:p>
          <a:p>
            <a:r>
              <a:rPr lang="ru-RU" dirty="0" err="1"/>
              <a:t>Adidas</a:t>
            </a:r>
            <a:r>
              <a:rPr lang="ru-RU" dirty="0"/>
              <a:t> </a:t>
            </a:r>
            <a:r>
              <a:rPr lang="ru-RU" dirty="0" err="1"/>
              <a:t>Running</a:t>
            </a:r>
            <a:r>
              <a:rPr lang="ru-RU" dirty="0"/>
              <a:t>: Беговой </a:t>
            </a:r>
            <a:r>
              <a:rPr lang="ru-RU" dirty="0" err="1"/>
              <a:t>Трекер</a:t>
            </a:r>
            <a:r>
              <a:rPr lang="ru-RU" dirty="0"/>
              <a:t> — фирменное мобильное приложение от «Адидас». Позволяет фиксировать пройденный маршрут и потраченные калории, определять темп и скорость пробежки, отмечать прогресс и участвовать в различных соревнованиях по марафону.</a:t>
            </a:r>
          </a:p>
          <a:p>
            <a:r>
              <a:rPr lang="ru-RU" dirty="0" err="1"/>
              <a:t>Strava</a:t>
            </a:r>
            <a:r>
              <a:rPr lang="ru-RU" dirty="0"/>
              <a:t> — это приложений для фиксации пробежек. Полноценная социальная сеть для любителей циклических видов спорта (бега, плавания, велоспорта), где есть возможность создавать клубы, события, делиться фотографиями и комментировать тренировки друг друга. </a:t>
            </a:r>
          </a:p>
          <a:p>
            <a:r>
              <a:rPr lang="ru-RU" dirty="0" err="1"/>
              <a:t>TrainingPeaks</a:t>
            </a:r>
            <a:r>
              <a:rPr lang="ru-RU" dirty="0"/>
              <a:t> — это онлайн-платформа, которая позволяет не только фиксировать тренировки, но и строить планы подготовки, работать удаленно с тренером и получать расширенный анализ данных. Она подойдет для бегунов, </a:t>
            </a:r>
            <a:r>
              <a:rPr lang="ru-RU" dirty="0" err="1"/>
              <a:t>триатлетов</a:t>
            </a:r>
            <a:r>
              <a:rPr lang="ru-RU" dirty="0"/>
              <a:t>, пловцов, велосипедистов, гребцов и атлетов зимних циклических видов спорта.</a:t>
            </a:r>
          </a:p>
          <a:p>
            <a:r>
              <a:rPr lang="ru-RU" dirty="0" err="1"/>
              <a:t>Final</a:t>
            </a:r>
            <a:r>
              <a:rPr lang="ru-RU" dirty="0"/>
              <a:t> </a:t>
            </a:r>
            <a:r>
              <a:rPr lang="ru-RU" dirty="0" err="1"/>
              <a:t>Surge</a:t>
            </a:r>
            <a:r>
              <a:rPr lang="ru-RU" dirty="0"/>
              <a:t> — еще одна онлайн-платформа, которая позволяет вести расширенный дневник тренировок и выстраивать работу с тренером в удаленном формате. Есть возможность создавать беговые группы</a:t>
            </a:r>
          </a:p>
          <a:p>
            <a:pPr algn="just">
              <a:defRPr/>
            </a:pPr>
            <a:endParaRPr lang="ru-RU" dirty="0"/>
          </a:p>
        </p:txBody>
      </p:sp>
      <p:sp>
        <p:nvSpPr>
          <p:cNvPr id="4" name="Заголовок 1"/>
          <p:cNvSpPr txBox="1"/>
          <p:nvPr/>
        </p:nvSpPr>
        <p:spPr bwMode="auto"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5400" b="1">
                <a:solidFill>
                  <a:srgbClr val="DA0B63"/>
                </a:solidFill>
                <a:latin typeface="Fira Sans"/>
              </a:rPr>
              <a:t>Основные конкуренты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5400" b="1">
                <a:solidFill>
                  <a:srgbClr val="DA0B63"/>
                </a:solidFill>
                <a:latin typeface="Fira Sans"/>
              </a:rPr>
              <a:t>Конкурентное преимущество 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92500" lnSpcReduction="20000"/>
          </a:bodyPr>
          <a:lstStyle/>
          <a:p>
            <a:pPr algn="just">
              <a:defRPr/>
            </a:pPr>
            <a:r>
              <a:rPr lang="ru-RU" dirty="0"/>
              <a:t>Уникальность и оригинальность идеи. Идея приложения </a:t>
            </a:r>
            <a:r>
              <a:rPr lang="ru-RU" dirty="0" err="1"/>
              <a:t>Run</a:t>
            </a:r>
            <a:r>
              <a:rPr lang="ru-RU" dirty="0"/>
              <a:t> </a:t>
            </a:r>
            <a:r>
              <a:rPr lang="ru-RU" dirty="0" err="1"/>
              <a:t>Tales</a:t>
            </a:r>
            <a:r>
              <a:rPr lang="ru-RU" dirty="0"/>
              <a:t> является уникальной и не имеет прямых аналогов на рынке приложений для бега. Это позволит привлечь внимание потребителей и выделиться среди конкурентов.</a:t>
            </a:r>
            <a:endParaRPr dirty="0"/>
          </a:p>
          <a:p>
            <a:pPr algn="just">
              <a:defRPr/>
            </a:pPr>
            <a:r>
              <a:rPr lang="ru-RU" dirty="0"/>
              <a:t>Мотивация к бегу. Приложение предлагает не только функцию трекинга пройденного расстояния, но и мотивационный элемент в виде историй и рассказов. Это может стать сильным стимулом для людей, которые хотят начать заниматься бегом, но испытывают трудности с мотивацией.</a:t>
            </a:r>
            <a:endParaRPr dirty="0"/>
          </a:p>
          <a:p>
            <a:pPr algn="just">
              <a:defRPr/>
            </a:pPr>
            <a:r>
              <a:rPr lang="ru-RU" dirty="0"/>
              <a:t>Визуальное отслеживание прогресса. Интерфейс приложения позволяет визуально отслеживать прогресс в пробежке и прослушивании историй. Это поможет пользователям увидеть свои достижения и постепенный прогресс, что может стать дополнительным стимулом для дальнейшего развития. </a:t>
            </a:r>
            <a:endParaRPr dirty="0"/>
          </a:p>
          <a:p>
            <a:pPr algn="just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5400" b="1">
                <a:solidFill>
                  <a:srgbClr val="DA0B63"/>
                </a:solidFill>
                <a:latin typeface="Fira Sans"/>
              </a:rPr>
              <a:t>Инвестиции и текущие расходы</a:t>
            </a: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1B111F-0E67-42DC-83D4-EFE0D2EF0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" y="1752600"/>
            <a:ext cx="11687175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srgbClr val="DA0B63"/>
                </a:solidFill>
                <a:latin typeface="Fira Sans"/>
              </a:rPr>
              <a:t>Бизнес модель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1A6384-E43F-4AC1-9202-1E5E2E4A1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0211"/>
            <a:ext cx="12192000" cy="23309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EA2B45-0B3A-4CFB-92F6-7E5C2A3B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07" y="4583811"/>
            <a:ext cx="42100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13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900" b="1">
                <a:solidFill>
                  <a:srgbClr val="DA0B63"/>
                </a:solidFill>
                <a:latin typeface="Fira Sans"/>
              </a:rPr>
              <a:t>Планируемые показатели эффективности проекта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D61E3B-840B-4EE7-BADC-A145EDB6946D}"/>
              </a:ext>
            </a:extLst>
          </p:cNvPr>
          <p:cNvSpPr txBox="1"/>
          <p:nvPr/>
        </p:nvSpPr>
        <p:spPr>
          <a:xfrm>
            <a:off x="950976" y="1943040"/>
            <a:ext cx="9244584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dirty="0"/>
              <a:t>Ставка дисконтирования = </a:t>
            </a:r>
            <a:r>
              <a:rPr lang="ru-RU" sz="2800" b="1" dirty="0">
                <a:solidFill>
                  <a:srgbClr val="FF726D"/>
                </a:solidFill>
                <a:latin typeface="Fira Sans"/>
              </a:rPr>
              <a:t>25%</a:t>
            </a:r>
          </a:p>
          <a:p>
            <a:pPr>
              <a:lnSpc>
                <a:spcPct val="150000"/>
              </a:lnSpc>
            </a:pPr>
            <a:r>
              <a:rPr lang="ru-RU" sz="2600" dirty="0"/>
              <a:t>NPV = </a:t>
            </a:r>
            <a:r>
              <a:rPr lang="ru-RU" sz="2800" b="1" dirty="0">
                <a:solidFill>
                  <a:srgbClr val="FF726D"/>
                </a:solidFill>
                <a:latin typeface="Fira Sans"/>
              </a:rPr>
              <a:t>4 778 740 руб.</a:t>
            </a:r>
          </a:p>
          <a:p>
            <a:pPr>
              <a:lnSpc>
                <a:spcPct val="150000"/>
              </a:lnSpc>
            </a:pPr>
            <a:r>
              <a:rPr lang="ru-RU" sz="2600" dirty="0"/>
              <a:t>IRR = </a:t>
            </a:r>
            <a:r>
              <a:rPr lang="ru-RU" sz="2800" b="1" dirty="0">
                <a:solidFill>
                  <a:srgbClr val="FF726D"/>
                </a:solidFill>
                <a:latin typeface="Fira Sans"/>
              </a:rPr>
              <a:t>149%</a:t>
            </a:r>
          </a:p>
          <a:p>
            <a:pPr>
              <a:lnSpc>
                <a:spcPct val="150000"/>
              </a:lnSpc>
            </a:pPr>
            <a:r>
              <a:rPr lang="ru-RU" sz="2600" dirty="0"/>
              <a:t>Срок окупаемости = </a:t>
            </a:r>
            <a:r>
              <a:rPr lang="ru-RU" sz="2800" b="1" dirty="0">
                <a:solidFill>
                  <a:srgbClr val="FF726D"/>
                </a:solidFill>
                <a:latin typeface="Fira Sans"/>
              </a:rPr>
              <a:t>5 мес.</a:t>
            </a:r>
          </a:p>
          <a:p>
            <a:pPr>
              <a:lnSpc>
                <a:spcPct val="150000"/>
              </a:lnSpc>
            </a:pPr>
            <a:r>
              <a:rPr lang="ru-RU" sz="2600" dirty="0"/>
              <a:t>Рентабельность проекта = </a:t>
            </a:r>
            <a:r>
              <a:rPr lang="ru-RU" sz="2800" b="1" dirty="0">
                <a:solidFill>
                  <a:srgbClr val="FF726D"/>
                </a:solidFill>
                <a:latin typeface="Fira Sans"/>
              </a:rPr>
              <a:t>247%</a:t>
            </a:r>
          </a:p>
          <a:p>
            <a:pPr>
              <a:lnSpc>
                <a:spcPct val="150000"/>
              </a:lnSpc>
            </a:pPr>
            <a:r>
              <a:rPr lang="ru-RU" sz="2600" dirty="0"/>
              <a:t>Рентабельность продукта = </a:t>
            </a:r>
            <a:r>
              <a:rPr lang="ru-RU" sz="2800" b="1" dirty="0">
                <a:solidFill>
                  <a:srgbClr val="FF726D"/>
                </a:solidFill>
                <a:latin typeface="Fira Sans"/>
              </a:rPr>
              <a:t>94%</a:t>
            </a:r>
          </a:p>
          <a:p>
            <a:pPr>
              <a:lnSpc>
                <a:spcPct val="150000"/>
              </a:lnSpc>
            </a:pPr>
            <a:r>
              <a:rPr lang="ru-RU" sz="2600" dirty="0"/>
              <a:t>Кол-во пользователей с платной подпиской =</a:t>
            </a:r>
            <a:r>
              <a:rPr lang="ru-RU" sz="2800" b="1" dirty="0">
                <a:solidFill>
                  <a:srgbClr val="FF726D"/>
                </a:solidFill>
                <a:latin typeface="Fira Sans"/>
              </a:rPr>
              <a:t> 12899 чел.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84</TotalTime>
  <Words>547</Words>
  <Application>Microsoft Office PowerPoint</Application>
  <DocSecurity>0</DocSecurity>
  <PresentationFormat>Широкоэкранный</PresentationFormat>
  <Paragraphs>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Fira Sans</vt:lpstr>
      <vt:lpstr>Тема Office</vt:lpstr>
      <vt:lpstr>Run Tales</vt:lpstr>
      <vt:lpstr>Наша команда</vt:lpstr>
      <vt:lpstr>Краткая информация о  стартап-проекте</vt:lpstr>
      <vt:lpstr>Описание продукта</vt:lpstr>
      <vt:lpstr>Презентация PowerPoint</vt:lpstr>
      <vt:lpstr>Конкурентное преимущество </vt:lpstr>
      <vt:lpstr>Инвестиции и текущие расходы</vt:lpstr>
      <vt:lpstr>Бизнес модель</vt:lpstr>
      <vt:lpstr>Планируемые показатели эффективности проекта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DEN</dc:creator>
  <cp:keywords/>
  <dc:description/>
  <cp:lastModifiedBy>Гордеев Даниил Андреевич</cp:lastModifiedBy>
  <cp:revision>7</cp:revision>
  <dcterms:created xsi:type="dcterms:W3CDTF">2023-10-28T18:41:45Z</dcterms:created>
  <dcterms:modified xsi:type="dcterms:W3CDTF">2023-11-20T19:42:02Z</dcterms:modified>
  <cp:category/>
  <dc:identifier/>
  <cp:contentStatus/>
  <dc:language/>
  <cp:version/>
</cp:coreProperties>
</file>