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58" r:id="rId5"/>
    <p:sldId id="261" r:id="rId6"/>
    <p:sldId id="262" r:id="rId7"/>
    <p:sldId id="263" r:id="rId8"/>
    <p:sldId id="267" r:id="rId9"/>
    <p:sldId id="265" r:id="rId10"/>
    <p:sldId id="266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87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22D5F-B78E-46A6-95C0-D60BB7647AAC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641965-6033-4E08-AC91-91DC106CEC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355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Умная остановка</a:t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 err="1" smtClean="0"/>
              <a:t>СмартСтоп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625" y="5589240"/>
            <a:ext cx="6400800" cy="1752600"/>
          </a:xfrm>
        </p:spPr>
        <p:txBody>
          <a:bodyPr>
            <a:normAutofit/>
          </a:bodyPr>
          <a:lstStyle/>
          <a:p>
            <a:pPr algn="l"/>
            <a:r>
              <a:rPr lang="ru-RU" sz="1400" dirty="0" err="1" smtClean="0"/>
              <a:t>Крайнова</a:t>
            </a:r>
            <a:r>
              <a:rPr lang="ru-RU" sz="1400" dirty="0" smtClean="0"/>
              <a:t> Ю.Д., ИГЭУ, 3 курс, факультет экономики и управления </a:t>
            </a:r>
          </a:p>
          <a:p>
            <a:pPr algn="l"/>
            <a:r>
              <a:rPr lang="ru-RU" sz="1400" dirty="0" smtClean="0"/>
              <a:t>Воронова А.А., ИГЭУ</a:t>
            </a:r>
            <a:r>
              <a:rPr lang="ru-RU" sz="1400" dirty="0"/>
              <a:t>, 3 курс, факультет экономики и управления </a:t>
            </a:r>
          </a:p>
          <a:p>
            <a:pPr algn="l"/>
            <a:r>
              <a:rPr lang="ru-RU" sz="1400" dirty="0" smtClean="0"/>
              <a:t>Ершов В.С., </a:t>
            </a:r>
            <a:r>
              <a:rPr lang="ru-RU" sz="1400" dirty="0"/>
              <a:t>ИГЭУ, 3 курс, факультет экономики и управления </a:t>
            </a:r>
          </a:p>
          <a:p>
            <a:endParaRPr lang="ru-RU" sz="1400" dirty="0"/>
          </a:p>
        </p:txBody>
      </p:sp>
      <p:pic>
        <p:nvPicPr>
          <p:cNvPr id="4" name="Google Shape;128;p21"/>
          <p:cNvPicPr preferRelativeResize="0"/>
          <p:nvPr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7308304" y="8409"/>
            <a:ext cx="1835670" cy="1692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9;p21"/>
          <p:cNvPicPr preferRelativeResize="0"/>
          <p:nvPr/>
        </p:nvPicPr>
        <p:blipFill rotWithShape="1">
          <a:blip r:embed="rId3" cstate="print">
            <a:alphaModFix/>
          </a:blip>
          <a:srcRect t="27144"/>
          <a:stretch/>
        </p:blipFill>
        <p:spPr>
          <a:xfrm>
            <a:off x="8806" y="8408"/>
            <a:ext cx="2267744" cy="144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695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1880" y="332656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АКТУАЛЬНОСТЬ</a:t>
            </a:r>
            <a:endParaRPr lang="ru-RU" sz="2000" b="1" i="1" dirty="0"/>
          </a:p>
        </p:txBody>
      </p:sp>
      <p:pic>
        <p:nvPicPr>
          <p:cNvPr id="1026" name="Picture 2" descr="https://mir-s3-cdn-cf.behance.net/project_modules/max_1200/6c8dd2879261.59569d4750d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869" y="823154"/>
            <a:ext cx="7056245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50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1880" y="332656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АКТУАЛЬНОСТЬ</a:t>
            </a:r>
            <a:endParaRPr lang="ru-RU" sz="2000" b="1" i="1" dirty="0"/>
          </a:p>
        </p:txBody>
      </p:sp>
      <p:pic>
        <p:nvPicPr>
          <p:cNvPr id="2050" name="Picture 2" descr="https://sun9-23.userapi.com/impg/oogs6l_CUWBW-KSx70VtBgyns9mE7pAaydV62Q/a-4-XNvs0lQ.jpg?size=1280x1280&amp;quality=95&amp;sign=8a53893ee45e6f5e22781072f3209cf2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853" y="836712"/>
            <a:ext cx="7048277" cy="539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54" y="732766"/>
            <a:ext cx="7429876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48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3888" y="332656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ПРОБЛЕМА</a:t>
            </a:r>
            <a:endParaRPr lang="ru-RU" sz="20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836712"/>
            <a:ext cx="8352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</a:t>
            </a:r>
            <a:r>
              <a:rPr lang="ru-RU" sz="2000" dirty="0"/>
              <a:t>отсутствие пространства для информационных табличек и </a:t>
            </a:r>
            <a:r>
              <a:rPr lang="ru-RU" sz="2000" dirty="0" smtClean="0"/>
              <a:t>рекламы</a:t>
            </a:r>
            <a:r>
              <a:rPr lang="ru-RU" sz="2000" dirty="0"/>
              <a:t>.</a:t>
            </a:r>
            <a:endParaRPr lang="ru-RU" sz="2000" dirty="0" smtClean="0"/>
          </a:p>
          <a:p>
            <a:r>
              <a:rPr lang="ru-RU" sz="2000" dirty="0" smtClean="0"/>
              <a:t>-</a:t>
            </a:r>
            <a:r>
              <a:rPr lang="ru-RU" sz="2000" dirty="0"/>
              <a:t>негативный эстетический внешний вид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-отсутствие комфортабельных условий для пассажиров, ожидающих транспорт.</a:t>
            </a:r>
          </a:p>
          <a:p>
            <a:r>
              <a:rPr lang="ru-RU" sz="2000" dirty="0" smtClean="0"/>
              <a:t>-несоответствие конструкций большинства остановок в РФ климатическим условиям.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5429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3888" y="332656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РЕШЕНИЕ</a:t>
            </a:r>
            <a:endParaRPr lang="ru-RU" sz="20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836712"/>
            <a:ext cx="83529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 -комфортные сидячие подогреваемые места, навесы от дождя и снега, пространство для зарядки устройств</a:t>
            </a:r>
            <a:r>
              <a:rPr lang="ru-RU" sz="2000" dirty="0" smtClean="0"/>
              <a:t>;</a:t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/>
              <a:t>-информационные </a:t>
            </a:r>
            <a:r>
              <a:rPr lang="ru-RU" sz="2000" dirty="0" smtClean="0"/>
              <a:t>таблички (</a:t>
            </a:r>
            <a:r>
              <a:rPr lang="en-US" sz="2000" dirty="0" smtClean="0"/>
              <a:t>LED</a:t>
            </a:r>
            <a:r>
              <a:rPr lang="ru-RU" sz="2000" dirty="0" smtClean="0"/>
              <a:t> - Экран);</a:t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/>
              <a:t>-современный и привлекательный дизайн, с целью соответствовать архитектуре города.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2" t="36946" r="24929" b="16843"/>
          <a:stretch/>
        </p:blipFill>
        <p:spPr>
          <a:xfrm>
            <a:off x="3962544" y="3284984"/>
            <a:ext cx="4713912" cy="312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4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64766" y="332656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ОЦЕНКА ПОТЕНЦИАЛА РЫНКА</a:t>
            </a:r>
            <a:endParaRPr lang="ru-RU" sz="20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188502" y="941057"/>
            <a:ext cx="83529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dirty="0" smtClean="0"/>
              <a:t>PAM</a:t>
            </a:r>
            <a:r>
              <a:rPr lang="ru-RU" b="1" i="1" u="sng" dirty="0" smtClean="0"/>
              <a:t>: </a:t>
            </a:r>
            <a:r>
              <a:rPr lang="ru-RU" dirty="0" smtClean="0"/>
              <a:t>В городе 289 остановок общественного транспорта, планируется расширение маршрутной сети городского транспорта, появится примерно 30 новых остановок. Стоимость одной остановки равна 2,112 млн рублей.</a:t>
            </a:r>
          </a:p>
          <a:p>
            <a:r>
              <a:rPr lang="ru-RU" dirty="0" smtClean="0"/>
              <a:t>Следовательно, </a:t>
            </a:r>
            <a:r>
              <a:rPr lang="en-US" b="1" i="1" u="sng" dirty="0" smtClean="0"/>
              <a:t>PAM</a:t>
            </a:r>
            <a:r>
              <a:rPr lang="ru-RU" b="1" i="1" u="sng" dirty="0" smtClean="0"/>
              <a:t> будет равен − 673,728 млн рублей.</a:t>
            </a:r>
          </a:p>
          <a:p>
            <a:endParaRPr lang="ru-RU" b="1" i="1" u="sng" dirty="0"/>
          </a:p>
          <a:p>
            <a:r>
              <a:rPr lang="en-US" b="1" i="1" u="sng" dirty="0" smtClean="0"/>
              <a:t>TAM</a:t>
            </a:r>
            <a:r>
              <a:rPr lang="ru-RU" b="1" i="1" u="sng" dirty="0" smtClean="0"/>
              <a:t>: </a:t>
            </a:r>
            <a:r>
              <a:rPr lang="ru-RU" dirty="0" smtClean="0"/>
              <a:t>В городе 289 остановок общественного транспорта, стоимость одной остановки равно 2,112 млн рублей. Это значит, что </a:t>
            </a:r>
            <a:r>
              <a:rPr lang="en-US" b="1" i="1" u="sng" dirty="0" smtClean="0"/>
              <a:t>TAM </a:t>
            </a:r>
            <a:r>
              <a:rPr lang="ru-RU" b="1" i="1" u="sng" dirty="0" smtClean="0"/>
              <a:t>составит около 610,368 млн рублей.</a:t>
            </a:r>
          </a:p>
          <a:p>
            <a:endParaRPr lang="ru-RU" b="1" i="1" u="sng" dirty="0"/>
          </a:p>
          <a:p>
            <a:r>
              <a:rPr lang="en-US" b="1" i="1" u="sng" dirty="0" smtClean="0"/>
              <a:t>SAM</a:t>
            </a:r>
            <a:r>
              <a:rPr lang="ru-RU" b="1" i="1" u="sng" dirty="0" smtClean="0"/>
              <a:t>: </a:t>
            </a:r>
            <a:r>
              <a:rPr lang="ru-RU" u="sng" dirty="0" smtClean="0"/>
              <a:t>В городе 289 остановок общественного транспорта, как уже было выявлено ранее, но только 38% из них также могут предоставлять аналогичные услуги </a:t>
            </a:r>
            <a:r>
              <a:rPr lang="ru-RU" u="sng" dirty="0" err="1" smtClean="0"/>
              <a:t>вендинга</a:t>
            </a:r>
            <a:r>
              <a:rPr lang="ru-RU" u="sng" dirty="0" smtClean="0"/>
              <a:t> и рекламы на </a:t>
            </a:r>
            <a:r>
              <a:rPr lang="en-US" u="sng" dirty="0" smtClean="0"/>
              <a:t>LED </a:t>
            </a:r>
            <a:r>
              <a:rPr lang="ru-RU" u="sng" dirty="0" smtClean="0"/>
              <a:t>экранах, остальные 62% остановок не имеют возможности предоставлять аналогичные услуги. Таким образом </a:t>
            </a:r>
            <a:r>
              <a:rPr lang="en-US" b="1" i="1" u="sng" dirty="0" smtClean="0"/>
              <a:t>SAM </a:t>
            </a:r>
            <a:r>
              <a:rPr lang="ru-RU" b="1" i="1" u="sng" dirty="0" smtClean="0"/>
              <a:t>составит 331 </a:t>
            </a:r>
            <a:r>
              <a:rPr lang="ru-RU" b="1" i="1" u="sng" dirty="0" err="1" smtClean="0"/>
              <a:t>млн</a:t>
            </a:r>
            <a:r>
              <a:rPr lang="ru-RU" b="1" i="1" u="sng" smtClean="0"/>
              <a:t> рублей</a:t>
            </a:r>
            <a:endParaRPr lang="ru-RU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127647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27301" y="332656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БИЗНЕС МОДЕЛЬ</a:t>
            </a:r>
            <a:endParaRPr lang="ru-RU" sz="20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903365" y="74613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/>
              <a:t>Затраты</a:t>
            </a:r>
            <a:endParaRPr lang="ru-RU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93465" y="1340768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Капитальные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860032" y="1340768"/>
            <a:ext cx="3908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Текущие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18270" y="1988840"/>
            <a:ext cx="36724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- Каркас остановки (вместе с установкой − 500.000 руб.);</a:t>
            </a:r>
          </a:p>
          <a:p>
            <a:r>
              <a:rPr lang="ru-RU" sz="1600" dirty="0" smtClean="0"/>
              <a:t>- </a:t>
            </a:r>
            <a:r>
              <a:rPr lang="ru-RU" sz="1600" dirty="0" err="1" smtClean="0"/>
              <a:t>Вендинговый</a:t>
            </a:r>
            <a:r>
              <a:rPr lang="ru-RU" sz="1600" dirty="0" smtClean="0"/>
              <a:t> аппарат (213.000 руб.);</a:t>
            </a:r>
          </a:p>
          <a:p>
            <a:r>
              <a:rPr lang="ru-RU" sz="1600" dirty="0" smtClean="0"/>
              <a:t>- </a:t>
            </a:r>
            <a:r>
              <a:rPr lang="en-US" sz="1600" dirty="0" smtClean="0"/>
              <a:t>LED-</a:t>
            </a:r>
            <a:r>
              <a:rPr lang="ru-RU" sz="1600" dirty="0" smtClean="0"/>
              <a:t>экран (349.000 руб.);</a:t>
            </a:r>
          </a:p>
          <a:p>
            <a:r>
              <a:rPr lang="ru-RU" sz="1600" dirty="0" smtClean="0"/>
              <a:t>- Нагревательный мат (50.000 руб.);</a:t>
            </a:r>
          </a:p>
          <a:p>
            <a:r>
              <a:rPr lang="ru-RU" sz="1600" dirty="0" smtClean="0"/>
              <a:t>- Проводка ЛЭП (1.000.000 руб.).</a:t>
            </a: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5148064" y="1710100"/>
            <a:ext cx="37813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- Заработные платы (6.720.000 руб./год);</a:t>
            </a:r>
          </a:p>
          <a:p>
            <a:r>
              <a:rPr lang="ru-RU" sz="1600" dirty="0" smtClean="0"/>
              <a:t>- Электроэнергия за </a:t>
            </a:r>
            <a:r>
              <a:rPr lang="ru-RU" sz="1600" dirty="0" err="1" smtClean="0"/>
              <a:t>вендинговый</a:t>
            </a:r>
            <a:r>
              <a:rPr lang="ru-RU" sz="1600" dirty="0" smtClean="0"/>
              <a:t> аппарат (156.000 руб./год);</a:t>
            </a:r>
          </a:p>
          <a:p>
            <a:r>
              <a:rPr lang="ru-RU" sz="1600" dirty="0" smtClean="0"/>
              <a:t>- Электроэнергия за освещение (106.400 руб./год);</a:t>
            </a:r>
          </a:p>
          <a:p>
            <a:r>
              <a:rPr lang="ru-RU" sz="1600" dirty="0" smtClean="0"/>
              <a:t>- Электроэнергия за </a:t>
            </a:r>
            <a:r>
              <a:rPr lang="en-US" sz="1600" dirty="0" smtClean="0"/>
              <a:t>LED-</a:t>
            </a:r>
            <a:r>
              <a:rPr lang="ru-RU" sz="1600" dirty="0" smtClean="0"/>
              <a:t>экран (211.000 руб./год);</a:t>
            </a:r>
          </a:p>
          <a:p>
            <a:r>
              <a:rPr lang="ru-RU" sz="1600" dirty="0" smtClean="0"/>
              <a:t>- Аренда площади у города (1762 руб./год).</a:t>
            </a:r>
            <a:endParaRPr lang="ru-RU" sz="1600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2129669" y="1115468"/>
            <a:ext cx="1773696" cy="22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endCxn id="6" idx="0"/>
          </p:cNvCxnSpPr>
          <p:nvPr/>
        </p:nvCxnSpPr>
        <p:spPr>
          <a:xfrm>
            <a:off x="4860032" y="1115468"/>
            <a:ext cx="1954498" cy="22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113856" y="5301208"/>
            <a:ext cx="27311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NPV</a:t>
            </a:r>
            <a:r>
              <a:rPr lang="ru-RU" dirty="0" smtClean="0"/>
              <a:t>: 883 670 руб.</a:t>
            </a:r>
          </a:p>
          <a:p>
            <a:r>
              <a:rPr lang="en-US" b="1" dirty="0" smtClean="0"/>
              <a:t>IRR</a:t>
            </a:r>
            <a:r>
              <a:rPr lang="ru-RU" dirty="0" smtClean="0"/>
              <a:t>: 0,56</a:t>
            </a:r>
          </a:p>
          <a:p>
            <a:r>
              <a:rPr lang="en-US" b="1" dirty="0" smtClean="0"/>
              <a:t>PI</a:t>
            </a:r>
            <a:r>
              <a:rPr lang="ru-RU" dirty="0" smtClean="0"/>
              <a:t>: 1,42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385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63888" y="332656"/>
            <a:ext cx="23042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КОНКУРЕНТЫ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03365" y="74613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755576" y="206084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</a:t>
            </a:r>
            <a:r>
              <a:rPr lang="ru-RU" dirty="0" smtClean="0"/>
              <a:t>Мир рекламы</a:t>
            </a:r>
            <a:r>
              <a:rPr lang="en-US" dirty="0" smtClean="0"/>
              <a:t>”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625614" y="2060848"/>
            <a:ext cx="1707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</a:t>
            </a:r>
            <a:r>
              <a:rPr lang="ru-RU" dirty="0" smtClean="0"/>
              <a:t>Первый Цех</a:t>
            </a:r>
            <a:r>
              <a:rPr lang="en-US" dirty="0" smtClean="0"/>
              <a:t>”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308304" y="2060848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</a:t>
            </a:r>
            <a:r>
              <a:rPr lang="ru-RU" dirty="0" smtClean="0"/>
              <a:t>Клевер</a:t>
            </a:r>
            <a:r>
              <a:rPr lang="en-US" dirty="0" smtClean="0"/>
              <a:t>”</a:t>
            </a:r>
            <a:endParaRPr lang="ru-RU" dirty="0"/>
          </a:p>
        </p:txBody>
      </p:sp>
      <p:pic>
        <p:nvPicPr>
          <p:cNvPr id="15" name="Picture 2" descr="https://xn---37-6cdyqqieg2bb2m.xn--p1ai/images/%d0%bb%d0%be%d0%b3%d0%be%20%d0%b6%d0%bf%d0%b3.jpg?crc=50405204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1" y="2653055"/>
            <a:ext cx="3275857" cy="102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Изображение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814" y="4149080"/>
            <a:ext cx="3240360" cy="115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s://rpk-klever.ru/wp-content/themes/illuminator/images/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25" y="2841873"/>
            <a:ext cx="282794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83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548680"/>
            <a:ext cx="655272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/>
              <a:t>ТЕКУЩЕЕ СОСТОЯНИЕ ПРОЕКТА</a:t>
            </a:r>
          </a:p>
          <a:p>
            <a:r>
              <a:rPr lang="ru-RU" sz="2000" dirty="0" smtClean="0"/>
              <a:t>На данный момент мы с командой осуществили весь блок основных расчетов , а также благодаря использованию </a:t>
            </a:r>
            <a:r>
              <a:rPr lang="ru-RU" sz="2000" dirty="0" err="1" smtClean="0"/>
              <a:t>исскуственного</a:t>
            </a:r>
            <a:r>
              <a:rPr lang="ru-RU" sz="2000" dirty="0" smtClean="0"/>
              <a:t>  интеллекта создали примерный прототип нашего проекта в конечной стадии. </a:t>
            </a:r>
          </a:p>
          <a:p>
            <a:r>
              <a:rPr lang="ru-RU" sz="2000" dirty="0" smtClean="0"/>
              <a:t>Таким образом после завершения всех расчетов проект находится в состоянии готовности к осуществлению. В данном состоянии можно приступать к выполнению планов и действий, описанных в проекте. Важно контролировать процесс осуществления проекта, чтобы обеспечить его успешное завершение в соответствии с поставленными целями и задачами.</a:t>
            </a:r>
          </a:p>
          <a:p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40705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9832" y="332656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ПЛАН РАЗВИТИЯ ПРОЕКТА</a:t>
            </a:r>
            <a:endParaRPr lang="ru-RU" sz="2000" b="1" i="1" dirty="0"/>
          </a:p>
        </p:txBody>
      </p:sp>
      <p:sp>
        <p:nvSpPr>
          <p:cNvPr id="3" name="Стрелка вправо 2"/>
          <p:cNvSpPr/>
          <p:nvPr/>
        </p:nvSpPr>
        <p:spPr>
          <a:xfrm>
            <a:off x="251520" y="1772816"/>
            <a:ext cx="8784976" cy="2736304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979712" y="2456892"/>
            <a:ext cx="0" cy="136815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797914" y="2456892"/>
            <a:ext cx="0" cy="136815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807360" y="2456892"/>
            <a:ext cx="0" cy="136815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11560" y="2887613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2023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411413" y="2887613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2024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283968" y="2887613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2025</a:t>
            </a:r>
            <a:endParaRPr lang="ru-RU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71939" y="2887613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2026</a:t>
            </a:r>
            <a:endParaRPr lang="ru-RU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3803737"/>
            <a:ext cx="206737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92000"/>
            <a:r>
              <a:rPr lang="ru-RU" sz="1200" b="1" dirty="0" smtClean="0"/>
              <a:t>-Провести </a:t>
            </a:r>
            <a:r>
              <a:rPr lang="ru-RU" sz="1200" b="1" dirty="0"/>
              <a:t>исследование рынка и проделать анализ конкурентов для определения потенциала проекта «</a:t>
            </a:r>
            <a:r>
              <a:rPr lang="ru-RU" sz="1200" b="1" dirty="0" err="1"/>
              <a:t>СмартСтоп</a:t>
            </a:r>
            <a:r>
              <a:rPr lang="ru-RU" sz="1200" b="1" dirty="0"/>
              <a:t>».</a:t>
            </a:r>
            <a:br>
              <a:rPr lang="ru-RU" sz="1200" b="1" dirty="0"/>
            </a:br>
            <a:r>
              <a:rPr lang="ru-RU" sz="1200" b="1" dirty="0"/>
              <a:t>- Разработка функциональной концепции и технических характеристик </a:t>
            </a:r>
            <a:r>
              <a:rPr lang="ru-RU" sz="1200" b="1" dirty="0" smtClean="0"/>
              <a:t>остановки</a:t>
            </a:r>
            <a:r>
              <a:rPr lang="ru-RU" sz="1200" b="1" dirty="0"/>
              <a:t>.</a:t>
            </a:r>
            <a:br>
              <a:rPr lang="ru-RU" sz="1200" b="1" dirty="0"/>
            </a:br>
            <a:r>
              <a:rPr lang="ru-RU" sz="1200" b="1" dirty="0"/>
              <a:t>- Проведение пилотного тестирования умной остановки в ограниченном количестве городских районов для оценки эффективности и реакции пользователей.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75172" y="3803737"/>
            <a:ext cx="182274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-Основываясь </a:t>
            </a:r>
            <a:r>
              <a:rPr lang="ru-RU" sz="1200" b="1" dirty="0"/>
              <a:t>на результате пилотного тестирования, провести необходимые модификации и </a:t>
            </a:r>
            <a:r>
              <a:rPr lang="ru-RU" sz="1200" b="1" dirty="0" smtClean="0"/>
              <a:t>улучшения.</a:t>
            </a:r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 smtClean="0"/>
              <a:t>-Заключить </a:t>
            </a:r>
            <a:r>
              <a:rPr lang="ru-RU" sz="1200" b="1" dirty="0"/>
              <a:t>партнерские соглашения с городскими властями и агентствами общественного транспорта для внедрения </a:t>
            </a:r>
            <a:r>
              <a:rPr lang="ru-RU" sz="1200" b="1" dirty="0" smtClean="0"/>
              <a:t>остановок.</a:t>
            </a:r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/>
              <a:t>- Запуск </a:t>
            </a:r>
            <a:r>
              <a:rPr lang="ru-RU" sz="1200" b="1" dirty="0" smtClean="0"/>
              <a:t>первого проекта </a:t>
            </a:r>
            <a:r>
              <a:rPr lang="ru-RU" sz="1200" b="1" dirty="0"/>
              <a:t>умной остановки </a:t>
            </a:r>
            <a:r>
              <a:rPr lang="ru-RU" sz="1200" b="1"/>
              <a:t>в </a:t>
            </a:r>
            <a:r>
              <a:rPr lang="ru-RU" sz="1200" b="1" smtClean="0"/>
              <a:t>городе</a:t>
            </a:r>
            <a:r>
              <a:rPr lang="ru-RU" sz="1200" b="1" dirty="0"/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7914" y="3803737"/>
            <a:ext cx="20522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- Расширение проекта умных остановок в различных городах, сотрудничая с городскими властями и частными партнерами.</a:t>
            </a:r>
            <a:br>
              <a:rPr lang="ru-RU" sz="1200" b="1" dirty="0"/>
            </a:br>
            <a:r>
              <a:rPr lang="ru-RU" sz="1200" b="1" dirty="0"/>
              <a:t>- Улучшение функциональности умных остановок, добавление новых возможностей и сервисов для удобства пассажиров.</a:t>
            </a:r>
            <a:br>
              <a:rPr lang="ru-RU" sz="1200" b="1" dirty="0"/>
            </a:br>
            <a:r>
              <a:rPr lang="ru-RU" sz="1200" b="1" dirty="0"/>
              <a:t>- Маркетинговые кампании и привлечение внимания широкой аудитории к проекту «</a:t>
            </a:r>
            <a:r>
              <a:rPr lang="ru-RU" sz="1200" b="1" dirty="0" err="1"/>
              <a:t>СмартСтоп</a:t>
            </a:r>
            <a:r>
              <a:rPr lang="ru-RU" sz="1200" b="1" dirty="0"/>
              <a:t>».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96136" y="3825044"/>
            <a:ext cx="1841934" cy="101566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sz="1200" b="1" dirty="0"/>
              <a:t>- Консолидация успехов и опыта, полученного в предыдущих годах, для укрепления позиций на рынке умных остановок</a:t>
            </a:r>
            <a:r>
              <a:rPr lang="ru-RU" sz="1200" b="1" dirty="0" smtClean="0"/>
              <a:t>.</a:t>
            </a:r>
            <a:endParaRPr lang="ru-RU" sz="1200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807360" y="3882931"/>
            <a:ext cx="0" cy="2837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1979712" y="3831299"/>
            <a:ext cx="0" cy="2837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3795260" y="3882930"/>
            <a:ext cx="0" cy="2837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796136" y="4734489"/>
            <a:ext cx="26282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- Непрерывное обновление и развитие умных остановок, чтобы следовать последним технологическим тенденциям и ожиданиям пользователей.</a:t>
            </a:r>
            <a:br>
              <a:rPr lang="ru-RU" sz="1200" b="1" dirty="0"/>
            </a:br>
            <a:r>
              <a:rPr lang="ru-RU" sz="1200" b="1" dirty="0"/>
              <a:t>- Расширение географии проекта, внедрение умных остановок в новые города и регионы</a:t>
            </a:r>
            <a:r>
              <a:rPr lang="ru-RU" sz="1200" b="1" dirty="0" smtClean="0"/>
              <a:t>.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172129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7824" y="332656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/>
              <a:t>КОМАНДА ПРОЕКТА</a:t>
            </a: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6866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505</Words>
  <Application>Microsoft Office PowerPoint</Application>
  <PresentationFormat>Экран (4:3)</PresentationFormat>
  <Paragraphs>55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Умная остановка «СмартСтоп»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teacher</cp:lastModifiedBy>
  <cp:revision>22</cp:revision>
  <dcterms:created xsi:type="dcterms:W3CDTF">2023-11-24T12:33:32Z</dcterms:created>
  <dcterms:modified xsi:type="dcterms:W3CDTF">2023-12-28T09:57:41Z</dcterms:modified>
</cp:coreProperties>
</file>