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aleway SemiBold" charset="-52"/>
      <p:regular r:id="rId19"/>
      <p:bold r:id="rId20"/>
      <p:italic r:id="rId21"/>
      <p:boldItalic r:id="rId22"/>
    </p:embeddedFont>
    <p:embeddedFont>
      <p:font typeface="Raleway" charset="-52"/>
      <p:regular r:id="rId23"/>
      <p:bold r:id="rId24"/>
      <p:italic r:id="rId25"/>
      <p:boldItalic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VnMIdNoa500ngEivkqVywpR0I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58D833D-1AD9-47BD-BB47-58473D2B743C}">
  <a:tblStyle styleId="{058D833D-1AD9-47BD-BB47-58473D2B743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 varScale="1">
        <p:scale>
          <a:sx n="93" d="100"/>
          <a:sy n="93" d="100"/>
        </p:scale>
        <p:origin x="-10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9693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14" y="685497"/>
            <a:ext cx="6611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67a2ecf7f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67a2ecf7f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67a2ecf7f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67a2ecf7f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67a2ecf7f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167a2ecf7f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67a2ecf7f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3167a2ecf7f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14" y="685497"/>
            <a:ext cx="6611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67a2ecf7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67a2ecf7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14" y="685497"/>
            <a:ext cx="6611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14" y="685497"/>
            <a:ext cx="6611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14" y="685497"/>
            <a:ext cx="6611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14" y="685497"/>
            <a:ext cx="6611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67a2ecf7f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67a2ecf7f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14" y="685497"/>
            <a:ext cx="6611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13" y="685497"/>
            <a:ext cx="6611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4" name="Google Shape;54;p26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ubTitle" idx="1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19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25;p20"/>
          <p:cNvSpPr txBox="1">
            <a:spLocks noGrp="1"/>
          </p:cNvSpPr>
          <p:nvPr>
            <p:ph type="title" idx="2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sz="2200" b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5" name="Google Shape;35;p23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1_Title and body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 t="1753" r="2181" b="4320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4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42" name="Google Shape;42;p24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1_Title and body 3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48" name="Google Shape;48;p25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sz="2700" b="1" i="0" u="none" strike="noStrike" cap="none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ebede-1981@mail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97" y="4393987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 descr="E:\-=Tanya=-\2035 Работа\-=Айдентика 2035=-\лого университета\Univer20_35_RGB_white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817" y="4395438"/>
            <a:ext cx="750522" cy="3713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100" dirty="0">
                <a:solidFill>
                  <a:schemeClr val="dk1"/>
                </a:solidFill>
              </a:rPr>
              <a:t>Живая теплица</a:t>
            </a:r>
            <a:endParaRPr sz="3100" dirty="0"/>
          </a:p>
        </p:txBody>
      </p:sp>
      <p:sp>
        <p:nvSpPr>
          <p:cNvPr id="62" name="Google Shape;62;p1"/>
          <p:cNvSpPr txBox="1">
            <a:spLocks noGrp="1"/>
          </p:cNvSpPr>
          <p:nvPr>
            <p:ph type="body" idx="1"/>
          </p:nvPr>
        </p:nvSpPr>
        <p:spPr>
          <a:xfrm>
            <a:off x="456825" y="2006250"/>
            <a:ext cx="48429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ru" sz="1600" dirty="0"/>
              <a:t>Круглогодичная теплица, находящаяся на территории Центра помощи детям, оставшимся без попечения родителей, Асиновского района.  В которой воспитанники выращивают рассаду, а также сухоцветы и  живые цветы для дальнейшей реализации. </a:t>
            </a:r>
            <a:endParaRPr sz="1600" dirty="0"/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761" y="285137"/>
            <a:ext cx="1086643" cy="37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2402" y="252469"/>
            <a:ext cx="756788" cy="59367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/>
          <p:nvPr/>
        </p:nvSpPr>
        <p:spPr>
          <a:xfrm>
            <a:off x="7280775" y="1618200"/>
            <a:ext cx="1863300" cy="3535800"/>
          </a:xfrm>
          <a:prstGeom prst="rect">
            <a:avLst/>
          </a:prstGeom>
          <a:solidFill>
            <a:srgbClr val="FFCE3E"/>
          </a:solidFill>
          <a:ln>
            <a:noFill/>
          </a:ln>
        </p:spPr>
        <p:txBody>
          <a:bodyPr spcFirstLastPara="1" wrap="square" lIns="121975" tIns="121975" rIns="121975" bIns="121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7280774" y="0"/>
            <a:ext cx="1863300" cy="16932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121975" tIns="121975" rIns="121975" bIns="121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61777" y="422500"/>
            <a:ext cx="1086651" cy="74879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</a:t>
            </a:fld>
            <a:endParaRPr/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73900" y="0"/>
            <a:ext cx="1171301" cy="11713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>
            <a:spLocks noGrp="1"/>
          </p:cNvSpPr>
          <p:nvPr>
            <p:ph type="body" idx="1"/>
          </p:nvPr>
        </p:nvSpPr>
        <p:spPr>
          <a:xfrm>
            <a:off x="2579343" y="4477281"/>
            <a:ext cx="382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ru"/>
              <a:t>Жигалова Светлана</a:t>
            </a:r>
            <a:endParaRPr/>
          </a:p>
        </p:txBody>
      </p:sp>
      <p:pic>
        <p:nvPicPr>
          <p:cNvPr id="71" name="Google Shape;7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15375" y="1239550"/>
            <a:ext cx="3133050" cy="31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67a2ecf7f_1_52"/>
          <p:cNvSpPr txBox="1">
            <a:spLocks noGrp="1"/>
          </p:cNvSpPr>
          <p:nvPr>
            <p:ph type="body" idx="1"/>
          </p:nvPr>
        </p:nvSpPr>
        <p:spPr>
          <a:xfrm>
            <a:off x="378700" y="793950"/>
            <a:ext cx="8554200" cy="43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i="1">
                <a:solidFill>
                  <a:srgbClr val="8F00FF"/>
                </a:solidFill>
              </a:rPr>
              <a:t>●</a:t>
            </a:r>
            <a:r>
              <a:rPr lang="ru" sz="1400" i="1"/>
              <a:t>1 Выбрать концепцию. Создать бизнес-проект. (Сентябрь 2024)</a:t>
            </a:r>
            <a:endParaRPr sz="1400" i="1"/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i="1">
                <a:solidFill>
                  <a:srgbClr val="8F00FF"/>
                </a:solidFill>
              </a:rPr>
              <a:t>●</a:t>
            </a:r>
            <a:r>
              <a:rPr lang="ru" sz="1400" i="1"/>
              <a:t>2 Поиск инвестиций, оборудования, расходных материалов. (Ноябрь, Декабрь 2024)</a:t>
            </a:r>
            <a:endParaRPr sz="1400" i="1"/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i="1">
                <a:solidFill>
                  <a:srgbClr val="8F00FF"/>
                </a:solidFill>
              </a:rPr>
              <a:t>●</a:t>
            </a:r>
            <a:r>
              <a:rPr lang="ru" sz="1400" i="1"/>
              <a:t>3 Поиск партнеров, поставщиков. Закупка расходных материалов.   Ведение социальных сетей. Маркетинг. Юридическое оформление трудоустройства нес. И выстраивание финансовых отношений с малолетними воспитанниками. Создание флористического кружка. (Январь 2025)</a:t>
            </a:r>
            <a:endParaRPr sz="1400" i="1"/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i="1">
                <a:solidFill>
                  <a:srgbClr val="8F00FF"/>
                </a:solidFill>
              </a:rPr>
              <a:t>●</a:t>
            </a:r>
            <a:r>
              <a:rPr lang="ru" sz="1400" i="1"/>
              <a:t>4 Посадка семян на рассаду и выращивание суккулентов. Создание флорариумов и какэдами для сезонных праздников.(Февраль, Март 2025)</a:t>
            </a:r>
            <a:endParaRPr sz="1400" i="1"/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i="1">
                <a:solidFill>
                  <a:srgbClr val="8F00FF"/>
                </a:solidFill>
              </a:rPr>
              <a:t>●</a:t>
            </a:r>
            <a:r>
              <a:rPr lang="ru" sz="1400" i="1"/>
              <a:t>5 Продажа рассады и посадка флористического материала в открытый грунт. (Май, Июнь 2025)</a:t>
            </a:r>
            <a:endParaRPr sz="1400" i="1"/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i="1">
                <a:solidFill>
                  <a:srgbClr val="8F00FF"/>
                </a:solidFill>
              </a:rPr>
              <a:t>●</a:t>
            </a:r>
            <a:r>
              <a:rPr lang="ru" sz="1400" i="1"/>
              <a:t>6 Продажа букетов, и установка оборудования для круглогодичной теплицы. Посадка на рассаду семян сухоцветов (Июль, Август 2025)</a:t>
            </a:r>
            <a:endParaRPr sz="1400" i="1"/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i="1">
                <a:solidFill>
                  <a:srgbClr val="8F00FF"/>
                </a:solidFill>
              </a:rPr>
              <a:t>●</a:t>
            </a:r>
            <a:r>
              <a:rPr lang="ru" sz="1400" i="1"/>
              <a:t>7 Опробование оборудования и посадка овощных культур и перенос цветочных культур в теплицу для зимних композиций. (Сентябрь 2025)</a:t>
            </a:r>
            <a:endParaRPr sz="1400" i="1"/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i="1">
                <a:solidFill>
                  <a:srgbClr val="8F00FF"/>
                </a:solidFill>
              </a:rPr>
              <a:t>●</a:t>
            </a:r>
            <a:r>
              <a:rPr lang="ru" sz="1400" i="1"/>
              <a:t>8 Продажа букетов, композиций из садовых цветов выращенных в теплице (Октябрь, Ноябрь, Декабрь, Январь 2025-2026)</a:t>
            </a:r>
            <a:endParaRPr sz="1400" i="1"/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i="1">
                <a:solidFill>
                  <a:srgbClr val="8F00FF"/>
                </a:solidFill>
              </a:rPr>
              <a:t>●</a:t>
            </a:r>
            <a:r>
              <a:rPr lang="ru" sz="1400" i="1"/>
              <a:t>9 Запуск в эксплуатацию круглогодичной теплицы .</a:t>
            </a:r>
            <a:endParaRPr/>
          </a:p>
        </p:txBody>
      </p:sp>
      <p:sp>
        <p:nvSpPr>
          <p:cNvPr id="174" name="Google Shape;174;g3167a2ecf7f_1_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  <p:pic>
        <p:nvPicPr>
          <p:cNvPr id="175" name="Google Shape;175;g3167a2ecf7f_1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167a2ecf7f_1_52"/>
          <p:cNvSpPr txBox="1">
            <a:spLocks noGrp="1"/>
          </p:cNvSpPr>
          <p:nvPr>
            <p:ph type="title"/>
          </p:nvPr>
        </p:nvSpPr>
        <p:spPr>
          <a:xfrm>
            <a:off x="144292" y="37881"/>
            <a:ext cx="46557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Дорожная карта проекта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67a2ecf7f_1_90"/>
          <p:cNvSpPr txBox="1">
            <a:spLocks noGrp="1"/>
          </p:cNvSpPr>
          <p:nvPr>
            <p:ph type="body" idx="1"/>
          </p:nvPr>
        </p:nvSpPr>
        <p:spPr>
          <a:xfrm>
            <a:off x="0" y="954300"/>
            <a:ext cx="9105600" cy="44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i="1">
                <a:solidFill>
                  <a:srgbClr val="9900FF"/>
                </a:solidFill>
              </a:rPr>
              <a:t>Сильные стороны: </a:t>
            </a:r>
            <a:endParaRPr sz="1500" b="1" i="1">
              <a:solidFill>
                <a:srgbClr val="9900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 b="1" i="1">
                <a:solidFill>
                  <a:srgbClr val="434343"/>
                </a:solidFill>
              </a:rPr>
              <a:t>заинтересованность “работников”,</a:t>
            </a:r>
            <a:endParaRPr sz="1500" b="1" i="1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 b="1" i="1">
                <a:solidFill>
                  <a:srgbClr val="434343"/>
                </a:solidFill>
              </a:rPr>
              <a:t>эксклюзивный флористический продукт, основанный на уникальности его творцов,</a:t>
            </a:r>
            <a:endParaRPr sz="1500" b="1" i="1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 b="1" i="1">
                <a:solidFill>
                  <a:srgbClr val="434343"/>
                </a:solidFill>
              </a:rPr>
              <a:t>эмоциональная составляющая товаров</a:t>
            </a:r>
            <a:endParaRPr sz="1500" b="1" i="1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 b="1" i="1">
                <a:solidFill>
                  <a:srgbClr val="434343"/>
                </a:solidFill>
              </a:rPr>
              <a:t>разнообразие товаров на каждый сезон и праздник</a:t>
            </a:r>
            <a:endParaRPr sz="1500" b="1" i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i="1">
                <a:solidFill>
                  <a:schemeClr val="dk1"/>
                </a:solidFill>
              </a:rPr>
              <a:t>Слабые стороны:</a:t>
            </a:r>
            <a:endParaRPr sz="1500" b="1" i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 b="1" i="1">
                <a:solidFill>
                  <a:srgbClr val="434343"/>
                </a:solidFill>
              </a:rPr>
              <a:t>Время работы “сотрудников” ограничено и строго регламентировано.</a:t>
            </a:r>
            <a:endParaRPr sz="1500" b="1" i="1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 b="1" i="1">
                <a:solidFill>
                  <a:srgbClr val="434343"/>
                </a:solidFill>
              </a:rPr>
              <a:t>профессиональные компетенции работников на начальном уровне</a:t>
            </a:r>
            <a:endParaRPr sz="1500" b="1" i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i="1">
                <a:solidFill>
                  <a:schemeClr val="dk1"/>
                </a:solidFill>
              </a:rPr>
              <a:t>Угрозы:</a:t>
            </a:r>
            <a:endParaRPr sz="1500" b="1" i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 b="1" i="1">
                <a:solidFill>
                  <a:srgbClr val="434343"/>
                </a:solidFill>
              </a:rPr>
              <a:t>неблагоприятные погодные условия</a:t>
            </a:r>
            <a:endParaRPr sz="1500" b="1" i="1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 b="1" i="1">
                <a:solidFill>
                  <a:srgbClr val="434343"/>
                </a:solidFill>
              </a:rPr>
              <a:t>возможный риск неправильной настройки оборудования </a:t>
            </a:r>
            <a:endParaRPr sz="1500" b="1" i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i="1">
                <a:solidFill>
                  <a:schemeClr val="dk1"/>
                </a:solidFill>
              </a:rPr>
              <a:t>Возможности:</a:t>
            </a:r>
            <a:endParaRPr sz="1500" b="1" i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 b="1" i="1">
                <a:solidFill>
                  <a:srgbClr val="434343"/>
                </a:solidFill>
              </a:rPr>
              <a:t>попробовать воспитанникам различные профессии </a:t>
            </a:r>
            <a:endParaRPr sz="1500" b="1" i="1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 b="1" i="1">
                <a:solidFill>
                  <a:srgbClr val="434343"/>
                </a:solidFill>
              </a:rPr>
              <a:t>проявить воспитанникам креатив и творческие способности</a:t>
            </a:r>
            <a:endParaRPr sz="1500" b="1" i="1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 b="1" i="1">
                <a:solidFill>
                  <a:srgbClr val="434343"/>
                </a:solidFill>
              </a:rPr>
              <a:t>покупателям приобрести уникальный неповторимый товар</a:t>
            </a:r>
            <a:endParaRPr sz="1500" b="1" i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434343"/>
              </a:solidFill>
            </a:endParaRPr>
          </a:p>
        </p:txBody>
      </p:sp>
      <p:sp>
        <p:nvSpPr>
          <p:cNvPr id="182" name="Google Shape;182;g3167a2ecf7f_1_9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  <p:pic>
        <p:nvPicPr>
          <p:cNvPr id="183" name="Google Shape;183;g3167a2ecf7f_1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167a2ecf7f_1_90"/>
          <p:cNvSpPr txBox="1">
            <a:spLocks noGrp="1"/>
          </p:cNvSpPr>
          <p:nvPr>
            <p:ph type="title"/>
          </p:nvPr>
        </p:nvSpPr>
        <p:spPr>
          <a:xfrm>
            <a:off x="261500" y="0"/>
            <a:ext cx="54288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Рыночный потенциал (перспективы коммерциализации)</a:t>
            </a:r>
            <a:r>
              <a:rPr lang="ru" b="1">
                <a:latin typeface="Raleway"/>
                <a:ea typeface="Raleway"/>
                <a:cs typeface="Raleway"/>
                <a:sym typeface="Raleway"/>
              </a:rPr>
              <a:t> 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196768" y="845481"/>
            <a:ext cx="7993200" cy="4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8F00FF"/>
                </a:solidFill>
              </a:rPr>
              <a:t>●</a:t>
            </a:r>
            <a:r>
              <a:rPr lang="ru" sz="1700" i="1"/>
              <a:t>партнерам (консультация по техническим параметрам оборудования, размещение рекламной информации в местных СМИ, юридическая консультация)</a:t>
            </a:r>
            <a:endParaRPr sz="1700" i="1"/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8F00FF"/>
                </a:solidFill>
              </a:rPr>
              <a:t>●</a:t>
            </a:r>
            <a:r>
              <a:rPr lang="ru" sz="1700" i="1"/>
              <a:t>инвесторам, фондам  (1 500 000 на приобретение оборудования и расходных материалов)</a:t>
            </a:r>
            <a:endParaRPr sz="1700" i="1"/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700">
                <a:solidFill>
                  <a:srgbClr val="8F00FF"/>
                </a:solidFill>
              </a:rPr>
              <a:t>●</a:t>
            </a:r>
            <a:r>
              <a:rPr lang="ru" sz="1700" i="1"/>
              <a:t>университету (дополнительная консультация по работе с детьми оказавшимися в трудной жизненной ситуации)</a:t>
            </a:r>
            <a:endParaRPr sz="1700" i="1"/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700" i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 i="1"/>
              <a:t>Создадим отлаженный процесс производства,  реализации флористических композиций воспитанниками ЦПД, обладающими  соответствующими компетенциями и получающими за это деньги. И удовлетворим запрос покупателей. </a:t>
            </a:r>
            <a:endParaRPr sz="17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i="1"/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 l="25406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12</a:t>
            </a:fld>
            <a:endParaRPr sz="900"/>
          </a:p>
        </p:txBody>
      </p:sp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196777" y="19088"/>
            <a:ext cx="6017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b="1">
                <a:latin typeface="Raleway"/>
                <a:ea typeface="Raleway"/>
                <a:cs typeface="Raleway"/>
                <a:sym typeface="Raleway"/>
              </a:rPr>
              <a:t>Запрос 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67a2ecf7f_1_101"/>
          <p:cNvSpPr txBox="1">
            <a:spLocks noGrp="1"/>
          </p:cNvSpPr>
          <p:nvPr>
            <p:ph type="body" idx="1"/>
          </p:nvPr>
        </p:nvSpPr>
        <p:spPr>
          <a:xfrm>
            <a:off x="196768" y="845481"/>
            <a:ext cx="79932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7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i="1"/>
          </a:p>
        </p:txBody>
      </p:sp>
      <p:pic>
        <p:nvPicPr>
          <p:cNvPr id="198" name="Google Shape;198;g3167a2ecf7f_1_101"/>
          <p:cNvPicPr preferRelativeResize="0"/>
          <p:nvPr/>
        </p:nvPicPr>
        <p:blipFill rotWithShape="1">
          <a:blip r:embed="rId3">
            <a:alphaModFix/>
          </a:blip>
          <a:srcRect l="25406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3167a2ecf7f_1_10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13</a:t>
            </a:fld>
            <a:endParaRPr sz="900"/>
          </a:p>
        </p:txBody>
      </p:sp>
      <p:sp>
        <p:nvSpPr>
          <p:cNvPr id="200" name="Google Shape;200;g3167a2ecf7f_1_101"/>
          <p:cNvSpPr txBox="1">
            <a:spLocks noGrp="1"/>
          </p:cNvSpPr>
          <p:nvPr>
            <p:ph type="title"/>
          </p:nvPr>
        </p:nvSpPr>
        <p:spPr>
          <a:xfrm>
            <a:off x="79577" y="69538"/>
            <a:ext cx="6017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1700" b="1" i="1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ЭФФЕКТИВНОСТЬ РЕШЕНИЯ ПРОЕКТОМ ЗАДАЧ ИНДУСТРИАЛЬНОГО ПАРТНЕРА</a:t>
            </a:r>
            <a:r>
              <a:rPr lang="ru" b="1" i="1">
                <a:latin typeface="Raleway"/>
                <a:ea typeface="Raleway"/>
                <a:cs typeface="Raleway"/>
                <a:sym typeface="Raleway"/>
              </a:rPr>
              <a:t> </a:t>
            </a:r>
            <a:endParaRPr b="1" i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1" name="Google Shape;201;g3167a2ecf7f_1_101"/>
          <p:cNvPicPr preferRelativeResize="0"/>
          <p:nvPr/>
        </p:nvPicPr>
        <p:blipFill rotWithShape="1">
          <a:blip r:embed="rId4">
            <a:alphaModFix/>
          </a:blip>
          <a:srcRect l="56516" t="13307" b="58246"/>
          <a:stretch/>
        </p:blipFill>
        <p:spPr>
          <a:xfrm>
            <a:off x="79575" y="883775"/>
            <a:ext cx="1789249" cy="7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167a2ecf7f_1_101"/>
          <p:cNvPicPr preferRelativeResize="0"/>
          <p:nvPr/>
        </p:nvPicPr>
        <p:blipFill rotWithShape="1">
          <a:blip r:embed="rId4">
            <a:alphaModFix/>
          </a:blip>
          <a:srcRect l="28036" t="64728" b="11534"/>
          <a:stretch/>
        </p:blipFill>
        <p:spPr>
          <a:xfrm>
            <a:off x="1380275" y="977213"/>
            <a:ext cx="2961199" cy="58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167a2ecf7f_1_101"/>
          <p:cNvSpPr txBox="1"/>
          <p:nvPr/>
        </p:nvSpPr>
        <p:spPr>
          <a:xfrm>
            <a:off x="5013300" y="931450"/>
            <a:ext cx="38283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Raleway"/>
                <a:ea typeface="Raleway"/>
                <a:cs typeface="Raleway"/>
                <a:sym typeface="Raleway"/>
              </a:rPr>
              <a:t>создание социальных партнерств со школами искусств и бизнес инкубатором для проведения на их площадках мастер классов по флористике</a:t>
            </a:r>
            <a:endParaRPr sz="12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g3167a2ecf7f_1_101"/>
          <p:cNvSpPr txBox="1"/>
          <p:nvPr/>
        </p:nvSpPr>
        <p:spPr>
          <a:xfrm>
            <a:off x="196775" y="1753575"/>
            <a:ext cx="864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i="1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ЭФФЕКТИВНОСТЬ ИСПОЛЬЗОВАНИЯ ПРОЕКТОМ НАУЧНЫХ РАЗРАБОТОК ВУЗА</a:t>
            </a:r>
            <a:endParaRPr sz="2700" b="1" i="1">
              <a:solidFill>
                <a:srgbClr val="8F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i="1">
              <a:solidFill>
                <a:srgbClr val="8F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g3167a2ecf7f_1_101"/>
          <p:cNvSpPr txBox="1"/>
          <p:nvPr/>
        </p:nvSpPr>
        <p:spPr>
          <a:xfrm>
            <a:off x="274900" y="2256613"/>
            <a:ext cx="87750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Сотрудничество с ВУЗом </a:t>
            </a:r>
            <a:r>
              <a:rPr lang="ru" b="1">
                <a:solidFill>
                  <a:srgbClr val="333333"/>
                </a:solidFill>
                <a:highlight>
                  <a:srgbClr val="FFFFFF"/>
                </a:highlight>
              </a:rPr>
              <a:t>в сфере психологии детей, оставшихся без попечения родителей, и инклюзивных детей.</a:t>
            </a:r>
            <a:endParaRPr sz="1600" b="1" i="1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g3167a2ecf7f_1_101"/>
          <p:cNvSpPr txBox="1"/>
          <p:nvPr/>
        </p:nvSpPr>
        <p:spPr>
          <a:xfrm>
            <a:off x="0" y="2866600"/>
            <a:ext cx="9144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i="1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ЭФФЕКТИВНОСТЬ РЕШЕНИЯ ПРОЕКТОМ ЗАДАЧ ТЕХНОЛОГИЧЕСКОГО СУВЕРЕНИТЕТА РФ</a:t>
            </a:r>
            <a:endParaRPr sz="1700" b="1" i="1">
              <a:solidFill>
                <a:srgbClr val="8F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g3167a2ecf7f_1_101"/>
          <p:cNvSpPr txBox="1"/>
          <p:nvPr/>
        </p:nvSpPr>
        <p:spPr>
          <a:xfrm>
            <a:off x="196775" y="3689800"/>
            <a:ext cx="87750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Использование отечественных  комплектующих для технического оборудования теплицы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67a2ecf7f_1_132"/>
          <p:cNvSpPr txBox="1">
            <a:spLocks noGrp="1"/>
          </p:cNvSpPr>
          <p:nvPr>
            <p:ph type="body" idx="1"/>
          </p:nvPr>
        </p:nvSpPr>
        <p:spPr>
          <a:xfrm>
            <a:off x="196768" y="845481"/>
            <a:ext cx="79932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7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i="1"/>
          </a:p>
        </p:txBody>
      </p:sp>
      <p:pic>
        <p:nvPicPr>
          <p:cNvPr id="213" name="Google Shape;213;g3167a2ecf7f_1_132"/>
          <p:cNvPicPr preferRelativeResize="0"/>
          <p:nvPr/>
        </p:nvPicPr>
        <p:blipFill rotWithShape="1">
          <a:blip r:embed="rId3">
            <a:alphaModFix/>
          </a:blip>
          <a:srcRect l="25406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3167a2ecf7f_1_1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14</a:t>
            </a:fld>
            <a:endParaRPr sz="900"/>
          </a:p>
        </p:txBody>
      </p:sp>
      <p:sp>
        <p:nvSpPr>
          <p:cNvPr id="215" name="Google Shape;215;g3167a2ecf7f_1_132"/>
          <p:cNvSpPr txBox="1">
            <a:spLocks noGrp="1"/>
          </p:cNvSpPr>
          <p:nvPr>
            <p:ph type="title"/>
          </p:nvPr>
        </p:nvSpPr>
        <p:spPr>
          <a:xfrm>
            <a:off x="66552" y="56763"/>
            <a:ext cx="60174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b="1" i="1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2600" b="1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Готовность проекта для выхода на рынок</a:t>
            </a:r>
            <a:endParaRPr b="1" i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g3167a2ecf7f_1_132"/>
          <p:cNvSpPr txBox="1"/>
          <p:nvPr/>
        </p:nvSpPr>
        <p:spPr>
          <a:xfrm>
            <a:off x="5013300" y="931450"/>
            <a:ext cx="38283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217;g3167a2ecf7f_1_132"/>
          <p:cNvSpPr txBox="1"/>
          <p:nvPr/>
        </p:nvSpPr>
        <p:spPr>
          <a:xfrm>
            <a:off x="196775" y="1753575"/>
            <a:ext cx="86448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i="1">
              <a:solidFill>
                <a:srgbClr val="8F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i="1">
              <a:solidFill>
                <a:srgbClr val="8F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g3167a2ecf7f_1_132"/>
          <p:cNvSpPr txBox="1"/>
          <p:nvPr/>
        </p:nvSpPr>
        <p:spPr>
          <a:xfrm>
            <a:off x="274900" y="2256613"/>
            <a:ext cx="87750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g3167a2ecf7f_1_132"/>
          <p:cNvSpPr txBox="1"/>
          <p:nvPr/>
        </p:nvSpPr>
        <p:spPr>
          <a:xfrm>
            <a:off x="0" y="2866600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1">
              <a:solidFill>
                <a:srgbClr val="8F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g3167a2ecf7f_1_132"/>
          <p:cNvSpPr txBox="1"/>
          <p:nvPr/>
        </p:nvSpPr>
        <p:spPr>
          <a:xfrm>
            <a:off x="1655175" y="2283913"/>
            <a:ext cx="87750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221;g3167a2ecf7f_1_132"/>
          <p:cNvSpPr txBox="1"/>
          <p:nvPr/>
        </p:nvSpPr>
        <p:spPr>
          <a:xfrm>
            <a:off x="196775" y="931450"/>
            <a:ext cx="50640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На сегодняшний день на территории ЦПД имеется стационарная теплица,  не круглогодичного использования. Дети имеют навыки по выращиванию рассады и уходу за растениями. Ребята обладают первоначальными знаниями по финансовой грамотности. </a:t>
            </a:r>
            <a:endParaRPr sz="1800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Разработана уникальная концепция и ассортимент товара. Проведен детальный анализ конкурентов и целевой аудитории, разработана бизнес-модель.</a:t>
            </a:r>
            <a:endParaRPr sz="1800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300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300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2" name="Google Shape;222;g3167a2ecf7f_1_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50" y="760588"/>
            <a:ext cx="2570268" cy="386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167a2ecf7f_1_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9450" y="3327125"/>
            <a:ext cx="1647825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>
            <a:spLocks noGrp="1"/>
          </p:cNvSpPr>
          <p:nvPr>
            <p:ph type="title"/>
          </p:nvPr>
        </p:nvSpPr>
        <p:spPr>
          <a:xfrm>
            <a:off x="183368" y="638481"/>
            <a:ext cx="465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dk1"/>
                </a:solidFill>
              </a:rPr>
              <a:t>КОМАНДА СТАРТАПА</a:t>
            </a:r>
            <a:endParaRPr sz="3000">
              <a:solidFill>
                <a:schemeClr val="dk1"/>
              </a:solidFill>
            </a:endParaRPr>
          </a:p>
        </p:txBody>
      </p:sp>
      <p:graphicFrame>
        <p:nvGraphicFramePr>
          <p:cNvPr id="229" name="Google Shape;229;p12"/>
          <p:cNvGraphicFramePr/>
          <p:nvPr/>
        </p:nvGraphicFramePr>
        <p:xfrm>
          <a:off x="313560" y="1369988"/>
          <a:ext cx="7942700" cy="2782032"/>
        </p:xfrm>
        <a:graphic>
          <a:graphicData uri="http://schemas.openxmlformats.org/drawingml/2006/table">
            <a:tbl>
              <a:tblPr>
                <a:noFill/>
                <a:tableStyleId>{058D833D-1AD9-47BD-BB47-58473D2B743C}</a:tableStyleId>
              </a:tblPr>
              <a:tblGrid>
                <a:gridCol w="1985675"/>
                <a:gridCol w="1206450"/>
                <a:gridCol w="2764900"/>
                <a:gridCol w="1985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ФАМИЛИЯ ИМЯ</a:t>
                      </a: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РОЛЬ</a:t>
                      </a: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ЧТО БУДЕШЬ ДЕЛАТЬ?</a:t>
                      </a: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ОПЫТ и КОМПЕТЕНЦИИ</a:t>
                      </a: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D8E1"/>
                    </a:solidFill>
                  </a:tcPr>
                </a:tc>
              </a:tr>
              <a:tr h="4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Жигалова Светлана</a:t>
                      </a:r>
                      <a:endParaRPr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лидер</a:t>
                      </a:r>
                      <a:endParaRPr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</a:rPr>
                        <a:t>О</a:t>
                      </a:r>
                      <a:r>
                        <a:rPr lang="ru">
                          <a:solidFill>
                            <a:srgbClr val="132C40"/>
                          </a:solidFill>
                        </a:rPr>
                        <a:t>рганизую производство, генерирую идеи, принимаю решения, мотивирую, разрабатываю дизайн</a:t>
                      </a:r>
                      <a:endParaRPr>
                        <a:solidFill>
                          <a:srgbClr val="132C4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rgbClr val="132C40"/>
                          </a:solidFill>
                        </a:rPr>
                        <a:t>анализирую, общаюсь с целевой аудиторией, разрабатываю пути решения проблем.</a:t>
                      </a:r>
                      <a:endParaRPr>
                        <a:solidFill>
                          <a:srgbClr val="132C4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rgbClr val="132C40"/>
                          </a:solidFill>
                        </a:rPr>
                        <a:t>Более 10 лет работы в области  цветочного бизнеса, обучение студентов техникума по предмету флористики и участие в конкурсе профессионального мастерства </a:t>
                      </a:r>
                      <a:r>
                        <a:rPr lang="ru" sz="1250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WorldSkills</a:t>
                      </a:r>
                      <a:endParaRPr sz="1500">
                        <a:solidFill>
                          <a:srgbClr val="132C4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30" name="Google Shape;230;p12"/>
          <p:cNvSpPr/>
          <p:nvPr/>
        </p:nvSpPr>
        <p:spPr>
          <a:xfrm>
            <a:off x="456818" y="4222538"/>
            <a:ext cx="7532100" cy="551400"/>
          </a:xfrm>
          <a:prstGeom prst="rect">
            <a:avLst/>
          </a:prstGeom>
          <a:noFill/>
          <a:ln w="9525" cap="flat" cmpd="sng">
            <a:solidFill>
              <a:srgbClr val="8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12"/>
          <p:cNvSpPr txBox="1">
            <a:spLocks noGrp="1"/>
          </p:cNvSpPr>
          <p:nvPr>
            <p:ph type="body" idx="1"/>
          </p:nvPr>
        </p:nvSpPr>
        <p:spPr>
          <a:xfrm>
            <a:off x="456818" y="4068566"/>
            <a:ext cx="8687182" cy="132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rgbClr val="8F00FF"/>
                </a:solidFill>
              </a:rPr>
              <a:t>В моей команде руководство нашего учреждения и коллеги, которые поддерживают мой проект, а также воспитанники, желающие осуществить его. </a:t>
            </a:r>
            <a:endParaRPr sz="1600" b="1" dirty="0">
              <a:solidFill>
                <a:srgbClr val="8F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SzPts val="1200"/>
              <a:buNone/>
            </a:pPr>
            <a:endParaRPr dirty="0">
              <a:solidFill>
                <a:srgbClr val="8F00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 l="25406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15</a:t>
            </a:fld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200742" y="6384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КОНТАКТЫ ЛИДЕРА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1407418" y="7181381"/>
            <a:ext cx="36036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40" name="Google Shape;240;p15"/>
          <p:cNvSpPr txBox="1">
            <a:spLocks noGrp="1"/>
          </p:cNvSpPr>
          <p:nvPr>
            <p:ph type="body" idx="1"/>
          </p:nvPr>
        </p:nvSpPr>
        <p:spPr>
          <a:xfrm>
            <a:off x="2372697" y="1540506"/>
            <a:ext cx="36036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900" i="1"/>
              <a:t>Жигалова Светлана</a:t>
            </a:r>
            <a:endParaRPr sz="1900" i="1"/>
          </a:p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900" i="1"/>
              <a:t>8-952-162-17-15</a:t>
            </a:r>
            <a:endParaRPr sz="1900" i="1"/>
          </a:p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900" i="1" u="sng">
                <a:solidFill>
                  <a:schemeClr val="hlink"/>
                </a:solidFill>
                <a:hlinkClick r:id="rId3"/>
              </a:rPr>
              <a:t>Lebede-1981@mail.ru</a:t>
            </a:r>
            <a:endParaRPr sz="2800" i="1"/>
          </a:p>
          <a:p>
            <a:pPr marL="26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pic>
        <p:nvPicPr>
          <p:cNvPr id="241" name="Google Shape;241;p15"/>
          <p:cNvPicPr preferRelativeResize="0"/>
          <p:nvPr/>
        </p:nvPicPr>
        <p:blipFill rotWithShape="1">
          <a:blip r:embed="rId4">
            <a:alphaModFix/>
          </a:blip>
          <a:srcRect l="25406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16</a:t>
            </a:fld>
            <a:endParaRPr sz="900"/>
          </a:p>
        </p:txBody>
      </p:sp>
      <p:sp>
        <p:nvSpPr>
          <p:cNvPr id="243" name="Google Shape;243;p15"/>
          <p:cNvSpPr/>
          <p:nvPr/>
        </p:nvSpPr>
        <p:spPr>
          <a:xfrm>
            <a:off x="2176300" y="1425200"/>
            <a:ext cx="3656400" cy="166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4" name="Google Shape;24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050" y="1425200"/>
            <a:ext cx="1526700" cy="25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4250" y="1425188"/>
            <a:ext cx="2911525" cy="29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67a2ecf7f_1_0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3167a2ecf7f_1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pic>
        <p:nvPicPr>
          <p:cNvPr id="78" name="Google Shape;78;g3167a2ecf7f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3167a2ecf7f_1_0"/>
          <p:cNvSpPr txBox="1"/>
          <p:nvPr/>
        </p:nvSpPr>
        <p:spPr>
          <a:xfrm>
            <a:off x="169275" y="638175"/>
            <a:ext cx="750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Проект</a:t>
            </a:r>
            <a:r>
              <a:rPr lang="ru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1900" b="1">
                <a:solidFill>
                  <a:srgbClr val="9F00FF"/>
                </a:solidFill>
                <a:latin typeface="Raleway"/>
                <a:ea typeface="Raleway"/>
                <a:cs typeface="Raleway"/>
                <a:sym typeface="Raleway"/>
              </a:rPr>
              <a:t>“Живая теплица”</a:t>
            </a:r>
            <a:endParaRPr sz="1900" b="1">
              <a:solidFill>
                <a:srgbClr val="9F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g3167a2ecf7f_1_0"/>
          <p:cNvPicPr preferRelativeResize="0"/>
          <p:nvPr/>
        </p:nvPicPr>
        <p:blipFill rotWithShape="1">
          <a:blip r:embed="rId4">
            <a:alphaModFix/>
          </a:blip>
          <a:srcRect l="25006" t="25468" r="9753" b="23898"/>
          <a:stretch/>
        </p:blipFill>
        <p:spPr>
          <a:xfrm>
            <a:off x="85350" y="1130775"/>
            <a:ext cx="8973300" cy="38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3167a2ecf7f_1_0"/>
          <p:cNvSpPr txBox="1">
            <a:spLocks noGrp="1"/>
          </p:cNvSpPr>
          <p:nvPr>
            <p:ph type="title"/>
          </p:nvPr>
        </p:nvSpPr>
        <p:spPr>
          <a:xfrm>
            <a:off x="85357" y="72788"/>
            <a:ext cx="8973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ЦЕННОСТЬ, ЦЕННОСТНОЕ ПРЕДЛОЖЕНИЕ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 l="25406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3</a:t>
            </a:fld>
            <a:endParaRPr sz="900"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131292" y="29443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ЦЕЛЕВАЯ АУДИТОРИЯ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89" name="Google Shape;8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9050"/>
            <a:ext cx="2954815" cy="20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3875" y="538725"/>
            <a:ext cx="2979167" cy="20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3050" y="538725"/>
            <a:ext cx="3510499" cy="20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7">
            <a:alphaModFix/>
          </a:blip>
          <a:srcRect l="16654" t="7859" r="20830"/>
          <a:stretch/>
        </p:blipFill>
        <p:spPr>
          <a:xfrm>
            <a:off x="0" y="2571750"/>
            <a:ext cx="4786999" cy="21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/>
          <p:nvPr/>
        </p:nvSpPr>
        <p:spPr>
          <a:xfrm>
            <a:off x="0" y="2601225"/>
            <a:ext cx="17187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Б</a:t>
            </a:r>
            <a:r>
              <a:rPr lang="ru" sz="12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удите ли вы рассматривать возможность покупки рассады или цветочных композиций созданных руками детей, оставшимся без попечения родителей</a:t>
            </a:r>
            <a:endParaRPr sz="12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4" name="Google Shape;94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3750" y="2275708"/>
            <a:ext cx="3406325" cy="211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81150" y="3596575"/>
            <a:ext cx="2724325" cy="15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/>
          <p:nvPr/>
        </p:nvSpPr>
        <p:spPr>
          <a:xfrm>
            <a:off x="0" y="4714600"/>
            <a:ext cx="4336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</a:pPr>
            <a:r>
              <a:rPr lang="ru" sz="12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В опросе участвовало 218 респондентов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61493" y="698894"/>
            <a:ext cx="15684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488944" y="1806888"/>
            <a:ext cx="693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261492" y="664406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РЫНОК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457200" y="1526350"/>
            <a:ext cx="8029500" cy="3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1.</a:t>
            </a:r>
            <a:r>
              <a:rPr lang="ru" sz="24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Мы работаем на рынке </a:t>
            </a:r>
            <a:r>
              <a:rPr lang="ru" sz="2400" b="1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B2C.</a:t>
            </a:r>
            <a:endParaRPr sz="2400" b="1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2.</a:t>
            </a:r>
            <a:r>
              <a:rPr lang="ru" sz="24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Наша целевая аудитория  </a:t>
            </a:r>
            <a:r>
              <a:rPr lang="ru" sz="2400" b="1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20000 человек</a:t>
            </a:r>
            <a:r>
              <a:rPr lang="ru" sz="24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2400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3.</a:t>
            </a:r>
            <a:r>
              <a:rPr lang="ru" sz="24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Планируемая стоимость среднего чека </a:t>
            </a:r>
            <a:r>
              <a:rPr lang="ru" sz="2400" b="1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300 рублей</a:t>
            </a:r>
            <a:endParaRPr sz="2400" b="1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4.</a:t>
            </a:r>
            <a:r>
              <a:rPr lang="ru" sz="24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Планируемое количество человек в первый год </a:t>
            </a:r>
            <a:r>
              <a:rPr lang="ru" sz="2400" b="1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r>
              <a:rPr lang="ru" sz="24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(конверсия 10%)</a:t>
            </a:r>
            <a:endParaRPr sz="2400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5.</a:t>
            </a:r>
            <a:r>
              <a:rPr lang="ru" sz="24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Планируемая выручка в первый год </a:t>
            </a:r>
            <a:r>
              <a:rPr lang="ru" sz="2400" b="1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600000</a:t>
            </a:r>
            <a:r>
              <a:rPr lang="ru" sz="24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рублей</a:t>
            </a:r>
            <a:endParaRPr sz="2400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5" name="Google Shape;105;p8"/>
          <p:cNvPicPr preferRelativeResize="0"/>
          <p:nvPr/>
        </p:nvPicPr>
        <p:blipFill rotWithShape="1">
          <a:blip r:embed="rId3">
            <a:alphaModFix/>
          </a:blip>
          <a:srcRect l="25406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4</a:t>
            </a:fld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380550" y="2434575"/>
            <a:ext cx="79941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50" tIns="77750" rIns="77750" bIns="7775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1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l="25406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5</a:t>
            </a:fld>
            <a:endParaRPr sz="900"/>
          </a:p>
        </p:txBody>
      </p:sp>
      <p:sp>
        <p:nvSpPr>
          <p:cNvPr id="114" name="Google Shape;114;p4"/>
          <p:cNvSpPr txBox="1"/>
          <p:nvPr/>
        </p:nvSpPr>
        <p:spPr>
          <a:xfrm>
            <a:off x="792575" y="2012975"/>
            <a:ext cx="186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3567201" y="1976775"/>
            <a:ext cx="232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7120750" y="2153750"/>
            <a:ext cx="162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71692" y="29443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Наша продукция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18" name="Google Shape;118;p4" descr="Picture backgroun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" y="849313"/>
            <a:ext cx="2742524" cy="18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 descr="Picture backgroun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6563" y="732129"/>
            <a:ext cx="3262401" cy="217493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-62912" y="530925"/>
            <a:ext cx="28674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8F00FF"/>
                </a:solidFill>
                <a:highlight>
                  <a:srgbClr val="999999"/>
                </a:highlight>
                <a:latin typeface="Raleway"/>
                <a:ea typeface="Raleway"/>
                <a:cs typeface="Raleway"/>
                <a:sym typeface="Raleway"/>
              </a:rPr>
              <a:t>Рассада от 30 рублей</a:t>
            </a:r>
            <a:endParaRPr sz="1900" b="1">
              <a:solidFill>
                <a:srgbClr val="8F00FF"/>
              </a:solidFill>
              <a:highlight>
                <a:srgbClr val="99999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662175" y="530925"/>
            <a:ext cx="33312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999999"/>
                </a:highlight>
                <a:latin typeface="Raleway"/>
                <a:ea typeface="Raleway"/>
                <a:cs typeface="Raleway"/>
                <a:sym typeface="Raleway"/>
              </a:rPr>
              <a:t>Флорариумы от 300 рублей</a:t>
            </a:r>
            <a:endParaRPr sz="1800" b="1">
              <a:solidFill>
                <a:schemeClr val="dk1"/>
              </a:solidFill>
              <a:highlight>
                <a:srgbClr val="99999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2" name="Google Shape;122;p4" descr="Picture backgroun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268550"/>
            <a:ext cx="1869600" cy="28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Picture background"/>
          <p:cNvPicPr preferRelativeResize="0"/>
          <p:nvPr/>
        </p:nvPicPr>
        <p:blipFill rotWithShape="1">
          <a:blip>
            <a:alphaModFix/>
          </a:blip>
          <a:srcRect l="8197" t="15846" r="10156" b="11494"/>
          <a:stretch/>
        </p:blipFill>
        <p:spPr>
          <a:xfrm>
            <a:off x="5993375" y="609050"/>
            <a:ext cx="3150625" cy="45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Picture backgroun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8638" y="2677650"/>
            <a:ext cx="3671363" cy="244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478800" y="2268550"/>
            <a:ext cx="13257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999999"/>
                </a:highlight>
                <a:latin typeface="Raleway"/>
                <a:ea typeface="Raleway"/>
                <a:cs typeface="Raleway"/>
                <a:sym typeface="Raleway"/>
              </a:rPr>
              <a:t>Кокэдами от 150</a:t>
            </a:r>
            <a:endParaRPr sz="1800" b="1">
              <a:solidFill>
                <a:schemeClr val="dk1"/>
              </a:solidFill>
              <a:highlight>
                <a:srgbClr val="99999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5093963" y="2812813"/>
            <a:ext cx="28674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dk1"/>
                </a:solidFill>
                <a:highlight>
                  <a:srgbClr val="B7B7B7"/>
                </a:highlight>
                <a:latin typeface="Raleway"/>
                <a:ea typeface="Raleway"/>
                <a:cs typeface="Raleway"/>
                <a:sym typeface="Raleway"/>
              </a:rPr>
              <a:t>Композиции из сухоцветов от 200 рублей</a:t>
            </a:r>
            <a:endParaRPr sz="1700" b="1">
              <a:solidFill>
                <a:schemeClr val="dk1"/>
              </a:solidFill>
              <a:highlight>
                <a:srgbClr val="B7B7B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4935175" y="4485025"/>
            <a:ext cx="2513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dk1"/>
                </a:solidFill>
                <a:highlight>
                  <a:srgbClr val="B7B7B7"/>
                </a:highlight>
                <a:latin typeface="Raleway"/>
                <a:ea typeface="Raleway"/>
                <a:cs typeface="Raleway"/>
                <a:sym typeface="Raleway"/>
              </a:rPr>
              <a:t>Букеты от 500 рублей</a:t>
            </a:r>
            <a:endParaRPr sz="1700" b="1">
              <a:solidFill>
                <a:schemeClr val="dk1"/>
              </a:solidFill>
              <a:highlight>
                <a:srgbClr val="B7B7B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/>
        </p:nvSpPr>
        <p:spPr>
          <a:xfrm>
            <a:off x="196401" y="1194425"/>
            <a:ext cx="82485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●</a:t>
            </a:r>
            <a:r>
              <a:rPr lang="ru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2700" i="1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4 цветочных салона,  сезонная продажа частников на рынке рассады(май- июнь), группы в соцсетях. </a:t>
            </a:r>
            <a:endParaRPr sz="2700"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300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● </a:t>
            </a:r>
            <a:r>
              <a:rPr lang="ru" sz="2500" b="1" i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Преимущества</a:t>
            </a:r>
            <a:r>
              <a:rPr lang="ru" sz="23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:</a:t>
            </a:r>
            <a:endParaRPr sz="23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500" i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Разнообразный, оригинальный ассортимент</a:t>
            </a:r>
            <a:r>
              <a:rPr lang="ru" sz="23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23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700" i="1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Наш продукт - это уникальные флористические композиции с эмоциональной составляющей.</a:t>
            </a:r>
            <a:endParaRPr sz="2700"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l="25406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6</a:t>
            </a:fld>
            <a:endParaRPr sz="900"/>
          </a:p>
        </p:txBody>
      </p:sp>
      <p:sp>
        <p:nvSpPr>
          <p:cNvPr id="135" name="Google Shape;135;p9"/>
          <p:cNvSpPr/>
          <p:nvPr/>
        </p:nvSpPr>
        <p:spPr>
          <a:xfrm>
            <a:off x="196401" y="332600"/>
            <a:ext cx="28467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196400" y="298100"/>
            <a:ext cx="2846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КОНКУРЕНТЫ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67a2ecf7f_1_60"/>
          <p:cNvSpPr txBox="1">
            <a:spLocks noGrp="1"/>
          </p:cNvSpPr>
          <p:nvPr>
            <p:ph type="body" idx="1"/>
          </p:nvPr>
        </p:nvSpPr>
        <p:spPr>
          <a:xfrm>
            <a:off x="378700" y="868850"/>
            <a:ext cx="5689200" cy="30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ru" sz="1700" i="1">
                <a:solidFill>
                  <a:srgbClr val="434343"/>
                </a:solidFill>
                <a:highlight>
                  <a:srgbClr val="FFFFFF"/>
                </a:highlight>
              </a:rPr>
              <a:t>Педагогический, социальный  проект, который  объединяет: повышение уровня социализации, совершенствование знаний финансовой грамотности, обучение навыкам сельхозработ и флористического дизайна, воспитанников ЦПД, с применением </a:t>
            </a:r>
            <a:r>
              <a:rPr lang="ru" sz="1600" i="1">
                <a:solidFill>
                  <a:srgbClr val="434343"/>
                </a:solidFill>
              </a:rPr>
              <a:t>педагогической  технологии   деятельностного типа.</a:t>
            </a:r>
            <a:endParaRPr sz="1600" i="1">
              <a:solidFill>
                <a:srgbClr val="434343"/>
              </a:solidFill>
            </a:endParaRPr>
          </a:p>
          <a:p>
            <a:pPr marL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167a2ecf7f_1_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pic>
        <p:nvPicPr>
          <p:cNvPr id="143" name="Google Shape;143;g3167a2ecf7f_1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167a2ecf7f_1_60"/>
          <p:cNvSpPr txBox="1">
            <a:spLocks noGrp="1"/>
          </p:cNvSpPr>
          <p:nvPr>
            <p:ph type="title"/>
          </p:nvPr>
        </p:nvSpPr>
        <p:spPr>
          <a:xfrm>
            <a:off x="209392" y="18943"/>
            <a:ext cx="46557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Новизна идеи</a:t>
            </a:r>
            <a:endParaRPr/>
          </a:p>
        </p:txBody>
      </p:sp>
      <p:pic>
        <p:nvPicPr>
          <p:cNvPr id="145" name="Google Shape;145;g3167a2ecf7f_1_60" descr="Picture backgroun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3150" y="727725"/>
            <a:ext cx="2498676" cy="16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167a2ecf7f_1_60"/>
          <p:cNvSpPr txBox="1"/>
          <p:nvPr/>
        </p:nvSpPr>
        <p:spPr>
          <a:xfrm>
            <a:off x="6758175" y="3450700"/>
            <a:ext cx="24090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g3167a2ecf7f_1_60"/>
          <p:cNvSpPr txBox="1"/>
          <p:nvPr/>
        </p:nvSpPr>
        <p:spPr>
          <a:xfrm>
            <a:off x="457200" y="3177250"/>
            <a:ext cx="83064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ru" sz="16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Даем возможность приобретать потребителю качественный, разнообразный сельхоз и флористический продукт  с уникальными качествами для данного рынка.</a:t>
            </a:r>
            <a:endParaRPr sz="1600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9700" lvl="0" indent="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500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00"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/>
        </p:nvSpPr>
        <p:spPr>
          <a:xfrm>
            <a:off x="321025" y="4111050"/>
            <a:ext cx="809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 l="25406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8</a:t>
            </a:fld>
            <a:endParaRPr sz="900"/>
          </a:p>
        </p:txBody>
      </p:sp>
      <p:sp>
        <p:nvSpPr>
          <p:cNvPr id="155" name="Google Shape;155;p10"/>
          <p:cNvSpPr txBox="1"/>
          <p:nvPr/>
        </p:nvSpPr>
        <p:spPr>
          <a:xfrm>
            <a:off x="94550" y="722675"/>
            <a:ext cx="66114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БИЗНЕС-МОДЕЛЬ*</a:t>
            </a:r>
            <a:r>
              <a:rPr lang="ru" sz="1900">
                <a:solidFill>
                  <a:srgbClr val="8F00FF"/>
                </a:solidFill>
              </a:rPr>
              <a:t> </a:t>
            </a:r>
            <a:r>
              <a:rPr lang="ru" sz="190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– мы продаём  рассаду и уникальный флористический продукт вместе с  хорошим настроением, а также эстетическое удовольствие и практическую пользу от выращенного урожая.</a:t>
            </a:r>
            <a:endParaRPr sz="19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– </a:t>
            </a:r>
            <a:r>
              <a:rPr lang="ru" sz="1900" i="1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Рассчитываем на тех, кто  увлечен садом - огородом , а также  ценителей креативных подарков и неравнодушных, отзывчивых людей.</a:t>
            </a:r>
            <a:endParaRPr sz="1900"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i="1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– Кроме материального продукта покупатели получают эмоциональный положительный заряд, от осознания причастности к доброму делу.</a:t>
            </a:r>
            <a:endParaRPr sz="1700"/>
          </a:p>
        </p:txBody>
      </p:sp>
      <p:sp>
        <p:nvSpPr>
          <p:cNvPr id="156" name="Google Shape;156;p10"/>
          <p:cNvSpPr/>
          <p:nvPr/>
        </p:nvSpPr>
        <p:spPr>
          <a:xfrm>
            <a:off x="172676" y="0"/>
            <a:ext cx="39549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172676" y="-25962"/>
            <a:ext cx="460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БИЗНЕС-МОДЕЛЬ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58" name="Google Shape;15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875" y="722675"/>
            <a:ext cx="2454975" cy="236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0"/>
          <p:cNvSpPr txBox="1"/>
          <p:nvPr/>
        </p:nvSpPr>
        <p:spPr>
          <a:xfrm>
            <a:off x="6857876" y="3034000"/>
            <a:ext cx="21729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</a:rPr>
              <a:t>Изображение сгенерировано искусственным интеллектом  Кандинский: https://fusionbrain.ai/editor/</a:t>
            </a: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/>
          <p:nvPr/>
        </p:nvSpPr>
        <p:spPr>
          <a:xfrm>
            <a:off x="7440246" y="31261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-169275" y="646825"/>
            <a:ext cx="9313200" cy="51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469900" marR="76200" lvl="0" indent="-2286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</a:pPr>
            <a:r>
              <a:rPr lang="ru" sz="16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Группы в мессенджерах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 Распространение информации  о продаже рассады  и цветочных композиций в группах многоквартирного дома или садового товарищества. Соседям проще и надёжнее купить у человека, которого они знают. </a:t>
            </a:r>
            <a:endParaRPr sz="1600">
              <a:solidFill>
                <a:schemeClr val="hlink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69900" marR="76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</a:pPr>
            <a:r>
              <a:rPr lang="ru" sz="16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Доски объявлений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 Например, «Авито» и «Юла». У «Авито» хорошая посещаемость, а объявления в разделе растений размещаются бесплатно. </a:t>
            </a:r>
            <a:endParaRPr sz="1600">
              <a:solidFill>
                <a:schemeClr val="hlink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69900" marR="76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</a:pPr>
            <a:r>
              <a:rPr lang="ru" sz="16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Социальные сети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 Мы создадим отдельную страничку и группу для развития собственного бренда. После того как соберем аудиторию, появятся постоянные покупатели. </a:t>
            </a:r>
            <a:endParaRPr sz="1600">
              <a:solidFill>
                <a:schemeClr val="hlink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69900" marR="76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</a:pPr>
            <a:r>
              <a:rPr lang="ru" sz="16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Форумы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 Подойдут любые форумы, на которых есть разделы с частными объявлениями. </a:t>
            </a:r>
            <a:endParaRPr sz="1600">
              <a:solidFill>
                <a:schemeClr val="hlink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69900" marR="76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</a:pPr>
            <a:r>
              <a:rPr lang="ru" sz="16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Местные рынки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  В нашем городе можно арендовать место на рынке на один день или торговать спонтанно, например, на бесплатных рынках. </a:t>
            </a:r>
            <a:endParaRPr sz="1600">
              <a:solidFill>
                <a:schemeClr val="hlink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69900" marR="76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</a:pPr>
            <a:r>
              <a:rPr lang="ru" sz="16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Рекламные щиты в городе и дачных участках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 Туда мы будем вывешивать новости, предлагать услуги культивирования, продавать рассаду и другую продукцию. </a:t>
            </a:r>
            <a:endParaRPr sz="1600">
              <a:solidFill>
                <a:schemeClr val="hlink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</a:pPr>
            <a:r>
              <a:rPr lang="ru" sz="16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Садоводческие ярмарки и выставки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 На них мы будем показать продукцию и завоевать клиентов лично. 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1270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6" name="Google Shape;166;p2"/>
          <p:cNvPicPr preferRelativeResize="0"/>
          <p:nvPr/>
        </p:nvPicPr>
        <p:blipFill rotWithShape="1">
          <a:blip r:embed="rId3">
            <a:alphaModFix/>
          </a:blip>
          <a:srcRect l="25406"/>
          <a:stretch/>
        </p:blipFill>
        <p:spPr>
          <a:xfrm>
            <a:off x="0" y="835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9</a:t>
            </a:fld>
            <a:endParaRPr sz="9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-7" y="3778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Каналы продаж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1025</Words>
  <Application>Microsoft Office PowerPoint</Application>
  <PresentationFormat>Экран (16:9)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Raleway SemiBold</vt:lpstr>
      <vt:lpstr>Raleway</vt:lpstr>
      <vt:lpstr>Century Gothic</vt:lpstr>
      <vt:lpstr>Simple Light</vt:lpstr>
      <vt:lpstr>Живая теплица</vt:lpstr>
      <vt:lpstr>ЦЕННОСТЬ, ЦЕННОСТНОЕ ПРЕДЛОЖЕНИЕ</vt:lpstr>
      <vt:lpstr>ЦЕЛЕВАЯ АУДИТОРИЯ</vt:lpstr>
      <vt:lpstr>РЫНОК</vt:lpstr>
      <vt:lpstr>Наша продукция</vt:lpstr>
      <vt:lpstr>КОНКУРЕНТЫ</vt:lpstr>
      <vt:lpstr>Новизна идеи</vt:lpstr>
      <vt:lpstr>БИЗНЕС-МОДЕЛЬ</vt:lpstr>
      <vt:lpstr>Каналы продаж</vt:lpstr>
      <vt:lpstr>Дорожная карта проекта </vt:lpstr>
      <vt:lpstr>Рыночный потенциал (перспективы коммерциализации) </vt:lpstr>
      <vt:lpstr>Запрос </vt:lpstr>
      <vt:lpstr>ЭФФЕКТИВНОСТЬ РЕШЕНИЯ ПРОЕКТОМ ЗАДАЧ ИНДУСТРИАЛЬНОГО ПАРТНЕРА </vt:lpstr>
      <vt:lpstr> Готовность проекта для выхода на рынок</vt:lpstr>
      <vt:lpstr>КОМАНДА СТАРТАПА</vt:lpstr>
      <vt:lpstr>КОНТАКТЫ ЛИДЕРА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теплица</dc:title>
  <cp:lastModifiedBy>Acer</cp:lastModifiedBy>
  <cp:revision>3</cp:revision>
  <dcterms:modified xsi:type="dcterms:W3CDTF">2025-02-24T16:45:15Z</dcterms:modified>
</cp:coreProperties>
</file>