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9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Raleway SemiBold" charset="-52"/>
      <p:regular r:id="rId17"/>
      <p:bold r:id="rId18"/>
      <p:italic r:id="rId19"/>
      <p:boldItalic r:id="rId20"/>
    </p:embeddedFont>
    <p:embeddedFont>
      <p:font typeface="Raleway" charset="-52"/>
      <p:regular r:id="rId21"/>
      <p:bold r:id="rId22"/>
      <p:italic r:id="rId23"/>
      <p:boldItalic r:id="rId24"/>
    </p:embeddedFont>
    <p:embeddedFont>
      <p:font typeface="Helvetica Neue" charset="0"/>
      <p:regular r:id="rId25"/>
      <p:bold r:id="rId26"/>
      <p:italic r:id="rId27"/>
      <p:boldItalic r:id="rId28"/>
    </p:embeddedFont>
    <p:embeddedFont>
      <p:font typeface="Calibri" pitchFamily="34" charset="0"/>
      <p:regular r:id="rId29"/>
      <p:bold r:id="rId30"/>
      <p:italic r:id="rId31"/>
      <p:boldItalic r:id="rId32"/>
    </p:embeddedFont>
    <p:embeddedFont>
      <p:font typeface="Century Gothic" pitchFamily="3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h8dZMb67729FjlWsTvFKkJdFt8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297C742-6870-4FA9-8CF3-6964D2F411B7}">
  <a:tblStyle styleId="{D297C742-6870-4FA9-8CF3-6964D2F411B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-816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3" name="Google Shape;1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1" name="Google Shape;1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3" name="Google Shape;20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6" name="Google Shape;2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4" name="Google Shape;25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0" name="Google Shape;27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=""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=""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=""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=""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2" name="Google Shape;32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9" name="Google Shape;39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5" name="Google Shape;45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51" name="Google Shape;51;p3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=""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НАЗВАНИЕ ПРОЕКТА</a:t>
            </a:r>
            <a:endParaRPr sz="3100"/>
          </a:p>
        </p:txBody>
      </p:sp>
      <p:sp>
        <p:nvSpPr>
          <p:cNvPr id="105" name="Google Shape;105;p1"/>
          <p:cNvSpPr txBox="1">
            <a:spLocks noGrp="1"/>
          </p:cNvSpPr>
          <p:nvPr>
            <p:ph type="body" idx="1"/>
          </p:nvPr>
        </p:nvSpPr>
        <p:spPr>
          <a:xfrm>
            <a:off x="456817" y="2340281"/>
            <a:ext cx="4081895" cy="904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-RU" sz="3200" dirty="0" err="1"/>
              <a:t>DocFerm</a:t>
            </a:r>
            <a:endParaRPr sz="3200" dirty="0"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Google Shape;105;p24">
            <a:extLst>
              <a:ext uri="{FF2B5EF4-FFF2-40B4-BE49-F238E27FC236}">
                <a16:creationId xmlns="" xmlns:a16="http://schemas.microsoft.com/office/drawing/2014/main" id="{EF68CBFB-A32C-4F1D-B876-067A119B7D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61456" y="177025"/>
            <a:ext cx="2315767" cy="870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138223" y="2045735"/>
            <a:ext cx="6701551" cy="1261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нашей темы заключается в том, что у фермеров не хватает времени, образования для составления документации, а также для поиска нужного им </a:t>
            </a:r>
            <a:r>
              <a:rPr lang="ru-RU" i="0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специалиста.</a:t>
            </a:r>
            <a:r>
              <a:rPr lang="ru-RU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i="0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</a:t>
            </a:r>
            <a:r>
              <a:rPr lang="ru" i="0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анные </a:t>
            </a:r>
            <a:r>
              <a:rPr lang="ru-RU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: </a:t>
            </a:r>
            <a:r>
              <a:rPr lang="ru-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опрос на местности в селе </a:t>
            </a:r>
            <a:r>
              <a:rPr lang="ru-RU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Борисовское. </a:t>
            </a:r>
            <a:r>
              <a:rPr lang="ru-RU" i="0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 </a:t>
            </a:r>
            <a:r>
              <a:rPr lang="ru-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имеем навыки, необходимые для клиента.</a:t>
            </a:r>
            <a:endParaRPr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1" name="Google Shape;131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2" name="Google Shape;132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>
            <a:spLocks noGrp="1"/>
          </p:cNvSpPr>
          <p:nvPr>
            <p:ph type="title"/>
          </p:nvPr>
        </p:nvSpPr>
        <p:spPr>
          <a:xfrm>
            <a:off x="445931" y="136946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2" name="Google Shape;142;p3"/>
          <p:cNvSpPr txBox="1">
            <a:spLocks noGrp="1"/>
          </p:cNvSpPr>
          <p:nvPr>
            <p:ph type="body" idx="1"/>
          </p:nvPr>
        </p:nvSpPr>
        <p:spPr>
          <a:xfrm>
            <a:off x="565675" y="2288574"/>
            <a:ext cx="3679753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397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1600" dirty="0">
                <a:solidFill>
                  <a:srgbClr val="132C40"/>
                </a:solidFill>
              </a:rPr>
              <a:t>П</a:t>
            </a:r>
            <a:r>
              <a:rPr lang="ru" sz="1600" dirty="0" err="1">
                <a:solidFill>
                  <a:srgbClr val="132C40"/>
                </a:solidFill>
              </a:rPr>
              <a:t>отенциальным</a:t>
            </a:r>
            <a:r>
              <a:rPr lang="ru-RU" sz="1600" dirty="0">
                <a:solidFill>
                  <a:srgbClr val="132C40"/>
                </a:solidFill>
              </a:rPr>
              <a:t>и </a:t>
            </a:r>
            <a:r>
              <a:rPr lang="ru" sz="1600" dirty="0" err="1">
                <a:solidFill>
                  <a:srgbClr val="132C40"/>
                </a:solidFill>
              </a:rPr>
              <a:t>потребител</a:t>
            </a:r>
            <a:r>
              <a:rPr lang="ru-RU" sz="1600" dirty="0" err="1">
                <a:solidFill>
                  <a:srgbClr val="132C40"/>
                </a:solidFill>
              </a:rPr>
              <a:t>ями</a:t>
            </a:r>
            <a:r>
              <a:rPr lang="ru-RU" sz="1600" dirty="0">
                <a:solidFill>
                  <a:srgbClr val="132C40"/>
                </a:solidFill>
              </a:rPr>
              <a:t> нашей </a:t>
            </a:r>
            <a:r>
              <a:rPr lang="ru" sz="1600" dirty="0">
                <a:solidFill>
                  <a:srgbClr val="132C40"/>
                </a:solidFill>
              </a:rPr>
              <a:t>услуги</a:t>
            </a:r>
            <a:r>
              <a:rPr lang="ru-RU" sz="1600" dirty="0">
                <a:solidFill>
                  <a:srgbClr val="132C40"/>
                </a:solidFill>
              </a:rPr>
              <a:t> являются фермеры села </a:t>
            </a:r>
            <a:r>
              <a:rPr lang="ru-RU" sz="1600" dirty="0" smtClean="0">
                <a:solidFill>
                  <a:srgbClr val="132C40"/>
                </a:solidFill>
              </a:rPr>
              <a:t>Борисовское, которые не имеют возможности самостоятельно оформить необходимую для их деятельности документацию. </a:t>
            </a:r>
            <a:endParaRPr sz="16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2530" name="AutoShape 2" descr="https://new-retail.ru/upload/medialibrary/4ee/280x187x0u53sttfuxfdacfn8ixae49v616u259d.jpg.pagespeed.ic.OIbArmwjo_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new-retail.ru/upload/medialibrary/4ee/280x187x0u53sttfuxfdacfn8ixae49v616u259d.jpg.pagespeed.ic.OIbArmwjo_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priazovstep.ru/wp-content/uploads/2021/01/holding-produce-300x20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" name="Рисунок 14" descr="фермер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4248" y="2172608"/>
            <a:ext cx="3765096" cy="2510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6" name="Google Shape;156;p4"/>
          <p:cNvSpPr txBox="1">
            <a:spLocks noGrp="1"/>
          </p:cNvSpPr>
          <p:nvPr>
            <p:ph type="body" idx="1"/>
          </p:nvPr>
        </p:nvSpPr>
        <p:spPr>
          <a:xfrm>
            <a:off x="401716" y="2571750"/>
            <a:ext cx="6623302" cy="1604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400" dirty="0" smtClean="0">
                <a:solidFill>
                  <a:srgbClr val="132C40"/>
                </a:solidFill>
              </a:rPr>
              <a:t>П</a:t>
            </a:r>
            <a:r>
              <a:rPr lang="ru" sz="1400" dirty="0" smtClean="0">
                <a:solidFill>
                  <a:srgbClr val="132C40"/>
                </a:solidFill>
              </a:rPr>
              <a:t>роблема нашего клиента</a:t>
            </a:r>
            <a:r>
              <a:rPr lang="ru-RU" sz="1400" dirty="0" smtClean="0">
                <a:solidFill>
                  <a:srgbClr val="132C40"/>
                </a:solidFill>
              </a:rPr>
              <a:t> заключается в том, что у него отсутствует желание, время и возможности для поиска  подходящего специалиста в данной сфере, также играет роль отсутствие денежных средств для оплаты услуг квалифицированного </a:t>
            </a:r>
            <a:r>
              <a:rPr lang="ru-RU" sz="1400" dirty="0">
                <a:solidFill>
                  <a:srgbClr val="132C40"/>
                </a:solidFill>
              </a:rPr>
              <a:t>юриста</a:t>
            </a:r>
            <a:r>
              <a:rPr lang="ru-RU" dirty="0">
                <a:solidFill>
                  <a:srgbClr val="132C40"/>
                </a:solidFill>
              </a:rPr>
              <a:t>.</a:t>
            </a: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0" name="Google Shape;170;p5"/>
          <p:cNvSpPr txBox="1">
            <a:spLocks noGrp="1"/>
          </p:cNvSpPr>
          <p:nvPr>
            <p:ph type="body" idx="1"/>
          </p:nvPr>
        </p:nvSpPr>
        <p:spPr>
          <a:xfrm>
            <a:off x="401716" y="2396643"/>
            <a:ext cx="8048302" cy="1816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sz="1600" dirty="0" smtClean="0">
                <a:solidFill>
                  <a:srgbClr val="132C40"/>
                </a:solidFill>
              </a:rPr>
              <a:t>Решением данной ситуации мы видим следующее: договоренность между нами и администрацией села Борисовское. Суть данной договоренности заключается в том, что администрация села Борисовское при осуществлении своей функции по даче консультаций фермерам рекомендует наши услуги для оформления необходимой им документации. Осуществлять нашу деятельность мы можем в режиме </a:t>
            </a:r>
            <a:r>
              <a:rPr lang="en-US" sz="1600" dirty="0" smtClean="0">
                <a:solidFill>
                  <a:srgbClr val="132C40"/>
                </a:solidFill>
              </a:rPr>
              <a:t>offline/online</a:t>
            </a:r>
            <a:r>
              <a:rPr lang="ru-RU" sz="1600" dirty="0" smtClean="0">
                <a:solidFill>
                  <a:srgbClr val="132C40"/>
                </a:solidFill>
              </a:rPr>
              <a:t>.</a:t>
            </a:r>
            <a:endParaRPr sz="1600" dirty="0">
              <a:solidFill>
                <a:srgbClr val="132C40"/>
              </a:solidFill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8" name="Google Shape;17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4" name="Google Shape;184;p6"/>
          <p:cNvSpPr txBox="1">
            <a:spLocks noGrp="1"/>
          </p:cNvSpPr>
          <p:nvPr>
            <p:ph type="body" idx="1"/>
          </p:nvPr>
        </p:nvSpPr>
        <p:spPr>
          <a:xfrm>
            <a:off x="432332" y="2177143"/>
            <a:ext cx="7713283" cy="1816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600" dirty="0" smtClean="0">
                <a:solidFill>
                  <a:srgbClr val="132C40"/>
                </a:solidFill>
              </a:rPr>
              <a:t>Наша команда предоставляет услуги по оформлению документации для фермеров, у которых нет личного юриста, нет времени на поиск квалифицированного специалиста, не позволяет финансовое положение воспользоваться его услугами. 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sz="1600" dirty="0" smtClean="0">
                <a:solidFill>
                  <a:srgbClr val="132C40"/>
                </a:solidFill>
              </a:rPr>
              <a:t>Наши услуги сэкономят время, денежные средства, эмоциональный и физический ресурсы, </a:t>
            </a:r>
          </a:p>
        </p:txBody>
      </p:sp>
      <p:sp>
        <p:nvSpPr>
          <p:cNvPr id="186" name="Google Shape;186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7"/>
          <p:cNvSpPr txBox="1"/>
          <p:nvPr/>
        </p:nvSpPr>
        <p:spPr>
          <a:xfrm>
            <a:off x="488944" y="2340288"/>
            <a:ext cx="69366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dirty="0" smtClean="0">
                <a:solidFill>
                  <a:schemeClr val="bg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 работаем с рынком: 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 SemiBold"/>
                <a:cs typeface="Raleway SemiBold"/>
                <a:sym typeface="Raleway"/>
              </a:rPr>
              <a:t>F</a:t>
            </a:r>
            <a:r>
              <a:rPr lang="en-US" sz="1200" dirty="0" smtClean="0">
                <a:solidFill>
                  <a:srgbClr val="132C40"/>
                </a:solidFill>
                <a:latin typeface="Raleway"/>
                <a:ea typeface="Raleway SemiBold"/>
                <a:cs typeface="Raleway SemiBold"/>
                <a:sym typeface="Raleway"/>
              </a:rPr>
              <a:t>OO</a:t>
            </a:r>
            <a:r>
              <a:rPr lang="en-US" sz="1200" dirty="0" smtClean="0">
                <a:solidFill>
                  <a:srgbClr val="132C40"/>
                </a:solidFill>
                <a:latin typeface="Raleway"/>
                <a:ea typeface="Raleway SemiBold"/>
                <a:cs typeface="Raleway SemiBold"/>
                <a:sym typeface="Raleway"/>
              </a:rPr>
              <a:t>DNET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 SemiBold"/>
                <a:cs typeface="Raleway SemiBold"/>
                <a:sym typeface="Raleway"/>
              </a:rPr>
              <a:t>. </a:t>
            </a:r>
            <a:endParaRPr sz="1200" b="0" i="0" u="none" strike="noStrike" cap="none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6" name="Google Shape;196;p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8"/>
          <p:cNvSpPr txBox="1"/>
          <p:nvPr/>
        </p:nvSpPr>
        <p:spPr>
          <a:xfrm>
            <a:off x="412602" y="2170904"/>
            <a:ext cx="7649677" cy="2662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-RU" b="0" i="0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Прямые конкуренты, осуществляющие подобную деятельность в селе Борисовское, отсутствуют.</a:t>
            </a: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-RU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Непрямыми конкурентами могут являться юристы из Омска и Омской области, к которым могут обратиться фермеры села Борисовское лично.</a:t>
            </a: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-RU" b="0" i="0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Стратегия: После получения консультаци</a:t>
            </a:r>
            <a:r>
              <a:rPr lang="ru-RU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 в администрации села Борисовское фермеру предлагается воспользоваться нашими услугами по составлению документов. </a:t>
            </a: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endParaRPr lang="ru-RU" b="0" i="0" u="none" strike="noStrike" cap="none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-RU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Нашим преимуществом будет являться доступность, дешевизна и оперативность выполнения задачи</a:t>
            </a:r>
            <a:endParaRPr lang="ru-RU" b="0" i="0" u="none" strike="noStrike" cap="none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9" name="Google Shape;209;p8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 txBox="1"/>
          <p:nvPr/>
        </p:nvSpPr>
        <p:spPr>
          <a:xfrm>
            <a:off x="488944" y="1746841"/>
            <a:ext cx="6936600" cy="2379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600" b="0" i="0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Этапы:</a:t>
            </a:r>
          </a:p>
          <a:p>
            <a:pPr marL="2286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/>
            </a:pPr>
            <a:r>
              <a:rPr lang="ru-RU" sz="16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Получение фермером консультации в администрации села Борисовское </a:t>
            </a:r>
          </a:p>
          <a:p>
            <a:pPr marL="2286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/>
            </a:pPr>
            <a:r>
              <a:rPr lang="ru-RU" sz="1600" b="0" i="0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Получение фермером наших контактов для связи</a:t>
            </a:r>
          </a:p>
          <a:p>
            <a:pPr marL="2286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/>
            </a:pPr>
            <a:r>
              <a:rPr lang="ru-RU" sz="16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Получение фермером обратной связи</a:t>
            </a:r>
          </a:p>
          <a:p>
            <a:pPr marL="2286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/>
            </a:pPr>
            <a:r>
              <a:rPr lang="ru-RU" sz="16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Анализ поставленной фермером задачи</a:t>
            </a:r>
          </a:p>
          <a:p>
            <a:pPr marL="2286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/>
            </a:pPr>
            <a:r>
              <a:rPr lang="ru-RU" sz="1600" b="0" i="0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Непосредственное выполнение</a:t>
            </a:r>
            <a:r>
              <a:rPr lang="ru-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6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(составление документации)</a:t>
            </a:r>
          </a:p>
          <a:p>
            <a:pPr marL="2286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endParaRPr lang="ru-RU" sz="1200" b="0" i="0" u="none" strike="noStrike" cap="none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9" name="Google Shape;219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413283" y="225121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9"/>
          <p:cNvSpPr txBox="1">
            <a:spLocks noGrp="1"/>
          </p:cNvSpPr>
          <p:nvPr>
            <p:ph type="title"/>
          </p:nvPr>
        </p:nvSpPr>
        <p:spPr>
          <a:xfrm>
            <a:off x="413283" y="223732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БИЗНЕС-МОДЕЛЬ*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10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9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>
              <a:buNone/>
            </a:pPr>
            <a:r>
              <a:rPr lang="ru-RU" dirty="0" smtClean="0"/>
              <a:t>1. Консультация администрации села Борисовское </a:t>
            </a:r>
          </a:p>
          <a:p>
            <a:pPr marL="0" lvl="0" indent="0">
              <a:buNone/>
            </a:pPr>
            <a:endParaRPr lang="ru-RU" dirty="0" smtClean="0"/>
          </a:p>
          <a:p>
            <a:pPr marL="0" lvl="0" indent="0">
              <a:buNone/>
            </a:pPr>
            <a:r>
              <a:rPr lang="ru-RU" dirty="0" smtClean="0"/>
              <a:t>2. Первичный опрос потенциальных клиентов: 4</a:t>
            </a:r>
          </a:p>
          <a:p>
            <a:pPr marL="0" lvl="0" indent="0">
              <a:buNone/>
            </a:pPr>
            <a:endParaRPr lang="ru-RU" dirty="0" smtClean="0"/>
          </a:p>
          <a:p>
            <a:pPr marL="0" lvl="0" indent="0">
              <a:buNone/>
            </a:pPr>
            <a:r>
              <a:rPr lang="ru-RU" dirty="0" smtClean="0"/>
              <a:t>3. Повторный опрос потенциальных клиентов</a:t>
            </a:r>
          </a:p>
          <a:p>
            <a:pPr marL="0" lvl="0" indent="0">
              <a:buNone/>
            </a:pPr>
            <a:endParaRPr lang="ru-RU" dirty="0" smtClean="0"/>
          </a:p>
          <a:p>
            <a:pPr marL="0" lvl="0" indent="0">
              <a:buNone/>
            </a:pPr>
            <a:r>
              <a:rPr lang="ru-RU" dirty="0" smtClean="0"/>
              <a:t>4. Ознакомление с текущим законодательством </a:t>
            </a:r>
          </a:p>
          <a:p>
            <a:pPr marL="0" lvl="0" indent="0">
              <a:buNone/>
            </a:pPr>
            <a:endParaRPr lang="ru-RU" dirty="0" smtClean="0"/>
          </a:p>
          <a:p>
            <a:pPr marL="0" lvl="0" indent="0">
              <a:buNone/>
            </a:pPr>
            <a:r>
              <a:rPr lang="ru-RU" dirty="0" smtClean="0"/>
              <a:t>5. Разработка </a:t>
            </a:r>
            <a:r>
              <a:rPr lang="ru-RU" dirty="0" err="1" smtClean="0"/>
              <a:t>бизнес-модели</a:t>
            </a:r>
            <a:r>
              <a:rPr lang="ru-RU" dirty="0" smtClean="0"/>
              <a:t>: 5 этапов</a:t>
            </a:r>
            <a:endParaRPr/>
          </a:p>
        </p:txBody>
      </p:sp>
      <p:sp>
        <p:nvSpPr>
          <p:cNvPr id="234" name="Google Shape;234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"/>
          <p:cNvSpPr txBox="1">
            <a:spLocks noGrp="1"/>
          </p:cNvSpPr>
          <p:nvPr>
            <p:ph type="title"/>
          </p:nvPr>
        </p:nvSpPr>
        <p:spPr>
          <a:xfrm>
            <a:off x="0" y="1469002"/>
            <a:ext cx="465570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 smtClean="0">
                <a:solidFill>
                  <a:schemeClr val="dk1"/>
                </a:solidFill>
              </a:rPr>
              <a:t>КОМАНДА</a:t>
            </a:r>
            <a:br>
              <a:rPr lang="ru" sz="3000" dirty="0" smtClean="0">
                <a:solidFill>
                  <a:schemeClr val="dk1"/>
                </a:solidFill>
              </a:rPr>
            </a:br>
            <a:r>
              <a:rPr lang="ru" sz="3000" dirty="0" smtClean="0">
                <a:solidFill>
                  <a:schemeClr val="dk1"/>
                </a:solidFill>
              </a:rPr>
              <a:t> </a:t>
            </a:r>
            <a:r>
              <a:rPr lang="ru" sz="3000" dirty="0">
                <a:solidFill>
                  <a:schemeClr val="dk1"/>
                </a:solidFill>
              </a:rPr>
              <a:t>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3" name="Google Shape;243;p11"/>
          <p:cNvGraphicFramePr/>
          <p:nvPr>
            <p:extLst>
              <p:ext uri="{D42A27DB-BD31-4B8C-83A1-F6EECF244321}">
                <p14:modId xmlns="" xmlns:p14="http://schemas.microsoft.com/office/powerpoint/2010/main" val="2883999857"/>
              </p:ext>
            </p:extLst>
          </p:nvPr>
        </p:nvGraphicFramePr>
        <p:xfrm>
          <a:off x="2551815" y="0"/>
          <a:ext cx="6124353" cy="5149741"/>
        </p:xfrm>
        <a:graphic>
          <a:graphicData uri="http://schemas.openxmlformats.org/drawingml/2006/table">
            <a:tbl>
              <a:tblPr>
                <a:noFill/>
                <a:tableStyleId>{D297C742-6870-4FA9-8CF3-6964D2F411B7}</a:tableStyleId>
              </a:tblPr>
              <a:tblGrid>
                <a:gridCol w="20414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4145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4145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3535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1655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Аналитик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Быкова Екатерина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1655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Генератор</a:t>
                      </a: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идей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Кития</a:t>
                      </a: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 Ирина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1655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Координатор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Волошина Милана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5941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Тайм-менеджер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Кожихова</a:t>
                      </a: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Арина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5941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Инноватор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Риммер</a:t>
                      </a: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Алина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5941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Доводчик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Соколовская</a:t>
                      </a: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Кристина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5941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Планировщик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Тимошенко Алина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5941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Формирователь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baseline="0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Чижук</a:t>
                      </a: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Анастасия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5941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Контролер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Шадрина Ксения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46" name="Google Shape;246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7" name="Google Shape;257;p12"/>
          <p:cNvSpPr txBox="1">
            <a:spLocks noGrp="1"/>
          </p:cNvSpPr>
          <p:nvPr>
            <p:ph type="body" idx="1"/>
          </p:nvPr>
        </p:nvSpPr>
        <p:spPr>
          <a:xfrm>
            <a:off x="456825" y="1295400"/>
            <a:ext cx="7973700" cy="103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 dirty="0">
                <a:solidFill>
                  <a:srgbClr val="132C40"/>
                </a:solidFill>
              </a:rPr>
              <a:t>Планы развития, основные укрупненные </a:t>
            </a:r>
            <a:r>
              <a:rPr lang="ru" sz="1600" dirty="0" smtClean="0">
                <a:solidFill>
                  <a:srgbClr val="132C40"/>
                </a:solidFill>
              </a:rPr>
              <a:t>задачи</a:t>
            </a:r>
            <a:endParaRPr sz="1600">
              <a:solidFill>
                <a:srgbClr val="132C40"/>
              </a:solidFill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1" name="Google Shape;26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6" name="Google Shape;266;p12"/>
          <p:cNvGraphicFramePr/>
          <p:nvPr/>
        </p:nvGraphicFramePr>
        <p:xfrm>
          <a:off x="630335" y="2383972"/>
          <a:ext cx="7532025" cy="2623459"/>
        </p:xfrm>
        <a:graphic>
          <a:graphicData uri="http://schemas.openxmlformats.org/drawingml/2006/table">
            <a:tbl>
              <a:tblPr>
                <a:noFill/>
                <a:tableStyleId>{D297C742-6870-4FA9-8CF3-6964D2F411B7}</a:tableStyleId>
              </a:tblPr>
              <a:tblGrid>
                <a:gridCol w="3341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6713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3908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Закупка сырья</a:t>
                      </a:r>
                      <a:r>
                        <a:rPr lang="ru-RU" sz="1400" u="none" strike="noStrike" cap="none" baseline="0" dirty="0" smtClean="0"/>
                        <a:t> и канцелярии 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err="1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Чижук</a:t>
                      </a: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Анастасия, Соколовская Кристина, Быкова Екатерина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3908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Производственный процесс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Кития Ирина, Волошина</a:t>
                      </a: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Милана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3908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Канал сбыта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Риммер Алина, Кожихова Арина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3908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smtClean="0"/>
                        <a:t>Прогноз выручки 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Тимошенко</a:t>
                      </a:r>
                      <a:r>
                        <a:rPr lang="ru-RU" sz="1100" u="none" strike="noStrike" cap="none" baseline="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 Алина, Шадрина Ксения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67" name="Google Shape;267;p12"/>
          <p:cNvSpPr txBox="1"/>
          <p:nvPr/>
        </p:nvSpPr>
        <p:spPr>
          <a:xfrm>
            <a:off x="477925" y="1729611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3" name="Google Shape;273;p13"/>
          <p:cNvSpPr txBox="1">
            <a:spLocks noGrp="1"/>
          </p:cNvSpPr>
          <p:nvPr>
            <p:ph type="body" idx="1"/>
          </p:nvPr>
        </p:nvSpPr>
        <p:spPr>
          <a:xfrm>
            <a:off x="188925" y="2454581"/>
            <a:ext cx="6180567" cy="1782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600" dirty="0">
                <a:solidFill>
                  <a:srgbClr val="132C40"/>
                </a:solidFill>
              </a:rPr>
              <a:t>Лидер проекта: Быкова Екатерина Александровна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600" dirty="0">
                <a:solidFill>
                  <a:srgbClr val="132C40"/>
                </a:solidFill>
              </a:rPr>
              <a:t>Телефон: </a:t>
            </a:r>
            <a:r>
              <a:rPr lang="ru-RU" sz="1600" dirty="0">
                <a:solidFill>
                  <a:srgbClr val="132C40"/>
                </a:solidFill>
                <a:latin typeface="+mn-lt"/>
              </a:rPr>
              <a:t>89081146450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600" dirty="0">
                <a:solidFill>
                  <a:srgbClr val="132C40"/>
                </a:solidFill>
                <a:latin typeface="+mn-lt"/>
              </a:rPr>
              <a:t>Почта: еa.bykova2208@omgau.org</a:t>
            </a:r>
            <a:endParaRPr sz="1600" dirty="0">
              <a:solidFill>
                <a:srgbClr val="132C40"/>
              </a:solidFill>
              <a:latin typeface="+mn-lt"/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" name="Google Shape;27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460</Words>
  <Application>Microsoft Office PowerPoint</Application>
  <PresentationFormat>Экран (16:9)</PresentationFormat>
  <Paragraphs>95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Raleway SemiBold</vt:lpstr>
      <vt:lpstr>Raleway</vt:lpstr>
      <vt:lpstr>Helvetica Neue</vt:lpstr>
      <vt:lpstr>Calibri</vt:lpstr>
      <vt:lpstr>Century Gothic</vt:lpstr>
      <vt:lpstr>Simple Light</vt:lpstr>
      <vt:lpstr>Simple Light</vt:lpstr>
      <vt:lpstr>НАЗВАНИЕ ПРОЕКТА</vt:lpstr>
      <vt:lpstr>Слайд 2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БИЗНЕС-МОДЕЛЬ*</vt:lpstr>
      <vt:lpstr>ТЕКУЩИЕ РЕЗУЛЬТАТЫ</vt:lpstr>
      <vt:lpstr>КОМАНДА 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User</dc:creator>
  <cp:lastModifiedBy>User</cp:lastModifiedBy>
  <cp:revision>10</cp:revision>
  <dcterms:modified xsi:type="dcterms:W3CDTF">2023-11-09T07:20:06Z</dcterms:modified>
</cp:coreProperties>
</file>