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24" r:id="rId2"/>
    <p:sldId id="301" r:id="rId3"/>
    <p:sldId id="303" r:id="rId4"/>
    <p:sldId id="266" r:id="rId5"/>
    <p:sldId id="309" r:id="rId6"/>
    <p:sldId id="312" r:id="rId7"/>
    <p:sldId id="316" r:id="rId8"/>
    <p:sldId id="318" r:id="rId9"/>
    <p:sldId id="322" r:id="rId10"/>
    <p:sldId id="323" r:id="rId11"/>
    <p:sldId id="325" r:id="rId12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0E8E6"/>
    <a:srgbClr val="3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29" autoAdjust="0"/>
  </p:normalViewPr>
  <p:slideViewPr>
    <p:cSldViewPr snapToGrid="0">
      <p:cViewPr varScale="1">
        <p:scale>
          <a:sx n="113" d="100"/>
          <a:sy n="113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1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0" y="0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39" y="81350"/>
            <a:ext cx="1158241" cy="48535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C3EBA0-6293-4FDF-84E0-6711878A0DDE}"/>
              </a:ext>
            </a:extLst>
          </p:cNvPr>
          <p:cNvSpPr txBox="1"/>
          <p:nvPr/>
        </p:nvSpPr>
        <p:spPr>
          <a:xfrm>
            <a:off x="478185" y="2889751"/>
            <a:ext cx="5938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37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Онлайн-галерея художников и дизайнеров</a:t>
            </a:r>
            <a:endParaRPr lang="ru-RU" sz="3200" dirty="0">
              <a:solidFill>
                <a:srgbClr val="37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874" y="1058036"/>
            <a:ext cx="4754791" cy="475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705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146;p4">
            <a:extLst>
              <a:ext uri="{FF2B5EF4-FFF2-40B4-BE49-F238E27FC236}">
                <a16:creationId xmlns:a16="http://schemas.microsoft.com/office/drawing/2014/main" xmlns="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Профиль команды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xmlns="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/>
          <a:srcRect l="57735" t="8802" r="19725" b="73698"/>
          <a:stretch/>
        </p:blipFill>
        <p:spPr>
          <a:xfrm>
            <a:off x="1644026" y="1495792"/>
            <a:ext cx="3629926" cy="323552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1E3420F-5A1A-6AE7-81D0-FBE5E87128AB}"/>
              </a:ext>
            </a:extLst>
          </p:cNvPr>
          <p:cNvSpPr/>
          <p:nvPr/>
        </p:nvSpPr>
        <p:spPr>
          <a:xfrm>
            <a:off x="1644016" y="1495792"/>
            <a:ext cx="3629976" cy="3235524"/>
          </a:xfrm>
          <a:prstGeom prst="rect">
            <a:avLst/>
          </a:prstGeom>
          <a:noFill/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6F2434E-AB9E-C1AF-5E14-C5C2B844D983}"/>
              </a:ext>
            </a:extLst>
          </p:cNvPr>
          <p:cNvSpPr txBox="1"/>
          <p:nvPr/>
        </p:nvSpPr>
        <p:spPr>
          <a:xfrm>
            <a:off x="1644016" y="4932244"/>
            <a:ext cx="3629976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Эрик Байназаров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лидер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команды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 курс ЗГУ</a:t>
            </a:r>
          </a:p>
          <a:p>
            <a:pPr algn="ctr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(Информационные системы и технологии)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Программирование на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C#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(начальный уровень), разработка игры на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Unity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5BE691B-B724-CC18-981E-F066D433ECE6}"/>
              </a:ext>
            </a:extLst>
          </p:cNvPr>
          <p:cNvSpPr txBox="1"/>
          <p:nvPr/>
        </p:nvSpPr>
        <p:spPr>
          <a:xfrm>
            <a:off x="6917988" y="4963021"/>
            <a:ext cx="3629976" cy="16773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Павел Криворучко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разработчик</a:t>
            </a:r>
            <a:endParaRPr kumimoji="0" lang="ru-RU" sz="16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курс ЗГУ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(Информационные системы и технологии)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Программирование на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C#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(начальный уровень), разработка игры на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Unity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13258" t="29684" r="10430" b="8476"/>
          <a:stretch/>
        </p:blipFill>
        <p:spPr>
          <a:xfrm>
            <a:off x="6917968" y="1495792"/>
            <a:ext cx="3629976" cy="324130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1E3420F-5A1A-6AE7-81D0-FBE5E87128AB}"/>
              </a:ext>
            </a:extLst>
          </p:cNvPr>
          <p:cNvSpPr/>
          <p:nvPr/>
        </p:nvSpPr>
        <p:spPr>
          <a:xfrm>
            <a:off x="6918008" y="1495792"/>
            <a:ext cx="3629976" cy="3235524"/>
          </a:xfrm>
          <a:prstGeom prst="rect">
            <a:avLst/>
          </a:prstGeom>
          <a:noFill/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708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66;p10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39" name="Google Shape;267;p10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37" name="Google Shape;268;p10" descr="Google Shape;268;p10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8" name="Google Shape;269;p10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40" name="Google Shape;270;p10" descr="Google Shape;270;p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Google Shape;271;p10" descr="Google Shape;271;p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Google Shape;272;p10"/>
          <p:cNvSpPr txBox="1"/>
          <p:nvPr/>
        </p:nvSpPr>
        <p:spPr>
          <a:xfrm>
            <a:off x="594376" y="274324"/>
            <a:ext cx="2885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4375" y="1285676"/>
            <a:ext cx="11262345" cy="1746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Художники и люди, увлекающиеся рисованием и цифровым дизайном, имеют ограниченные возможности для выставления своих работ на широкую аудиторию, сложность в привлечении новых зрителей.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Сейчас есть только соцсети и зарубежные онлайн-галереи.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1104" t="2592" r="20979"/>
          <a:stretch/>
        </p:blipFill>
        <p:spPr>
          <a:xfrm>
            <a:off x="1208963" y="3352987"/>
            <a:ext cx="2328862" cy="29377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3486" t="7582" r="45681" b="6356"/>
          <a:stretch/>
        </p:blipFill>
        <p:spPr>
          <a:xfrm>
            <a:off x="4775364" y="3348789"/>
            <a:ext cx="2511600" cy="29419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r="13988"/>
          <a:stretch/>
        </p:blipFill>
        <p:spPr>
          <a:xfrm>
            <a:off x="8524503" y="3348789"/>
            <a:ext cx="2401382" cy="2941911"/>
          </a:xfrm>
          <a:prstGeom prst="rect">
            <a:avLst/>
          </a:prstGeom>
        </p:spPr>
      </p:pic>
      <p:sp>
        <p:nvSpPr>
          <p:cNvPr id="15" name="Google Shape;295;p11"/>
          <p:cNvSpPr/>
          <p:nvPr/>
        </p:nvSpPr>
        <p:spPr>
          <a:xfrm>
            <a:off x="1208963" y="3348789"/>
            <a:ext cx="2328862" cy="2941911"/>
          </a:xfrm>
          <a:prstGeom prst="rect">
            <a:avLst/>
          </a:prstGeom>
          <a:noFill/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295;p11"/>
          <p:cNvSpPr/>
          <p:nvPr/>
        </p:nvSpPr>
        <p:spPr>
          <a:xfrm>
            <a:off x="4775364" y="3348789"/>
            <a:ext cx="2511600" cy="2941911"/>
          </a:xfrm>
          <a:prstGeom prst="rect">
            <a:avLst/>
          </a:prstGeom>
          <a:noFill/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95;p11"/>
          <p:cNvSpPr/>
          <p:nvPr/>
        </p:nvSpPr>
        <p:spPr>
          <a:xfrm>
            <a:off x="8524503" y="3348789"/>
            <a:ext cx="2401382" cy="2941911"/>
          </a:xfrm>
          <a:prstGeom prst="rect">
            <a:avLst/>
          </a:prstGeom>
          <a:noFill/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1150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85;p11"/>
          <p:cNvGrpSpPr/>
          <p:nvPr/>
        </p:nvGrpSpPr>
        <p:grpSpPr>
          <a:xfrm>
            <a:off x="0" y="-3"/>
            <a:ext cx="12192000" cy="6858003"/>
            <a:chOff x="0" y="0"/>
            <a:chExt cx="12192000" cy="6858002"/>
          </a:xfrm>
        </p:grpSpPr>
        <p:grpSp>
          <p:nvGrpSpPr>
            <p:cNvPr id="255" name="Google Shape;286;p11"/>
            <p:cNvGrpSpPr/>
            <p:nvPr/>
          </p:nvGrpSpPr>
          <p:grpSpPr>
            <a:xfrm>
              <a:off x="0" y="0"/>
              <a:ext cx="12192000" cy="6858002"/>
              <a:chOff x="0" y="0"/>
              <a:chExt cx="12192000" cy="6858000"/>
            </a:xfrm>
          </p:grpSpPr>
          <p:pic>
            <p:nvPicPr>
              <p:cNvPr id="253" name="Google Shape;287;p11" descr="Google Shape;287;p11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54" name="Google Shape;288;p11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6" name="Google Shape;289;p11" descr="Google Shape;289;p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7" name="Google Shape;290;p11" descr="Google Shape;290;p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14" y="1457127"/>
            <a:ext cx="3848204" cy="3848204"/>
          </a:xfrm>
          <a:prstGeom prst="rect">
            <a:avLst/>
          </a:prstGeom>
        </p:spPr>
      </p:pic>
      <p:sp>
        <p:nvSpPr>
          <p:cNvPr id="263" name="Google Shape;295;p11"/>
          <p:cNvSpPr/>
          <p:nvPr/>
        </p:nvSpPr>
        <p:spPr>
          <a:xfrm>
            <a:off x="419314" y="1458410"/>
            <a:ext cx="3848204" cy="3846922"/>
          </a:xfrm>
          <a:prstGeom prst="rect">
            <a:avLst/>
          </a:prstGeom>
          <a:noFill/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24559" y="1000515"/>
            <a:ext cx="7010400" cy="525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Художники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дизайнеры разного возраста, которые проживают на территории РФ, увлекаются компьютерным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дизайном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Специалисты, которые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предоставляют услуги, связанные с рисованием онлайн.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Важно: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признание, возможность продажи, возможность узнать мнение зрителей, их оценку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можно пользоваться сейчас: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соцсети, зарубежные онлайн-галереи (например,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ArtStation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российские онлайн-галереи с физическими картинами.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Причины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 которым текущие решения могут не работать: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Сложность доступа к зарубежным онлайн-галереям (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VPN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Сложность поиска художников в некоторых ресурсах (соцсетях).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Онлайн-галереи РФ малоизвестны.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E81F34-4552-B322-2F44-9E1A2B366185}"/>
              </a:ext>
            </a:extLst>
          </p:cNvPr>
          <p:cNvSpPr txBox="1"/>
          <p:nvPr/>
        </p:nvSpPr>
        <p:spPr>
          <a:xfrm>
            <a:off x="594365" y="1145540"/>
            <a:ext cx="5298435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веб-сайт и мобильное приложение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Android и IOS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Наличие персональных страниц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рейтинговой оценки работ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оставления комментариев и подписок на профили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Поисковик по названию, профилю или тегу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покупки и продажи курсов</a:t>
            </a:r>
          </a:p>
          <a:p>
            <a:pPr algn="just"/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Возможность создать или присоединиться к чат-сообществу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Доска форумов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использования:</a:t>
            </a:r>
          </a:p>
          <a:p>
            <a:pPr lvl="0" algn="just">
              <a:defRPr/>
            </a:pPr>
            <a:r>
              <a:rPr 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Пользователь скачивает приложение.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Пользователь регистрируется через логин и пароль или другие сервисы. </a:t>
            </a:r>
          </a:p>
          <a:p>
            <a:pPr lvl="0"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художников:</a:t>
            </a:r>
          </a:p>
          <a:p>
            <a:pPr lvl="0"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Пользователь заходит в свой профиль и выбирает из своего хранилища картинку.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даёт своей работе название, описание, теги, выбирает настройки приватности. Пользователь размещает картинку и может наблюдать за её статистикой.</a:t>
            </a:r>
          </a:p>
          <a:p>
            <a:pPr lvl="0"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зрителей:</a:t>
            </a:r>
          </a:p>
          <a:p>
            <a:pPr lvl="0"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открывает ленту онлайн-галереи с поисковиком.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ищет нужную ему картинку через название или теги. </a:t>
            </a:r>
          </a:p>
          <a:p>
            <a:pPr lvl="0"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выдаёт пользователю результаты в соответствии с его запросом. Пользователь находит нужное изображение.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может поставить реакцию, либо скачать картинку.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CE81F34-4552-B322-2F44-9E1A2B366185}"/>
              </a:ext>
            </a:extLst>
          </p:cNvPr>
          <p:cNvSpPr txBox="1"/>
          <p:nvPr/>
        </p:nvSpPr>
        <p:spPr>
          <a:xfrm>
            <a:off x="6753865" y="5803634"/>
            <a:ext cx="5298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1033" y="859340"/>
            <a:ext cx="5031146" cy="5323437"/>
          </a:xfrm>
          <a:prstGeom prst="rect">
            <a:avLst/>
          </a:prstGeom>
        </p:spPr>
      </p:pic>
      <p:sp>
        <p:nvSpPr>
          <p:cNvPr id="17" name="Google Shape;295;p11"/>
          <p:cNvSpPr/>
          <p:nvPr/>
        </p:nvSpPr>
        <p:spPr>
          <a:xfrm>
            <a:off x="6471033" y="858058"/>
            <a:ext cx="5031146" cy="5324719"/>
          </a:xfrm>
          <a:prstGeom prst="rect">
            <a:avLst/>
          </a:prstGeom>
          <a:noFill/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0" y="-541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xmlns="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xmlns="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8EEAD6F-847E-CD95-98AC-80B42E8293C4}"/>
              </a:ext>
            </a:extLst>
          </p:cNvPr>
          <p:cNvSpPr txBox="1"/>
          <p:nvPr/>
        </p:nvSpPr>
        <p:spPr>
          <a:xfrm>
            <a:off x="492011" y="1073835"/>
            <a:ext cx="949988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 </a:t>
            </a:r>
          </a:p>
          <a:p>
            <a:r>
              <a:rPr lang="ru-RU" sz="1600" dirty="0" smtClean="0">
                <a:solidFill>
                  <a:srgbClr val="0070C0"/>
                </a:solidFill>
              </a:rPr>
              <a:t>Разработка </a:t>
            </a:r>
            <a:r>
              <a:rPr lang="en-US" sz="1600" dirty="0">
                <a:solidFill>
                  <a:srgbClr val="0070C0"/>
                </a:solidFill>
              </a:rPr>
              <a:t>Frontend</a:t>
            </a:r>
            <a:r>
              <a:rPr lang="ru-RU" sz="1600" dirty="0">
                <a:solidFill>
                  <a:srgbClr val="0070C0"/>
                </a:solidFill>
              </a:rPr>
              <a:t> – </a:t>
            </a:r>
            <a:r>
              <a:rPr lang="en-US" sz="1600" dirty="0">
                <a:solidFill>
                  <a:srgbClr val="0070C0"/>
                </a:solidFill>
              </a:rPr>
              <a:t>JavaScript</a:t>
            </a:r>
            <a:r>
              <a:rPr lang="ru-RU" sz="1600" dirty="0">
                <a:solidFill>
                  <a:srgbClr val="0070C0"/>
                </a:solidFill>
              </a:rPr>
              <a:t>.</a:t>
            </a:r>
          </a:p>
          <a:p>
            <a:r>
              <a:rPr lang="ru-RU" sz="1600" dirty="0">
                <a:solidFill>
                  <a:srgbClr val="0070C0"/>
                </a:solidFill>
              </a:rPr>
              <a:t>Среда программирования на </a:t>
            </a:r>
            <a:r>
              <a:rPr lang="en-US" sz="1600" dirty="0">
                <a:solidFill>
                  <a:srgbClr val="0070C0"/>
                </a:solidFill>
              </a:rPr>
              <a:t>JavaScript</a:t>
            </a:r>
            <a:r>
              <a:rPr lang="ru-RU" sz="1600" dirty="0">
                <a:solidFill>
                  <a:srgbClr val="0070C0"/>
                </a:solidFill>
              </a:rPr>
              <a:t> – </a:t>
            </a:r>
            <a:r>
              <a:rPr lang="en-US" sz="1600" dirty="0">
                <a:solidFill>
                  <a:srgbClr val="0070C0"/>
                </a:solidFill>
              </a:rPr>
              <a:t>Visual Studio</a:t>
            </a:r>
            <a:r>
              <a:rPr lang="ru-RU" sz="1600" dirty="0">
                <a:solidFill>
                  <a:srgbClr val="0070C0"/>
                </a:solidFill>
              </a:rPr>
              <a:t>.</a:t>
            </a:r>
          </a:p>
          <a:p>
            <a:r>
              <a:rPr lang="ru-RU" sz="1600" dirty="0">
                <a:solidFill>
                  <a:srgbClr val="0070C0"/>
                </a:solidFill>
              </a:rPr>
              <a:t>Разработка </a:t>
            </a:r>
            <a:r>
              <a:rPr lang="en-US" sz="1600" dirty="0">
                <a:solidFill>
                  <a:srgbClr val="0070C0"/>
                </a:solidFill>
              </a:rPr>
              <a:t>Backend</a:t>
            </a:r>
            <a:r>
              <a:rPr lang="ru-RU" sz="1600" dirty="0">
                <a:solidFill>
                  <a:srgbClr val="0070C0"/>
                </a:solidFill>
              </a:rPr>
              <a:t> – </a:t>
            </a:r>
            <a:r>
              <a:rPr lang="en-US" sz="1600" dirty="0">
                <a:solidFill>
                  <a:srgbClr val="0070C0"/>
                </a:solidFill>
              </a:rPr>
              <a:t>Python</a:t>
            </a:r>
            <a:r>
              <a:rPr lang="ru-RU" sz="1600" dirty="0">
                <a:solidFill>
                  <a:srgbClr val="0070C0"/>
                </a:solidFill>
              </a:rPr>
              <a:t>.</a:t>
            </a:r>
          </a:p>
          <a:p>
            <a:r>
              <a:rPr lang="ru-RU" sz="1600" dirty="0">
                <a:solidFill>
                  <a:srgbClr val="0070C0"/>
                </a:solidFill>
              </a:rPr>
              <a:t>Среда программирования на </a:t>
            </a:r>
            <a:r>
              <a:rPr lang="en-US" sz="1600" dirty="0">
                <a:solidFill>
                  <a:srgbClr val="0070C0"/>
                </a:solidFill>
              </a:rPr>
              <a:t>Python</a:t>
            </a:r>
            <a:r>
              <a:rPr lang="ru-RU" sz="1600" dirty="0">
                <a:solidFill>
                  <a:srgbClr val="0070C0"/>
                </a:solidFill>
              </a:rPr>
              <a:t> – </a:t>
            </a:r>
            <a:r>
              <a:rPr lang="en-US" sz="1600" dirty="0">
                <a:solidFill>
                  <a:srgbClr val="0070C0"/>
                </a:solidFill>
              </a:rPr>
              <a:t>PyCharm</a:t>
            </a:r>
            <a:r>
              <a:rPr lang="ru-RU" sz="1600" dirty="0">
                <a:solidFill>
                  <a:srgbClr val="0070C0"/>
                </a:solidFill>
              </a:rPr>
              <a:t>.</a:t>
            </a:r>
          </a:p>
          <a:p>
            <a:r>
              <a:rPr lang="ru-RU" sz="1600" dirty="0"/>
              <a:t>Разработка мобильного приложения под </a:t>
            </a:r>
            <a:r>
              <a:rPr lang="en-US" sz="1600" dirty="0"/>
              <a:t>Android </a:t>
            </a:r>
            <a:r>
              <a:rPr lang="ru-RU" sz="1600" dirty="0"/>
              <a:t>– </a:t>
            </a:r>
            <a:r>
              <a:rPr lang="en-US" sz="1600" dirty="0"/>
              <a:t>Kotlin</a:t>
            </a:r>
            <a:r>
              <a:rPr lang="ru-RU" sz="1600" dirty="0"/>
              <a:t>.</a:t>
            </a:r>
          </a:p>
          <a:p>
            <a:r>
              <a:rPr lang="ru-RU" sz="1600" dirty="0"/>
              <a:t>Среда программирования на </a:t>
            </a:r>
            <a:r>
              <a:rPr lang="en-US" sz="1600" dirty="0"/>
              <a:t>Kotlin</a:t>
            </a:r>
            <a:r>
              <a:rPr lang="ru-RU" sz="1600" dirty="0"/>
              <a:t> – </a:t>
            </a:r>
            <a:r>
              <a:rPr lang="en-US" sz="1600" dirty="0"/>
              <a:t>Android Studio</a:t>
            </a:r>
            <a:r>
              <a:rPr lang="ru-RU" sz="1600" dirty="0"/>
              <a:t>.</a:t>
            </a:r>
          </a:p>
          <a:p>
            <a:r>
              <a:rPr lang="ru-RU" sz="1600" dirty="0"/>
              <a:t>Разработка мобильного приложения под </a:t>
            </a:r>
            <a:r>
              <a:rPr lang="en-US" sz="1600" dirty="0"/>
              <a:t>IOS </a:t>
            </a:r>
            <a:r>
              <a:rPr lang="ru-RU" sz="1600" dirty="0"/>
              <a:t>– </a:t>
            </a:r>
            <a:r>
              <a:rPr lang="en-US" sz="1600" dirty="0"/>
              <a:t>Swift</a:t>
            </a:r>
            <a:r>
              <a:rPr lang="ru-RU" sz="1600" dirty="0"/>
              <a:t>.</a:t>
            </a:r>
          </a:p>
          <a:p>
            <a:r>
              <a:rPr lang="ru-RU" sz="1600" dirty="0"/>
              <a:t>Среда программирования на </a:t>
            </a:r>
            <a:r>
              <a:rPr lang="en-US" sz="1600" dirty="0"/>
              <a:t>Swift</a:t>
            </a:r>
            <a:r>
              <a:rPr lang="ru-RU" sz="1600" dirty="0"/>
              <a:t> – </a:t>
            </a:r>
            <a:r>
              <a:rPr lang="en-US" sz="1600" dirty="0"/>
              <a:t>Visual </a:t>
            </a:r>
            <a:r>
              <a:rPr lang="en-US" sz="1600" dirty="0" smtClean="0"/>
              <a:t>Studio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Разработка логотипа - Krita - среда для рисования с открытым исходным кодом.</a:t>
            </a:r>
          </a:p>
          <a:p>
            <a:r>
              <a:rPr lang="ru-RU" sz="1600" dirty="0"/>
              <a:t>Оформление прототипа и дизайна для </a:t>
            </a:r>
            <a:r>
              <a:rPr lang="ru-RU" sz="1600" dirty="0" err="1"/>
              <a:t>фронтенда</a:t>
            </a:r>
            <a:r>
              <a:rPr lang="ru-RU" sz="1600" dirty="0"/>
              <a:t> – </a:t>
            </a:r>
            <a:r>
              <a:rPr lang="en-US" sz="1600" dirty="0"/>
              <a:t>Figma</a:t>
            </a:r>
            <a:r>
              <a:rPr lang="ru-RU" sz="1600" dirty="0"/>
              <a:t> - облачный инструмент веб-разработки</a:t>
            </a:r>
            <a:r>
              <a:rPr lang="ru-RU" sz="1600" dirty="0" smtClean="0"/>
              <a:t>.</a:t>
            </a:r>
          </a:p>
          <a:p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параметры: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кроссплатформенность (для разных браузеров и операционных систем), многофункциональность.</a:t>
            </a: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Потребителю нужно: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удобство, функциональность, доступность, привлекательность, стабильность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77;p16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32" name="Google Shape;378;p16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30" name="Google Shape;379;p16" descr="Google Shape;379;p16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1" name="Google Shape;380;p16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3" name="Google Shape;381;p16" descr="Google Shape;381;p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Google Shape;382;p16" descr="Google Shape;382;p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3713901298"/>
              </p:ext>
            </p:extLst>
          </p:nvPr>
        </p:nvGraphicFramePr>
        <p:xfrm>
          <a:off x="540930" y="1155915"/>
          <a:ext cx="10842924" cy="2492631"/>
        </p:xfrm>
        <a:graphic>
          <a:graphicData uri="http://schemas.openxmlformats.org/drawingml/2006/table">
            <a:tbl>
              <a:tblPr firstRow="1" bandRow="1"/>
              <a:tblGrid>
                <a:gridCol w="33680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8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87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87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871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2813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8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Штрих Э</a:t>
                      </a:r>
                      <a:endParaRPr sz="18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ArtStation</a:t>
                      </a:r>
                      <a:endParaRPr sz="1600" b="1" dirty="0">
                        <a:solidFill>
                          <a:schemeClr val="bg1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Pinterest</a:t>
                      </a:r>
                      <a:endParaRPr sz="1600" b="1" dirty="0">
                        <a:solidFill>
                          <a:schemeClr val="bg1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sym typeface="Arial"/>
                        </a:rPr>
                        <a:t>Render,ru</a:t>
                      </a:r>
                      <a:endParaRPr sz="1800" b="1" dirty="0">
                        <a:solidFill>
                          <a:schemeClr val="bg1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08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Открытая онлайн-галерея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08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Функции соцсетей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</a:tr>
              <a:tr h="4108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Возможность оплатить товар в России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</a:tr>
              <a:tr h="4108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Форумы/чаты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Только личные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Только форумы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</a:tr>
              <a:tr h="3962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Удобное мобильное приложение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6D637E-0165-73E6-1299-65B91E999BF3}"/>
              </a:ext>
            </a:extLst>
          </p:cNvPr>
          <p:cNvSpPr txBox="1"/>
          <p:nvPr/>
        </p:nvSpPr>
        <p:spPr>
          <a:xfrm>
            <a:off x="594365" y="4251629"/>
            <a:ext cx="107224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Наш проект будет объединять все функции, которые предоставляются уже существующими решениями и которые необходимые для реализации как индивидуального творчества, так и коммерческих предприятий. Кроме того, наш продукт будет предоставлять товары и услуги, которые можно приобрести на территории РФ без ограничений и неудобств.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9F34E90-52FD-5137-5069-439C9423FAAE}"/>
              </a:ext>
            </a:extLst>
          </p:cNvPr>
          <p:cNvSpPr txBox="1"/>
          <p:nvPr/>
        </p:nvSpPr>
        <p:spPr>
          <a:xfrm>
            <a:off x="594365" y="3943852"/>
            <a:ext cx="34428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0A1D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Уникальность нашего проекта: </a:t>
            </a:r>
          </a:p>
        </p:txBody>
      </p:sp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0" y="3884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Google Shape;383;p16">
            <a:extLst>
              <a:ext uri="{FF2B5EF4-FFF2-40B4-BE49-F238E27FC236}">
                <a16:creationId xmlns:a16="http://schemas.microsoft.com/office/drawing/2014/main" xmlns="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xmlns="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358409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ОБЪЁМ РЫНКА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89;g208d8d4173f_0_186">
            <a:extLst>
              <a:ext uri="{FF2B5EF4-FFF2-40B4-BE49-F238E27FC236}">
                <a16:creationId xmlns:a16="http://schemas.microsoft.com/office/drawing/2014/main" xmlns="" id="{A68836D0-E92D-6148-B191-1B680796DB9C}"/>
              </a:ext>
            </a:extLst>
          </p:cNvPr>
          <p:cNvSpPr/>
          <p:nvPr/>
        </p:nvSpPr>
        <p:spPr>
          <a:xfrm>
            <a:off x="592154" y="1346732"/>
            <a:ext cx="4687089" cy="4801072"/>
          </a:xfrm>
          <a:prstGeom prst="ellipse">
            <a:avLst/>
          </a:prstGeom>
          <a:noFill/>
          <a:ln w="28575" cap="flat" cmpd="sng">
            <a:solidFill>
              <a:srgbClr val="20A1D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390;g208d8d4173f_0_186">
            <a:extLst>
              <a:ext uri="{FF2B5EF4-FFF2-40B4-BE49-F238E27FC236}">
                <a16:creationId xmlns:a16="http://schemas.microsoft.com/office/drawing/2014/main" xmlns="" id="{1AD2ECC8-4384-B21A-EECC-ACE047FB4346}"/>
              </a:ext>
            </a:extLst>
          </p:cNvPr>
          <p:cNvSpPr/>
          <p:nvPr/>
        </p:nvSpPr>
        <p:spPr>
          <a:xfrm>
            <a:off x="1138350" y="2465850"/>
            <a:ext cx="3594363" cy="3682062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391;g208d8d4173f_0_186">
            <a:extLst>
              <a:ext uri="{FF2B5EF4-FFF2-40B4-BE49-F238E27FC236}">
                <a16:creationId xmlns:a16="http://schemas.microsoft.com/office/drawing/2014/main" xmlns="" id="{87CBF05E-5667-05AB-7690-B6F1CCDCE329}"/>
              </a:ext>
            </a:extLst>
          </p:cNvPr>
          <p:cNvSpPr/>
          <p:nvPr/>
        </p:nvSpPr>
        <p:spPr>
          <a:xfrm>
            <a:off x="1810256" y="3842470"/>
            <a:ext cx="2250510" cy="2305420"/>
          </a:xfrm>
          <a:prstGeom prst="ellipse">
            <a:avLst/>
          </a:prstGeom>
          <a:noFill/>
          <a:ln w="28575" cap="flat" cmpd="sng">
            <a:solidFill>
              <a:srgbClr val="F2220F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392;g208d8d4173f_0_186">
            <a:extLst>
              <a:ext uri="{FF2B5EF4-FFF2-40B4-BE49-F238E27FC236}">
                <a16:creationId xmlns:a16="http://schemas.microsoft.com/office/drawing/2014/main" xmlns="" id="{E639243F-84AC-8BFE-4469-F8E8D8C306E7}"/>
              </a:ext>
            </a:extLst>
          </p:cNvPr>
          <p:cNvSpPr/>
          <p:nvPr/>
        </p:nvSpPr>
        <p:spPr>
          <a:xfrm>
            <a:off x="6096001" y="1778526"/>
            <a:ext cx="5664352" cy="10384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TAM:</a:t>
            </a:r>
          </a:p>
          <a:p>
            <a:pPr>
              <a:buClr>
                <a:srgbClr val="000000"/>
              </a:buClr>
              <a:buSzPts val="1400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9 млн. – по данным ВЦИОМ на 2022 год, 6% россиян увлекаются рисованием.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600" b="1" i="0" u="none" strike="noStrike" cap="none" dirty="0" smtClean="0">
              <a:solidFill>
                <a:srgbClr val="00000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2400" b="1" i="0" u="none" strike="noStrike" cap="none" dirty="0" smtClean="0">
              <a:solidFill>
                <a:srgbClr val="00000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7" name="Google Shape;393;g208d8d4173f_0_186">
            <a:extLst>
              <a:ext uri="{FF2B5EF4-FFF2-40B4-BE49-F238E27FC236}">
                <a16:creationId xmlns:a16="http://schemas.microsoft.com/office/drawing/2014/main" xmlns="" id="{E5B4B977-031F-C653-482B-A4BE6FC84F96}"/>
              </a:ext>
            </a:extLst>
          </p:cNvPr>
          <p:cNvSpPr/>
          <p:nvPr/>
        </p:nvSpPr>
        <p:spPr>
          <a:xfrm>
            <a:off x="6096001" y="2820886"/>
            <a:ext cx="5664352" cy="10215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-RU" sz="2400" b="1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SAM:</a:t>
            </a:r>
            <a:endParaRPr lang="en-US" sz="2400" b="1" dirty="0" smtClean="0"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>
              <a:buClr>
                <a:srgbClr val="000000"/>
              </a:buClr>
              <a:buSzPts val="1400"/>
            </a:pPr>
            <a:r>
              <a:rPr lang="en-US" sz="1600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60 </a:t>
            </a:r>
            <a:r>
              <a:rPr lang="ru-RU" sz="1600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тыс. – количество активных пользователей </a:t>
            </a:r>
            <a:r>
              <a:rPr lang="en-US" sz="1600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Render.ru</a:t>
            </a:r>
            <a:r>
              <a:rPr lang="ru-RU" sz="1600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.</a:t>
            </a:r>
            <a:endParaRPr lang="ru-RU" sz="1400" dirty="0" smtClean="0"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8" name="Google Shape;394;g208d8d4173f_0_186">
            <a:extLst>
              <a:ext uri="{FF2B5EF4-FFF2-40B4-BE49-F238E27FC236}">
                <a16:creationId xmlns:a16="http://schemas.microsoft.com/office/drawing/2014/main" xmlns="" id="{F630E669-019B-00A1-2783-289868974E39}"/>
              </a:ext>
            </a:extLst>
          </p:cNvPr>
          <p:cNvSpPr/>
          <p:nvPr/>
        </p:nvSpPr>
        <p:spPr>
          <a:xfrm>
            <a:off x="6096000" y="3893537"/>
            <a:ext cx="5664354" cy="9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-RU" sz="2400" b="1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SOM:</a:t>
            </a:r>
          </a:p>
          <a:p>
            <a:pPr>
              <a:buClr>
                <a:srgbClr val="000000"/>
              </a:buClr>
              <a:buSzPts val="1400"/>
            </a:pPr>
            <a:r>
              <a:rPr lang="ru-RU" sz="1600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Не менее 2 тыс. – стартовый рынок на который мы будем рассчитывать.</a:t>
            </a:r>
            <a:endParaRPr lang="en-US" sz="1400" dirty="0" smtClean="0"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-1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3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274319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F2909D4F-F22A-69AB-BD93-16BB74F3A980}"/>
              </a:ext>
            </a:extLst>
          </p:cNvPr>
          <p:cNvGrpSpPr/>
          <p:nvPr/>
        </p:nvGrpSpPr>
        <p:grpSpPr>
          <a:xfrm>
            <a:off x="741681" y="1034260"/>
            <a:ext cx="10514076" cy="5631574"/>
            <a:chOff x="1248687" y="1034260"/>
            <a:chExt cx="10007069" cy="5631574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xmlns="" id="{0C5FDC8D-6F90-CBB4-E01B-77D44461F1F3}"/>
                </a:ext>
              </a:extLst>
            </p:cNvPr>
            <p:cNvGrpSpPr/>
            <p:nvPr/>
          </p:nvGrpSpPr>
          <p:grpSpPr>
            <a:xfrm>
              <a:off x="1248687" y="1034260"/>
              <a:ext cx="10007069" cy="5631574"/>
              <a:chOff x="2361756" y="1034260"/>
              <a:chExt cx="8455541" cy="5631574"/>
            </a:xfrm>
          </p:grpSpPr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xmlns="" id="{6CEF1D31-ED5B-CFC4-A348-C7AF8305AB79}"/>
                  </a:ext>
                </a:extLst>
              </p:cNvPr>
              <p:cNvSpPr/>
              <p:nvPr/>
            </p:nvSpPr>
            <p:spPr>
              <a:xfrm>
                <a:off x="2361757" y="1035542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xmlns="" id="{AFACB4B2-2F2D-5F4C-1FAD-F7708569A4FF}"/>
                  </a:ext>
                </a:extLst>
              </p:cNvPr>
              <p:cNvSpPr/>
              <p:nvPr/>
            </p:nvSpPr>
            <p:spPr>
              <a:xfrm>
                <a:off x="4052688" y="1034260"/>
                <a:ext cx="1690931" cy="2618720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xmlns="" id="{73FDED9F-6B85-64C5-FCD0-619844A4455A}"/>
                  </a:ext>
                </a:extLst>
              </p:cNvPr>
              <p:cNvSpPr/>
              <p:nvPr/>
            </p:nvSpPr>
            <p:spPr>
              <a:xfrm>
                <a:off x="5743619" y="1035541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xmlns="" id="{E71D5E55-4DD6-4316-44E3-6FB02BAF16B7}"/>
                  </a:ext>
                </a:extLst>
              </p:cNvPr>
              <p:cNvSpPr/>
              <p:nvPr/>
            </p:nvSpPr>
            <p:spPr>
              <a:xfrm>
                <a:off x="9125481" y="1035540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xmlns="" id="{06AB2759-FE8D-8878-5F89-8D245D6C21EC}"/>
                  </a:ext>
                </a:extLst>
              </p:cNvPr>
              <p:cNvSpPr/>
              <p:nvPr/>
            </p:nvSpPr>
            <p:spPr>
              <a:xfrm>
                <a:off x="4052688" y="3654262"/>
                <a:ext cx="1690931" cy="1320641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xmlns="" id="{4D8BD6F0-680D-4D1F-02FE-4243D5E7026B}"/>
                  </a:ext>
                </a:extLst>
              </p:cNvPr>
              <p:cNvSpPr/>
              <p:nvPr/>
            </p:nvSpPr>
            <p:spPr>
              <a:xfrm>
                <a:off x="7434550" y="1035540"/>
                <a:ext cx="1690931" cy="1961708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xmlns="" id="{68C4F2BE-5244-D77A-D1D6-3B00923846BD}"/>
                  </a:ext>
                </a:extLst>
              </p:cNvPr>
              <p:cNvSpPr/>
              <p:nvPr/>
            </p:nvSpPr>
            <p:spPr>
              <a:xfrm>
                <a:off x="7434550" y="2997249"/>
                <a:ext cx="1690931" cy="1977654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xmlns="" id="{CF081A16-0E49-3C51-E3A0-D914E6C5F74B}"/>
                  </a:ext>
                </a:extLst>
              </p:cNvPr>
              <p:cNvSpPr/>
              <p:nvPr/>
            </p:nvSpPr>
            <p:spPr>
              <a:xfrm rot="5400000">
                <a:off x="3632347" y="3704312"/>
                <a:ext cx="1690931" cy="423211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xmlns="" id="{86619C00-6973-EA8D-B70D-8DED49E5D4BB}"/>
                  </a:ext>
                </a:extLst>
              </p:cNvPr>
              <p:cNvSpPr/>
              <p:nvPr/>
            </p:nvSpPr>
            <p:spPr>
              <a:xfrm rot="5400000">
                <a:off x="7860117" y="3708654"/>
                <a:ext cx="1690931" cy="4223429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3274C59-F7B8-428F-2409-B1B7D871890E}"/>
                </a:ext>
              </a:extLst>
            </p:cNvPr>
            <p:cNvSpPr txBox="1"/>
            <p:nvPr/>
          </p:nvSpPr>
          <p:spPr>
            <a:xfrm>
              <a:off x="1385691" y="1097541"/>
              <a:ext cx="161278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партнёры</a:t>
              </a:r>
            </a:p>
            <a:p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рганизации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, направленные на развитие искусства и дизайна в России, индивидуальные предприниматели в сфере дизайна и разработки 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сайтов.</a:t>
              </a:r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A9AC7CD-EFDA-B440-5095-B403C232326A}"/>
                </a:ext>
              </a:extLst>
            </p:cNvPr>
            <p:cNvSpPr txBox="1"/>
            <p:nvPr/>
          </p:nvSpPr>
          <p:spPr>
            <a:xfrm>
              <a:off x="5312622" y="1097542"/>
              <a:ext cx="1861792" cy="2739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Ценностные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предложения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Возможность выкладывать свои работы на персональную страницу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Рейтинговая оценка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Комментарии и подписки на профили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Поиск работ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Покупка и продажа курсов по рисованию, дизайну и графике</a:t>
              </a:r>
            </a:p>
            <a:p>
              <a:pPr lvl="0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Возможность создать или присоединиться к чат-сообществу</a:t>
              </a:r>
            </a:p>
            <a:p>
              <a:pPr lvl="0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Доска 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форумов</a:t>
              </a:r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D7906F6-D5E6-F4CB-3E5F-FF89C28247BD}"/>
                </a:ext>
              </a:extLst>
            </p:cNvPr>
            <p:cNvSpPr txBox="1"/>
            <p:nvPr/>
          </p:nvSpPr>
          <p:spPr>
            <a:xfrm>
              <a:off x="3311418" y="1049431"/>
              <a:ext cx="1878153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виды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деятельности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Техническая поддержка платформы, привлечение пользователей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BC7003A4-13F5-D1E8-EDDF-8DAC8B4ABCCE}"/>
                </a:ext>
              </a:extLst>
            </p:cNvPr>
            <p:cNvSpPr txBox="1"/>
            <p:nvPr/>
          </p:nvSpPr>
          <p:spPr>
            <a:xfrm>
              <a:off x="9315031" y="1097542"/>
              <a:ext cx="1861792" cy="2739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Сегменты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потребителей</a:t>
              </a:r>
            </a:p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B2C</a:t>
              </a:r>
              <a:endParaRPr lang="ru-RU" sz="1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Художники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и дизайнеры разного возраста, которые проживают на территории РФ, увлекаются компьютерным 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дизайном, и хотят выставлять свои работы.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Пользователи Интернета, которые интересуются онлайн-искусством и хотят смотреть работы других.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Художники-педагоги, которые ведут курсы по рисованию.</a:t>
              </a:r>
              <a:endParaRPr lang="ru-RU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75716369-E96A-1134-0A22-D4FDBF7B7EB5}"/>
                </a:ext>
              </a:extLst>
            </p:cNvPr>
            <p:cNvSpPr txBox="1"/>
            <p:nvPr/>
          </p:nvSpPr>
          <p:spPr>
            <a:xfrm>
              <a:off x="7284056" y="1097542"/>
              <a:ext cx="1735853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Отношения с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потребителями</a:t>
              </a:r>
            </a:p>
            <a:p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С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лужбы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поддержки, соцсети, официальный чат организации.</a:t>
              </a:r>
            </a:p>
            <a:p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709A49F7-C79D-B0B8-0EEF-5451ECE60353}"/>
                </a:ext>
              </a:extLst>
            </p:cNvPr>
            <p:cNvSpPr txBox="1"/>
            <p:nvPr/>
          </p:nvSpPr>
          <p:spPr>
            <a:xfrm>
              <a:off x="3311418" y="3655545"/>
              <a:ext cx="18781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ресурсы</a:t>
              </a:r>
            </a:p>
            <a:p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пытные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специалисты в сфере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IT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, ПО для дизайна и программирования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собственные серверы.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BC3E323D-195E-82D5-BD1C-0162A7CAAE5E}"/>
                </a:ext>
              </a:extLst>
            </p:cNvPr>
            <p:cNvSpPr txBox="1"/>
            <p:nvPr/>
          </p:nvSpPr>
          <p:spPr>
            <a:xfrm>
              <a:off x="7284055" y="3039529"/>
              <a:ext cx="195308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Каналы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сбыта</a:t>
              </a:r>
            </a:p>
            <a:p>
              <a:pPr algn="just"/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Контекстная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реклама, таргетированная реклама в 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соцсетях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РФ (ВКонтакте, Телеграм, сервисы Яндекс)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реклама в колледжах и школах искусств, предложения от независимых художников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с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арафанное радио.</a:t>
              </a:r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446364B3-3E84-B66D-6E66-E886A72B4668}"/>
                </a:ext>
              </a:extLst>
            </p:cNvPr>
            <p:cNvSpPr txBox="1"/>
            <p:nvPr/>
          </p:nvSpPr>
          <p:spPr>
            <a:xfrm>
              <a:off x="1385691" y="5022896"/>
              <a:ext cx="48716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Структура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издержек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Оплата труда программистов</a:t>
              </a:r>
            </a:p>
            <a:p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Покупка оборудования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BA9933A2-7819-D264-A28A-FC7BB8CC5209}"/>
                </a:ext>
              </a:extLst>
            </p:cNvPr>
            <p:cNvSpPr txBox="1"/>
            <p:nvPr/>
          </p:nvSpPr>
          <p:spPr>
            <a:xfrm>
              <a:off x="6408240" y="5022896"/>
              <a:ext cx="45195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Потоки </a:t>
              </a: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доходов</a:t>
              </a:r>
            </a:p>
            <a:p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Б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аннерная реклама от производителей художественных принадлежностей и процент от продажи платных видеоуроков. </a:t>
              </a:r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7701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xmlns="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xmlns="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8EEAD6F-847E-CD95-98AC-80B42E8293C4}"/>
              </a:ext>
            </a:extLst>
          </p:cNvPr>
          <p:cNvSpPr txBox="1"/>
          <p:nvPr/>
        </p:nvSpPr>
        <p:spPr>
          <a:xfrm>
            <a:off x="492011" y="1198880"/>
            <a:ext cx="8072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количественным показателям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реализации проекта мы относим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Количество участников реализации проекта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Количество скачиваний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 активных пользователей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Количество проданных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товаров и услуг, количество поступивших заказов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Общий объём онлайн-галереи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Количество созданных сообществ в чатах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6. Количество пользователей,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которые приобрели платную подписку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sz="16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Чистая прибыль.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качественным показателям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реализации относятся следующие результаты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Компетентность рабочего персонала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Удобство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пользовательского интерфейса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Скорость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работы и загрузок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Привлекательность дизайна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доставленного товара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выполненной услуги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Стабильность серверов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Актуальность.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среднесрочной перспективе (3-5 лет) мы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планируем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ф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ормирование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расширение и укрепление команды, поиск инвесторов, преобразование стартапа в полноценную компанию, выход на зарубежные рынки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047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370;p15">
            <a:extLst>
              <a:ext uri="{FF2B5EF4-FFF2-40B4-BE49-F238E27FC236}">
                <a16:creationId xmlns:a16="http://schemas.microsoft.com/office/drawing/2014/main" xmlns="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92;g208d8d4173f_0_186">
            <a:extLst>
              <a:ext uri="{FF2B5EF4-FFF2-40B4-BE49-F238E27FC236}">
                <a16:creationId xmlns:a16="http://schemas.microsoft.com/office/drawing/2014/main" xmlns="" id="{E639243F-84AC-8BFE-4469-F8E8D8C306E7}"/>
              </a:ext>
            </a:extLst>
          </p:cNvPr>
          <p:cNvSpPr/>
          <p:nvPr/>
        </p:nvSpPr>
        <p:spPr>
          <a:xfrm>
            <a:off x="0" y="2916342"/>
            <a:ext cx="12192000" cy="102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6000" i="0" u="none" strike="noStrike" cap="none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37901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958</Words>
  <Application>Microsoft Office PowerPoint</Application>
  <PresentationFormat>Широкоэкранный</PresentationFormat>
  <Paragraphs>154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Montserrat</vt:lpstr>
      <vt:lpstr>Montserrat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Учетная запись Майкрософт</cp:lastModifiedBy>
  <cp:revision>167</cp:revision>
  <dcterms:created xsi:type="dcterms:W3CDTF">2023-11-04T17:04:24Z</dcterms:created>
  <dcterms:modified xsi:type="dcterms:W3CDTF">2023-12-09T17:56:13Z</dcterms:modified>
</cp:coreProperties>
</file>