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3" r:id="rId6"/>
    <p:sldId id="264" r:id="rId7"/>
    <p:sldId id="260" r:id="rId8"/>
    <p:sldId id="265" r:id="rId9"/>
    <p:sldId id="261" r:id="rId10"/>
    <p:sldId id="266" r:id="rId11"/>
    <p:sldId id="262" r:id="rId12"/>
  </p:sldIdLst>
  <p:sldSz cx="12192000" cy="6858000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Helvetica" panose="020B0604020202020204" pitchFamily="34" charset="0"/>
      <p:regular r:id="rId18"/>
      <p:bold r:id="rId19"/>
      <p:italic r:id="rId20"/>
      <p:boldItalic r:id="rId21"/>
    </p:embeddedFont>
    <p:embeddedFont>
      <p:font typeface="Helvetica Neue" panose="020B0604020202020204" charset="0"/>
      <p:regular r:id="rId22"/>
      <p:bold r:id="rId23"/>
      <p:italic r:id="rId24"/>
      <p:boldItalic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      <p15:guide id="1" orient="horz" pos="2160">
          <p15:clr>
            <a:srgbClr val="A4A3A4"/>
          </p15:clr>
        </p15:guide>
        <p15:guide id="2" pos="393">
          <p15:clr>
            <a:srgbClr val="A4A3A4"/>
          </p15:clr>
        </p15:guide>
        <p15:guide id="3" orient="horz" pos="1502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6" roundtripDataSignature="AMtx7mhFbW+5E1f29Eu3PDVQnOchr2Owy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86064001-8EA7-4590-8392-16ED7BDFB1C8}">
  <a:tblStyle styleId="{86064001-8EA7-4590-8392-16ED7BDFB1C8}" styleName="Table_0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1H>
      <a:tcTxStyle/>
      <a:tcStyle>
        <a:tcBdr/>
      </a:tcStyle>
    </a:band1H>
    <a:band2H>
      <a:tcTxStyle b="off" i="off"/>
      <a:tcStyle>
        <a:tcBdr/>
        <a:fill>
          <a:solidFill>
            <a:srgbClr val="FFFFFF"/>
          </a:solidFill>
        </a:fill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F599B2EF-CB7D-49F3-AC3F-E419A16C782A}" styleName="Table_1">
    <a:wholeTbl>
      <a:tcTxStyle b="off" i="off">
        <a:font>
          <a:latin typeface="Helvetica"/>
          <a:ea typeface="Helvetica"/>
          <a:cs typeface="Helvetica"/>
        </a:font>
        <a:schemeClr val="dk1"/>
      </a:tcTxStyle>
      <a:tcStyle>
        <a:tcBdr>
          <a:lef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18" d="100"/>
          <a:sy n="118" d="100"/>
        </p:scale>
        <p:origin x="-276" y="-18"/>
      </p:cViewPr>
      <p:guideLst>
        <p:guide orient="horz" pos="2160"/>
        <p:guide orient="horz" pos="1502"/>
        <p:guide pos="39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customschemas.google.com/relationships/presentationmetadata" Target="meta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3953215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1" name="Google Shape;91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4" name="Google Shape;104;p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8" name="Google Shape;118;p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2" name="Google Shape;132;p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234587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105683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6" name="Google Shape;146;p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91594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3" name="Google Shape;163;p9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91306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1" name="Google Shape;11;p13"/>
          <p:cNvSpPr txBox="1">
            <a:spLocks noGrp="1"/>
          </p:cNvSpPr>
          <p:nvPr>
            <p:ph type="body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1pPr>
            <a:lvl2pPr marL="914400" lvl="1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2pPr>
            <a:lvl3pPr marL="1371600" lvl="2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3pPr>
            <a:lvl4pPr marL="1828800" lvl="3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4pPr>
            <a:lvl5pPr marL="2286000" lvl="4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" name="Google Shape;12;p13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4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lang="ru-RU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sp>
        <p:nvSpPr>
          <p:cNvPr id="15" name="Google Shape;15;p14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16" name="Google Shape;16;p14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lang="ru-RU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Плюсы</a:t>
            </a: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lang="ru-RU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Минусы</a:t>
            </a: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lang="ru-RU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Сомнительные моменты</a:t>
            </a:r>
            <a:endParaRPr/>
          </a:p>
        </p:txBody>
      </p:sp>
      <p:sp>
        <p:nvSpPr>
          <p:cNvPr id="17" name="Google Shape;17;p14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18" name="Google Shape;18;p14"/>
          <p:cNvGrpSpPr/>
          <p:nvPr/>
        </p:nvGrpSpPr>
        <p:grpSpPr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19" name="Google Shape;19;p14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" name="Google Shape;20;p14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lang="ru-RU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/>
            </a:p>
          </p:txBody>
        </p:sp>
      </p:grpSp>
      <p:pic>
        <p:nvPicPr>
          <p:cNvPr id="21" name="Google Shape;21;p14" descr="Рисунок 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" name="Google Shape;22;p14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23" name="Google Shape;23;p14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4" name="Google Shape;24;p1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/>
            </a:p>
          </p:txBody>
        </p:sp>
      </p:grpSp>
      <p:grpSp>
        <p:nvGrpSpPr>
          <p:cNvPr id="25" name="Google Shape;25;p14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26" name="Google Shape;26;p14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7" name="Google Shape;27;p14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28" name="Google Shape;28;p14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>
  <p:cSld name="Сравнение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5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" name="Google Shape;31;p15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lang="ru-RU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pic>
        <p:nvPicPr>
          <p:cNvPr id="32" name="Google Shape;32;p15" descr="Рисунок 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15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ru-RU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34" name="Google Shape;34;p15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ru-RU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35" name="Google Shape;35;p15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ru-RU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36" name="Google Shape;36;p15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ru-RU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37" name="Google Shape;37;p15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38" name="Google Shape;38;p15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39" name="Google Shape;39;p15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40" name="Google Shape;40;p15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41" name="Google Shape;41;p15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2" name="Google Shape;42;p15" descr="Рисунок 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3" name="Google Shape;43;p15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44" name="Google Shape;44;p15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5" name="Google Shape;45;p15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endParaRPr/>
            </a:p>
          </p:txBody>
        </p:sp>
      </p:grpSp>
      <p:grpSp>
        <p:nvGrpSpPr>
          <p:cNvPr id="46" name="Google Shape;46;p15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47" name="Google Shape;47;p15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8" name="Google Shape;48;p15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49" name="Google Shape;49;p15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50" name="Google Shape;50;p15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1" name="Google Shape;51;p15"/>
          <p:cNvSpPr/>
          <p:nvPr/>
        </p:nvSpPr>
        <p:spPr>
          <a:xfrm flipH="1">
            <a:off x="7298266" y="2878664"/>
            <a:ext cx="1828805" cy="106680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2" name="Google Shape;52;p15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3" name="Google Shape;53;p15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>
  <p:cSld name="Только заголовок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6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7200"/>
              <a:buFont typeface="Arial"/>
              <a:buNone/>
            </a:pPr>
            <a:r>
              <a:rPr lang="ru-RU" sz="72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НАЗВАНИЕ  РАЗДЕЛА</a:t>
            </a:r>
            <a:endParaRPr/>
          </a:p>
        </p:txBody>
      </p:sp>
      <p:sp>
        <p:nvSpPr>
          <p:cNvPr id="56" name="Google Shape;56;p16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>
  <p:cSld name="Объект с подписью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9" name="Google Shape;59;p17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lang="ru-RU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pic>
        <p:nvPicPr>
          <p:cNvPr id="60" name="Google Shape;60;p17" descr="Рисунок 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61" name="Google Shape;61;p17"/>
          <p:cNvGraphicFramePr/>
          <p:nvPr/>
        </p:nvGraphicFramePr>
        <p:xfrm>
          <a:off x="623887" y="1633920"/>
          <a:ext cx="3000000" cy="3000000"/>
        </p:xfrm>
        <a:graphic>
          <a:graphicData uri="http://schemas.openxmlformats.org/drawingml/2006/table">
            <a:tbl>
              <a:tblPr firstRow="1">
                <a:noFill/>
                <a:tableStyleId>{86064001-8EA7-4590-8392-16ED7BDFB1C8}</a:tableStyleId>
              </a:tblPr>
              <a:tblGrid>
                <a:gridCol w="1785425"/>
                <a:gridCol w="1785425"/>
                <a:gridCol w="1785425"/>
                <a:gridCol w="1785425"/>
                <a:gridCol w="1785425"/>
                <a:gridCol w="1785425"/>
              </a:tblGrid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pSp>
        <p:nvGrpSpPr>
          <p:cNvPr id="62" name="Google Shape;62;p17"/>
          <p:cNvGrpSpPr/>
          <p:nvPr/>
        </p:nvGrpSpPr>
        <p:grpSpPr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63" name="Google Shape;63;p17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4" name="Google Shape;64;p17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lang="ru-RU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/>
            </a:p>
          </p:txBody>
        </p:sp>
      </p:grpSp>
      <p:grpSp>
        <p:nvGrpSpPr>
          <p:cNvPr id="65" name="Google Shape;65;p17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66" name="Google Shape;66;p17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7" name="Google Shape;67;p1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/>
            </a:p>
          </p:txBody>
        </p:sp>
      </p:grpSp>
      <p:grpSp>
        <p:nvGrpSpPr>
          <p:cNvPr id="68" name="Google Shape;68;p17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69" name="Google Shape;69;p17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0" name="Google Shape;70;p17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71" name="Google Shape;71;p17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>
  <p:cSld name="Рисунок с подписью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8" descr="2022-11-09 02.38.22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948067" y="-3"/>
            <a:ext cx="4880971" cy="6858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8" descr="Рисунок 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8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lang="ru-RU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sp>
        <p:nvSpPr>
          <p:cNvPr id="76" name="Google Shape;76;p18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77" name="Google Shape;77;p18" descr="Рисунок 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8" name="Google Shape;78;p18"/>
          <p:cNvGrpSpPr/>
          <p:nvPr/>
        </p:nvGrpSpPr>
        <p:grpSpPr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79" name="Google Shape;79;p18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0" name="Google Shape;80;p18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lang="ru-RU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/>
            </a:p>
          </p:txBody>
        </p:sp>
      </p:grpSp>
      <p:grpSp>
        <p:nvGrpSpPr>
          <p:cNvPr id="81" name="Google Shape;81;p18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82" name="Google Shape;82;p18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3" name="Google Shape;83;p18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7</a:t>
              </a:r>
              <a:endParaRPr/>
            </a:p>
          </p:txBody>
        </p:sp>
      </p:grpSp>
      <p:grpSp>
        <p:nvGrpSpPr>
          <p:cNvPr id="84" name="Google Shape;84;p18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85" name="Google Shape;85;p18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6" name="Google Shape;86;p18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87" name="Google Shape;87;p18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fitnessbezgraniz.tilda.ws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3.png"/><Relationship Id="rId7" Type="http://schemas.openxmlformats.org/officeDocument/2006/relationships/image" Target="../media/image9.jpeg"/><Relationship Id="rId12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11" Type="http://schemas.openxmlformats.org/officeDocument/2006/relationships/image" Target="../media/image13.jpeg"/><Relationship Id="rId5" Type="http://schemas.openxmlformats.org/officeDocument/2006/relationships/image" Target="../media/image7.jpeg"/><Relationship Id="rId10" Type="http://schemas.openxmlformats.org/officeDocument/2006/relationships/image" Target="../media/image12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pt.2035.university/project/onlajn-trenirovki-dla-invalidov" TargetMode="External"/><Relationship Id="rId5" Type="http://schemas.openxmlformats.org/officeDocument/2006/relationships/hyperlink" Target="mailto:l.daminova73@gmail.com" TargetMode="Externa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"/>
          <p:cNvSpPr/>
          <p:nvPr/>
        </p:nvSpPr>
        <p:spPr>
          <a:xfrm>
            <a:off x="6103137" y="2345381"/>
            <a:ext cx="6120000" cy="4529333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CAF1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8F00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"/>
          <p:cNvSpPr/>
          <p:nvPr/>
        </p:nvSpPr>
        <p:spPr>
          <a:xfrm>
            <a:off x="6103137" y="5359336"/>
            <a:ext cx="6121528" cy="1514425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FD493D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6" name="Google Shape;96;p1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5D8E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B5D8E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"/>
          <p:cNvSpPr/>
          <p:nvPr/>
        </p:nvSpPr>
        <p:spPr>
          <a:xfrm>
            <a:off x="8820554" y="2352969"/>
            <a:ext cx="3404109" cy="4529333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BB3C1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FBB3C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0" name="Google Shape;100;p1"/>
          <p:cNvSpPr txBox="1"/>
          <p:nvPr/>
        </p:nvSpPr>
        <p:spPr>
          <a:xfrm>
            <a:off x="304647" y="1277887"/>
            <a:ext cx="5408327" cy="4529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 fontScale="925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000"/>
              <a:buFont typeface="Arial"/>
              <a:buNone/>
            </a:pPr>
            <a:r>
              <a:rPr lang="ru-RU" sz="4000" b="0" i="0" u="none" strike="noStrike" cap="none" dirty="0" smtClean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Фитнес без границ</a:t>
            </a:r>
            <a:endParaRPr sz="69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6900"/>
              <a:buFont typeface="Arial"/>
              <a:buNone/>
            </a:pPr>
            <a:endParaRPr sz="69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</a:pPr>
            <a:r>
              <a:rPr lang="ru-RU" sz="2300" b="0" i="0" u="none" strike="noStrike" cap="none" dirty="0" smtClean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Докладчик: Даминова </a:t>
            </a:r>
            <a:r>
              <a:rPr lang="ru-RU" sz="2300" b="0" i="0" u="none" strike="noStrike" cap="none" dirty="0" err="1" smtClean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Ленара</a:t>
            </a:r>
            <a:r>
              <a:rPr lang="ru-RU" sz="2300" b="0" i="0" u="none" strike="noStrike" cap="none" dirty="0" smtClean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300" b="0" i="0" u="none" strike="noStrike" cap="none" dirty="0" err="1" smtClean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Фарилевна</a:t>
            </a:r>
            <a:r>
              <a:rPr lang="ru-RU" sz="2300" b="0" i="0" u="none" strike="noStrike" cap="none" dirty="0" smtClean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6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lnSpc>
                <a:spcPct val="150000"/>
              </a:lnSpc>
              <a:buClr>
                <a:srgbClr val="1B1B1B"/>
              </a:buClr>
              <a:buSzPts val="2300"/>
            </a:pPr>
            <a:r>
              <a:rPr lang="ru-RU" sz="2400" dirty="0"/>
              <a:t>ФГБОУ </a:t>
            </a:r>
            <a:r>
              <a:rPr lang="ru-RU" sz="2400" dirty="0" smtClean="0"/>
              <a:t>ВО "УЛЬЯНОВСКИЙ </a:t>
            </a:r>
            <a:r>
              <a:rPr lang="ru-RU" sz="2400" dirty="0"/>
              <a:t>ГОСУДАРСТВЕННЫЙ УНИВЕРСИТЕТ"</a:t>
            </a:r>
          </a:p>
          <a:p>
            <a:pPr>
              <a:lnSpc>
                <a:spcPct val="150000"/>
              </a:lnSpc>
              <a:buClr>
                <a:srgbClr val="1B1B1B"/>
              </a:buClr>
              <a:buSzPts val="2300"/>
            </a:pPr>
            <a:r>
              <a:rPr lang="ru-RU" sz="2300" dirty="0">
                <a:solidFill>
                  <a:srgbClr val="1B1B1B"/>
                </a:solidFill>
              </a:rPr>
              <a:t>3 </a:t>
            </a:r>
            <a:r>
              <a:rPr lang="ru-RU" sz="2300" dirty="0" smtClean="0">
                <a:solidFill>
                  <a:srgbClr val="1B1B1B"/>
                </a:solidFill>
              </a:rPr>
              <a:t>КУРС</a:t>
            </a:r>
            <a:r>
              <a:rPr lang="ru-RU" dirty="0" smtClean="0"/>
              <a:t> </a:t>
            </a:r>
            <a:r>
              <a:rPr lang="ru-RU" sz="2300" b="0" i="0" u="none" strike="noStrike" cap="none" dirty="0" smtClean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МЕДИЦИНСКИЙ ФАКУЛЬТЕТ </a:t>
            </a:r>
          </a:p>
        </p:txBody>
      </p:sp>
      <p:pic>
        <p:nvPicPr>
          <p:cNvPr id="101" name="Google Shape;101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22230" y="-156936"/>
            <a:ext cx="3060700" cy="2311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646" t="28586" r="30495" b="46625"/>
          <a:stretch/>
        </p:blipFill>
        <p:spPr bwMode="auto">
          <a:xfrm>
            <a:off x="9213429" y="3037817"/>
            <a:ext cx="2618358" cy="3078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"/>
          <p:cNvSpPr txBox="1"/>
          <p:nvPr/>
        </p:nvSpPr>
        <p:spPr>
          <a:xfrm>
            <a:off x="1314382" y="1443861"/>
            <a:ext cx="10372013" cy="3970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ru-RU" sz="3600" b="0" i="0" u="none" strike="noStrike" cap="none" dirty="0" smtClean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Суть проекта: создание онлайн приложения с физическими тренировками для инвалидов колясочников. Будут продаваться тренировки для людей с ОВЗ.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ru-RU" sz="3600" dirty="0" smtClean="0">
                <a:solidFill>
                  <a:srgbClr val="8F00FF"/>
                </a:solidFill>
              </a:rPr>
              <a:t>Функции: видео тренировки, живые консультации с тренером, рейтинг участников, общение внутри сообщества</a:t>
            </a:r>
            <a:endParaRPr sz="3600" b="0" i="0" u="none" strike="noStrike" cap="none" dirty="0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7" name="Google Shape;107;p2"/>
          <p:cNvGrpSpPr/>
          <p:nvPr/>
        </p:nvGrpSpPr>
        <p:grpSpPr>
          <a:xfrm>
            <a:off x="-6780" y="6365336"/>
            <a:ext cx="542264" cy="506846"/>
            <a:chOff x="-1" y="-1"/>
            <a:chExt cx="542263" cy="506844"/>
          </a:xfrm>
        </p:grpSpPr>
        <p:sp>
          <p:nvSpPr>
            <p:cNvPr id="108" name="Google Shape;108;p2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9" name="Google Shape;109;p2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fld id="{00000000-1234-1234-1234-123412341234}" type="slidenum"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fld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0" name="Google Shape;110;p2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111" name="Google Shape;111;p2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2" name="Google Shape;112;p2"/>
            <p:cNvSpPr/>
            <p:nvPr/>
          </p:nvSpPr>
          <p:spPr>
            <a:xfrm>
              <a:off x="151230" y="114921"/>
              <a:ext cx="1691724" cy="276994"/>
            </a:xfrm>
            <a:custGeom>
              <a:avLst/>
              <a:gdLst/>
              <a:ahLst/>
              <a:cxnLst/>
              <a:rect l="l" t="t" r="r" b="b"/>
              <a:pathLst>
                <a:path w="21600" h="1200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Продукт</a:t>
              </a:r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3" name="Google Shape;113;p2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" name="Google Shape;114;p2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15" name="Google Shape;115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408470" y="64060"/>
            <a:ext cx="848769" cy="6409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" name="Google Shape;120;p3"/>
          <p:cNvGrpSpPr/>
          <p:nvPr/>
        </p:nvGrpSpPr>
        <p:grpSpPr>
          <a:xfrm>
            <a:off x="-6780" y="6365336"/>
            <a:ext cx="542264" cy="506846"/>
            <a:chOff x="-1" y="-1"/>
            <a:chExt cx="542263" cy="506844"/>
          </a:xfrm>
        </p:grpSpPr>
        <p:sp>
          <p:nvSpPr>
            <p:cNvPr id="121" name="Google Shape;121;p3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2" name="Google Shape;122;p3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fld id="{00000000-1234-1234-1234-123412341234}" type="slidenum"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fld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3" name="Google Shape;123;p3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124" name="Google Shape;124;p3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5" name="Google Shape;125;p3"/>
            <p:cNvSpPr/>
            <p:nvPr/>
          </p:nvSpPr>
          <p:spPr>
            <a:xfrm>
              <a:off x="151230" y="114921"/>
              <a:ext cx="1691724" cy="276994"/>
            </a:xfrm>
            <a:custGeom>
              <a:avLst/>
              <a:gdLst/>
              <a:ahLst/>
              <a:cxnLst/>
              <a:rect l="l" t="t" r="r" b="b"/>
              <a:pathLst>
                <a:path w="21600" h="1200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Проблема</a:t>
              </a:r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6" name="Google Shape;126;p3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3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8" name="Google Shape;128;p3"/>
          <p:cNvSpPr txBox="1"/>
          <p:nvPr/>
        </p:nvSpPr>
        <p:spPr>
          <a:xfrm>
            <a:off x="1073398" y="674420"/>
            <a:ext cx="10372013" cy="5509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ru-RU" sz="3200" dirty="0" smtClean="0">
                <a:solidFill>
                  <a:srgbClr val="8F00FF"/>
                </a:solidFill>
              </a:rPr>
              <a:t>Решаем проблемы инвалидов и их родственников</a:t>
            </a:r>
          </a:p>
          <a:p>
            <a:pPr marR="0"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</a:pPr>
            <a:r>
              <a:rPr lang="ru-RU" sz="3200" dirty="0" smtClean="0">
                <a:solidFill>
                  <a:srgbClr val="8F00FF"/>
                </a:solidFill>
              </a:rPr>
              <a:t>Проблемы человека с ОВЗ:</a:t>
            </a:r>
          </a:p>
          <a:p>
            <a:pPr marL="571500" marR="0" lvl="0" indent="-571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 panose="020B0604020202020204" pitchFamily="34" charset="0"/>
              <a:buChar char="•"/>
            </a:pPr>
            <a:r>
              <a:rPr lang="ru-RU" sz="3200" b="0" i="0" u="none" strike="noStrike" cap="none" dirty="0" smtClean="0">
                <a:solidFill>
                  <a:srgbClr val="8F00FF"/>
                </a:solidFill>
                <a:sym typeface="Arial"/>
              </a:rPr>
              <a:t>Скука и желание чем-то себя занять</a:t>
            </a:r>
          </a:p>
          <a:p>
            <a:pPr marL="571500" marR="0" lvl="0" indent="-571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 panose="020B0604020202020204" pitchFamily="34" charset="0"/>
              <a:buChar char="•"/>
            </a:pPr>
            <a:r>
              <a:rPr lang="ru-RU" sz="3200" dirty="0" smtClean="0">
                <a:solidFill>
                  <a:srgbClr val="8F00FF"/>
                </a:solidFill>
              </a:rPr>
              <a:t>Много свободного времени </a:t>
            </a:r>
          </a:p>
          <a:p>
            <a:pPr marL="571500" marR="0" lvl="0" indent="-571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 panose="020B0604020202020204" pitchFamily="34" charset="0"/>
              <a:buChar char="•"/>
            </a:pPr>
            <a:r>
              <a:rPr lang="ru-RU" sz="3200" b="0" i="0" u="none" strike="noStrike" cap="none" dirty="0" smtClean="0">
                <a:solidFill>
                  <a:srgbClr val="8F00FF"/>
                </a:solidFill>
                <a:sym typeface="Arial"/>
              </a:rPr>
              <a:t>Желание с кем-то пообщаться</a:t>
            </a:r>
          </a:p>
          <a:p>
            <a:pPr marL="571500" marR="0" lvl="0" indent="-571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 panose="020B0604020202020204" pitchFamily="34" charset="0"/>
              <a:buChar char="•"/>
            </a:pPr>
            <a:r>
              <a:rPr lang="ru-RU" sz="3200" dirty="0" smtClean="0">
                <a:solidFill>
                  <a:srgbClr val="8F00FF"/>
                </a:solidFill>
              </a:rPr>
              <a:t>Плохое настроение</a:t>
            </a:r>
          </a:p>
          <a:p>
            <a:pPr marR="0"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</a:pPr>
            <a:r>
              <a:rPr lang="ru-RU" sz="3200" b="0" i="0" u="none" strike="noStrike" cap="none" dirty="0" smtClean="0">
                <a:solidFill>
                  <a:srgbClr val="8F00FF"/>
                </a:solidFill>
                <a:sym typeface="Arial"/>
              </a:rPr>
              <a:t>Проблемы родственников:</a:t>
            </a:r>
          </a:p>
          <a:p>
            <a:pPr marL="571500" marR="0" lvl="0" indent="-571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 panose="020B0604020202020204" pitchFamily="34" charset="0"/>
              <a:buChar char="•"/>
            </a:pPr>
            <a:r>
              <a:rPr lang="ru-RU" sz="3200" dirty="0" smtClean="0">
                <a:solidFill>
                  <a:srgbClr val="8F00FF"/>
                </a:solidFill>
              </a:rPr>
              <a:t>Переживания за досуг близкого человека с ОВЗ</a:t>
            </a:r>
          </a:p>
          <a:p>
            <a:pPr marL="571500" marR="0" lvl="0" indent="-571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 panose="020B0604020202020204" pitchFamily="34" charset="0"/>
              <a:buChar char="•"/>
            </a:pPr>
            <a:r>
              <a:rPr lang="ru-RU" sz="3200" b="0" i="0" u="none" strike="noStrike" cap="none" dirty="0" smtClean="0">
                <a:solidFill>
                  <a:srgbClr val="8F00FF"/>
                </a:solidFill>
                <a:sym typeface="Arial"/>
              </a:rPr>
              <a:t>Нет времени заниматься с инвалидом</a:t>
            </a:r>
          </a:p>
          <a:p>
            <a:pPr marL="571500" marR="0" lvl="0" indent="-571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 panose="020B0604020202020204" pitchFamily="34" charset="0"/>
              <a:buChar char="•"/>
            </a:pPr>
            <a:r>
              <a:rPr lang="ru-RU" sz="3200" dirty="0" smtClean="0">
                <a:solidFill>
                  <a:srgbClr val="8F00FF"/>
                </a:solidFill>
              </a:rPr>
              <a:t>Нет возможности организовать физические тренировки для инвалида</a:t>
            </a:r>
            <a:endParaRPr sz="3200" b="0" i="0" u="none" strike="noStrike" cap="none" dirty="0">
              <a:solidFill>
                <a:srgbClr val="8F00FF"/>
              </a:solidFill>
              <a:sym typeface="Arial"/>
            </a:endParaRPr>
          </a:p>
        </p:txBody>
      </p:sp>
      <p:pic>
        <p:nvPicPr>
          <p:cNvPr id="129" name="Google Shape;129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408470" y="64060"/>
            <a:ext cx="848769" cy="6409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" name="Google Shape;134;p4"/>
          <p:cNvGrpSpPr/>
          <p:nvPr/>
        </p:nvGrpSpPr>
        <p:grpSpPr>
          <a:xfrm>
            <a:off x="-6780" y="6365336"/>
            <a:ext cx="542264" cy="506846"/>
            <a:chOff x="-1" y="-1"/>
            <a:chExt cx="542263" cy="506844"/>
          </a:xfrm>
        </p:grpSpPr>
        <p:sp>
          <p:nvSpPr>
            <p:cNvPr id="135" name="Google Shape;135;p4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4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fld id="{00000000-1234-1234-1234-123412341234}" type="slidenum"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fld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7" name="Google Shape;137;p4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138" name="Google Shape;138;p4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9" name="Google Shape;139;p4"/>
            <p:cNvSpPr/>
            <p:nvPr/>
          </p:nvSpPr>
          <p:spPr>
            <a:xfrm>
              <a:off x="151230" y="114921"/>
              <a:ext cx="1691724" cy="276994"/>
            </a:xfrm>
            <a:custGeom>
              <a:avLst/>
              <a:gdLst/>
              <a:ahLst/>
              <a:cxnLst/>
              <a:rect l="l" t="t" r="r" b="b"/>
              <a:pathLst>
                <a:path w="21600" h="1200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Решение</a:t>
              </a:r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0" name="Google Shape;140;p4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1" name="Google Shape;141;p4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2" name="Google Shape;142;p4"/>
          <p:cNvSpPr txBox="1"/>
          <p:nvPr/>
        </p:nvSpPr>
        <p:spPr>
          <a:xfrm>
            <a:off x="1073398" y="1166863"/>
            <a:ext cx="10372013" cy="4524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ru-RU" sz="3600" b="0" i="0" u="none" strike="noStrike" cap="none" dirty="0" smtClean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Продукт будет адаптирован под современные гаджеты, поддерживающие онлайн приложения.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ru-RU" sz="3600" dirty="0" smtClean="0">
                <a:solidFill>
                  <a:srgbClr val="8F00FF"/>
                </a:solidFill>
              </a:rPr>
              <a:t>Прототип приложения планируется создать в сервисе </a:t>
            </a:r>
            <a:r>
              <a:rPr lang="en-US" sz="3600" dirty="0" err="1" smtClean="0">
                <a:solidFill>
                  <a:srgbClr val="8F00FF"/>
                </a:solidFill>
              </a:rPr>
              <a:t>Adalo</a:t>
            </a:r>
            <a:r>
              <a:rPr lang="en-US" sz="3600" dirty="0" smtClean="0">
                <a:solidFill>
                  <a:srgbClr val="8F00FF"/>
                </a:solidFill>
              </a:rPr>
              <a:t>.</a:t>
            </a:r>
            <a:r>
              <a:rPr lang="ru-RU" sz="3600" dirty="0" smtClean="0">
                <a:solidFill>
                  <a:srgbClr val="8F00FF"/>
                </a:solidFill>
              </a:rPr>
              <a:t> </a:t>
            </a:r>
          </a:p>
          <a:p>
            <a:pPr lvl="0" algn="ctr">
              <a:buClr>
                <a:srgbClr val="8F00FF"/>
              </a:buClr>
              <a:buSzPts val="3600"/>
            </a:pPr>
            <a:r>
              <a:rPr lang="ru-RU" sz="3600" b="0" i="0" u="none" strike="noStrike" cap="none" dirty="0" smtClean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Сайт-визитка будет </a:t>
            </a:r>
            <a:r>
              <a:rPr lang="ru-RU" sz="3600" dirty="0" smtClean="0">
                <a:solidFill>
                  <a:srgbClr val="8F00FF"/>
                </a:solidFill>
              </a:rPr>
              <a:t>доработан</a:t>
            </a:r>
            <a:r>
              <a:rPr lang="ru-RU" sz="3600" b="0" i="0" u="none" strike="noStrike" cap="none" dirty="0" smtClean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 с использованием конструктора сайтов Тильда.  </a:t>
            </a:r>
            <a:r>
              <a:rPr lang="ru-RU" sz="3600" dirty="0" smtClean="0">
                <a:solidFill>
                  <a:srgbClr val="8F00FF"/>
                </a:solidFill>
              </a:rPr>
              <a:t>Макет сайта: </a:t>
            </a:r>
            <a:r>
              <a:rPr lang="en-US" sz="3600" b="1" dirty="0">
                <a:hlinkClick r:id="rId3"/>
              </a:rPr>
              <a:t>http://fitnessbezgraniz.tilda.ws</a:t>
            </a:r>
            <a:endParaRPr sz="3600" b="0" i="0" u="none" strike="noStrike" cap="none" dirty="0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3" name="Google Shape;143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408470" y="64060"/>
            <a:ext cx="848769" cy="6409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fld id="{86CB4B4D-7CA3-9044-876B-883B54F8677D}" type="slidenum">
                <a:t>5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  <a:sym typeface="Gilroy-Medium"/>
                </a:defRPr>
              </a:lvl1pPr>
            </a:lstStyle>
            <a:p>
              <a:pPr algn="ctr"/>
              <a:r>
                <a:rPr lang="ru-RU" dirty="0"/>
                <a:t>Рынок</a:t>
              </a:r>
              <a:endParaRPr dirty="0"/>
            </a:p>
          </p:txBody>
        </p:sp>
      </p:grpSp>
      <p:sp>
        <p:nvSpPr>
          <p:cNvPr id="218" name="Прямоугольник 7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sp>
        <p:nvSpPr>
          <p:cNvPr id="4" name="Текст 2">
            <a:extLst>
              <a:ext uri="{FF2B5EF4-FFF2-40B4-BE49-F238E27FC236}">
                <a16:creationId xmlns="" xmlns:a16="http://schemas.microsoft.com/office/drawing/2014/main" id="{D06A3EE1-1BC0-ECA5-005D-792DD6A8BAD8}"/>
              </a:ext>
            </a:extLst>
          </p:cNvPr>
          <p:cNvSpPr txBox="1"/>
          <p:nvPr/>
        </p:nvSpPr>
        <p:spPr>
          <a:xfrm>
            <a:off x="6164036" y="1368203"/>
            <a:ext cx="5201656" cy="41549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just"/>
            <a:r>
              <a:rPr lang="ru-RU" sz="2000" dirty="0" smtClean="0"/>
              <a:t>Оценка потенциала «рынка» и рентабельности бизнеса</a:t>
            </a:r>
            <a:r>
              <a:rPr lang="ru-RU" sz="2000" dirty="0"/>
              <a:t>:</a:t>
            </a:r>
            <a:endParaRPr lang="en-US" sz="2000" dirty="0"/>
          </a:p>
          <a:p>
            <a:pPr algn="just"/>
            <a:r>
              <a:rPr lang="ru-RU" sz="2000" dirty="0"/>
              <a:t>Р</a:t>
            </a:r>
            <a:r>
              <a:rPr lang="ru-RU" sz="2000" dirty="0" smtClean="0"/>
              <a:t>ынок </a:t>
            </a:r>
            <a:r>
              <a:rPr lang="ru-RU" sz="2000" dirty="0"/>
              <a:t>приложений для здоровья и фитнеса в мире – 4 </a:t>
            </a:r>
            <a:r>
              <a:rPr lang="ru-RU" sz="2000" dirty="0" err="1"/>
              <a:t>млрд.долл</a:t>
            </a:r>
            <a:endParaRPr lang="ru-RU" sz="2000" dirty="0" smtClean="0"/>
          </a:p>
          <a:p>
            <a:pPr algn="just"/>
            <a:r>
              <a:rPr lang="en-US" sz="2800" dirty="0" smtClean="0"/>
              <a:t>TAM</a:t>
            </a:r>
            <a:r>
              <a:rPr lang="ru-RU" sz="2800" dirty="0" smtClean="0"/>
              <a:t> </a:t>
            </a:r>
            <a:r>
              <a:rPr lang="ru-RU" sz="2000" dirty="0" smtClean="0"/>
              <a:t>– </a:t>
            </a:r>
            <a:r>
              <a:rPr lang="ru-RU" sz="2000" dirty="0"/>
              <a:t>общий объем рынка – рынок приложений для здоровья и фитнеса в </a:t>
            </a:r>
            <a:r>
              <a:rPr lang="ru-RU" sz="2000" dirty="0" smtClean="0"/>
              <a:t>России: </a:t>
            </a:r>
            <a:r>
              <a:rPr lang="ru-RU" sz="2000" dirty="0"/>
              <a:t>10,8 </a:t>
            </a:r>
            <a:r>
              <a:rPr lang="ru-RU" sz="2000" dirty="0" err="1"/>
              <a:t>млрд.руб</a:t>
            </a:r>
            <a:endParaRPr lang="en-US" sz="2000" dirty="0" smtClean="0"/>
          </a:p>
          <a:p>
            <a:pPr algn="just"/>
            <a:r>
              <a:rPr lang="en-US" sz="2800" dirty="0" smtClean="0"/>
              <a:t>SAM</a:t>
            </a:r>
            <a:r>
              <a:rPr lang="ru-RU" sz="2800" dirty="0" smtClean="0"/>
              <a:t> </a:t>
            </a:r>
            <a:r>
              <a:rPr lang="ru-RU" sz="2000" dirty="0" smtClean="0"/>
              <a:t>– </a:t>
            </a:r>
            <a:r>
              <a:rPr lang="ru-RU" sz="2000" dirty="0"/>
              <a:t>доступный объем рынка - рынок приложений для здоровья и фитнеса в Ульяновской </a:t>
            </a:r>
            <a:r>
              <a:rPr lang="ru-RU" sz="2000" dirty="0" smtClean="0"/>
              <a:t>области: </a:t>
            </a:r>
            <a:r>
              <a:rPr lang="ru-RU" sz="2000" dirty="0"/>
              <a:t>87 </a:t>
            </a:r>
            <a:r>
              <a:rPr lang="ru-RU" sz="2000" dirty="0" err="1"/>
              <a:t>млн.руб</a:t>
            </a:r>
            <a:r>
              <a:rPr lang="ru-RU" sz="2000" dirty="0"/>
              <a:t>.</a:t>
            </a:r>
            <a:endParaRPr lang="en-US" sz="2000" dirty="0" smtClean="0"/>
          </a:p>
          <a:p>
            <a:pPr algn="just"/>
            <a:r>
              <a:rPr lang="ru-RU" sz="2800" dirty="0" smtClean="0"/>
              <a:t>SOM</a:t>
            </a:r>
            <a:r>
              <a:rPr lang="ru-RU" sz="2000" dirty="0" smtClean="0"/>
              <a:t> </a:t>
            </a:r>
            <a:r>
              <a:rPr lang="ru-RU" sz="2000" dirty="0"/>
              <a:t>– реально достижимый объем </a:t>
            </a:r>
            <a:r>
              <a:rPr lang="ru-RU" sz="2000" dirty="0" smtClean="0"/>
              <a:t>рынка: </a:t>
            </a:r>
            <a:r>
              <a:rPr lang="ru-RU" sz="2000" dirty="0"/>
              <a:t>8,7 </a:t>
            </a:r>
            <a:r>
              <a:rPr lang="ru-RU" sz="2000" dirty="0" err="1"/>
              <a:t>млн.руб</a:t>
            </a:r>
            <a:r>
              <a:rPr lang="ru-RU" sz="2000" dirty="0"/>
              <a:t>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17B1D34B-E49E-DB10-C049-3BA82A0AD3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408470" y="64060"/>
            <a:ext cx="848769" cy="640979"/>
          </a:xfrm>
          <a:prstGeom prst="rect">
            <a:avLst/>
          </a:prstGeom>
        </p:spPr>
      </p:pic>
      <p:sp>
        <p:nvSpPr>
          <p:cNvPr id="2" name="Овал 1"/>
          <p:cNvSpPr/>
          <p:nvPr/>
        </p:nvSpPr>
        <p:spPr>
          <a:xfrm>
            <a:off x="1265464" y="1510393"/>
            <a:ext cx="4229100" cy="4012790"/>
          </a:xfrm>
          <a:prstGeom prst="ellipse">
            <a:avLst/>
          </a:prstGeom>
          <a:solidFill>
            <a:srgbClr val="8F00FF"/>
          </a:solidFill>
          <a:ln w="25400" cap="flat">
            <a:solidFill>
              <a:srgbClr val="7030A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1743074" y="2332360"/>
            <a:ext cx="3273879" cy="3190823"/>
          </a:xfrm>
          <a:prstGeom prst="ellipse">
            <a:avLst/>
          </a:prstGeom>
          <a:solidFill>
            <a:srgbClr val="FCAF17"/>
          </a:solidFill>
          <a:ln w="25400" cap="flat">
            <a:solidFill>
              <a:srgbClr val="FFC00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2118971" y="3224893"/>
            <a:ext cx="2522085" cy="2298290"/>
          </a:xfrm>
          <a:prstGeom prst="ellipse">
            <a:avLst/>
          </a:prstGeom>
          <a:solidFill>
            <a:schemeClr val="bg1"/>
          </a:solidFill>
          <a:ln w="25400" cap="flat">
            <a:solidFill>
              <a:srgbClr val="FFC00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90107" y="1543050"/>
            <a:ext cx="1714500" cy="12926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200" b="1" dirty="0" smtClean="0">
                <a:solidFill>
                  <a:schemeClr val="bg1"/>
                </a:solidFill>
                <a:latin typeface="Gilroy-ExtraBold"/>
              </a:rPr>
              <a:t>TAM</a:t>
            </a:r>
            <a:endParaRPr lang="ru-RU" sz="3200" b="1" dirty="0" smtClean="0">
              <a:solidFill>
                <a:schemeClr val="bg1"/>
              </a:solidFill>
              <a:latin typeface="Gilroy-ExtraBold"/>
            </a:endParaRPr>
          </a:p>
          <a:p>
            <a:pPr algn="ctr"/>
            <a:r>
              <a:rPr lang="ru-RU" sz="1400" b="1" dirty="0">
                <a:solidFill>
                  <a:schemeClr val="bg1"/>
                </a:solidFill>
                <a:latin typeface="Gilroy-ExtraBold"/>
              </a:rPr>
              <a:t>10,8 млрд</a:t>
            </a:r>
            <a:r>
              <a:rPr lang="ru-RU" sz="1400" b="1" dirty="0" smtClean="0">
                <a:solidFill>
                  <a:schemeClr val="bg1"/>
                </a:solidFill>
                <a:latin typeface="Gilroy-ExtraBold"/>
              </a:rPr>
              <a:t>. руб.</a:t>
            </a:r>
            <a:endParaRPr lang="en-US" sz="1400" b="1" dirty="0">
              <a:solidFill>
                <a:schemeClr val="bg1"/>
              </a:solidFill>
              <a:latin typeface="Gilroy-ExtraBold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Gilroy-ExtraBold"/>
              <a:sym typeface="Helvetica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522763" y="2439065"/>
            <a:ext cx="1714500" cy="12926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200" b="1" dirty="0" smtClean="0">
                <a:solidFill>
                  <a:srgbClr val="7030A0"/>
                </a:solidFill>
                <a:latin typeface="Gilroy-ExtraBold"/>
              </a:rPr>
              <a:t>SAM</a:t>
            </a:r>
            <a:endParaRPr lang="ru-RU" sz="3200" b="1" dirty="0">
              <a:solidFill>
                <a:srgbClr val="7030A0"/>
              </a:solidFill>
              <a:latin typeface="Gilroy-ExtraBold"/>
            </a:endParaRPr>
          </a:p>
          <a:p>
            <a:pPr algn="ctr"/>
            <a:r>
              <a:rPr lang="ru-RU" sz="1400" b="1" dirty="0">
                <a:solidFill>
                  <a:srgbClr val="7030A0"/>
                </a:solidFill>
                <a:latin typeface="Gilroy-ExtraBold"/>
              </a:rPr>
              <a:t>87 млн</a:t>
            </a:r>
            <a:r>
              <a:rPr lang="ru-RU" sz="1400" b="1" dirty="0" smtClean="0">
                <a:solidFill>
                  <a:srgbClr val="7030A0"/>
                </a:solidFill>
                <a:latin typeface="Gilroy-ExtraBold"/>
              </a:rPr>
              <a:t>. руб</a:t>
            </a:r>
            <a:r>
              <a:rPr lang="ru-RU" sz="1400" b="1" dirty="0">
                <a:solidFill>
                  <a:srgbClr val="7030A0"/>
                </a:solidFill>
                <a:latin typeface="Gilroy-ExtraBold"/>
              </a:rPr>
              <a:t>.</a:t>
            </a:r>
            <a:endParaRPr lang="en-US" sz="1400" b="1" dirty="0">
              <a:solidFill>
                <a:srgbClr val="7030A0"/>
              </a:solidFill>
              <a:latin typeface="Gilroy-ExtraBold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1" i="0" u="none" strike="noStrike" cap="none" spc="0" normalizeH="0" baseline="0" dirty="0">
              <a:ln>
                <a:noFill/>
              </a:ln>
              <a:solidFill>
                <a:srgbClr val="7030A0"/>
              </a:solidFill>
              <a:effectLst/>
              <a:uFillTx/>
              <a:latin typeface="Gilroy-ExtraBold"/>
              <a:sym typeface="Helvetica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490107" y="3505902"/>
            <a:ext cx="1714500" cy="101565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200" b="1" dirty="0" smtClean="0">
                <a:solidFill>
                  <a:schemeClr val="accent4"/>
                </a:solidFill>
                <a:latin typeface="Gilroy-ExtraBold"/>
              </a:rPr>
              <a:t>SOM</a:t>
            </a:r>
            <a:endParaRPr lang="ru-RU" sz="3200" b="1" dirty="0" smtClean="0">
              <a:solidFill>
                <a:schemeClr val="accent4"/>
              </a:solidFill>
              <a:latin typeface="Gilroy-ExtraBold"/>
            </a:endParaRPr>
          </a:p>
          <a:p>
            <a:pPr algn="ctr"/>
            <a:r>
              <a:rPr lang="ru-RU" sz="1400" b="1" dirty="0">
                <a:solidFill>
                  <a:schemeClr val="accent4"/>
                </a:solidFill>
                <a:latin typeface="Gilroy-ExtraBold"/>
              </a:rPr>
              <a:t>8,7 млн</a:t>
            </a:r>
            <a:r>
              <a:rPr lang="ru-RU" sz="1400" b="1" dirty="0" smtClean="0">
                <a:solidFill>
                  <a:schemeClr val="accent4"/>
                </a:solidFill>
                <a:latin typeface="Gilroy-ExtraBold"/>
              </a:rPr>
              <a:t>. руб</a:t>
            </a:r>
            <a:r>
              <a:rPr lang="ru-RU" sz="1400" b="1" dirty="0">
                <a:solidFill>
                  <a:schemeClr val="accent4"/>
                </a:solidFill>
                <a:latin typeface="Gilroy-ExtraBold"/>
              </a:rPr>
              <a:t>.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spc="0" normalizeH="0" baseline="0" dirty="0">
              <a:ln>
                <a:noFill/>
              </a:ln>
              <a:solidFill>
                <a:schemeClr val="accent4"/>
              </a:solidFill>
              <a:effectLst/>
              <a:uFillTx/>
              <a:latin typeface="Gilroy-ExtraBold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385300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fld id="{86CB4B4D-7CA3-9044-876B-883B54F8677D}" type="slidenum">
                <a:t>6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  <a:sym typeface="Gilroy-Medium"/>
                </a:defRPr>
              </a:lvl1pPr>
            </a:lstStyle>
            <a:p>
              <a:pPr algn="ctr"/>
              <a:r>
                <a:rPr lang="ru-RU" dirty="0"/>
                <a:t>Бизнес-модель</a:t>
              </a:r>
              <a:endParaRPr dirty="0"/>
            </a:p>
          </p:txBody>
        </p:sp>
      </p:grpSp>
      <p:sp>
        <p:nvSpPr>
          <p:cNvPr id="218" name="Прямоугольник 7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graphicFrame>
        <p:nvGraphicFramePr>
          <p:cNvPr id="3" name="Google Shape;101;p7">
            <a:extLst>
              <a:ext uri="{FF2B5EF4-FFF2-40B4-BE49-F238E27FC236}">
                <a16:creationId xmlns="" xmlns:a16="http://schemas.microsoft.com/office/drawing/2014/main" id="{11CF4ACD-D982-7C64-CFBF-B9EED2CD2FE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96407587"/>
              </p:ext>
            </p:extLst>
          </p:nvPr>
        </p:nvGraphicFramePr>
        <p:xfrm>
          <a:off x="165457" y="979323"/>
          <a:ext cx="11807467" cy="5427368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25389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1242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4035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55638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230028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200260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4625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cap="none" spc="0" baseline="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uFillTx/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Ключевые партнеры</a:t>
                      </a: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Ключевые виды деятельности</a:t>
                      </a: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cap="none" spc="0" baseline="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uFillTx/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Ценностное </a:t>
                      </a:r>
                      <a:r>
                        <a:rPr lang="ru-RU" sz="1200" b="1" i="0" u="none" strike="noStrike" cap="none" spc="0" baseline="0" dirty="0" smtClean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uFillTx/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предложение</a:t>
                      </a:r>
                      <a:endParaRPr lang="ru-RU" sz="1200" b="1" i="0" u="none" strike="noStrike" cap="none" spc="0" baseline="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uFillTx/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Взаимоотношения с клиентом</a:t>
                      </a:r>
                    </a:p>
                  </a:txBody>
                  <a:tcPr marL="68575" marR="71750" marT="91425" marB="91425">
                    <a:lnL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Потребительские сегменты</a:t>
                      </a: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575993">
                <a:tc rowSpan="3"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 smtClean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Ульяновский Государственный</a:t>
                      </a:r>
                      <a:r>
                        <a:rPr lang="ru-RU" sz="1200" baseline="0" dirty="0" smtClean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 университет </a:t>
                      </a: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 smtClean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ОГАУСО СРЦ ИМ. ЧУЧКАЛОВА</a:t>
                      </a: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 smtClean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Общество инвалидов </a:t>
                      </a: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 smtClean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Центр восстановительной медицины «Продвижение»</a:t>
                      </a: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 smtClean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Разработка приложения</a:t>
                      </a: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 smtClean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Создание тренировок для</a:t>
                      </a:r>
                      <a:r>
                        <a:rPr lang="ru-RU" sz="1200" baseline="0" dirty="0" smtClean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 людей с ОВЗ в удалённом формате</a:t>
                      </a: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aseline="0" dirty="0" smtClean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Оказание услуги по организации удалённых тренировок </a:t>
                      </a: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20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rowSpan="3" gridSpan="2">
                  <a:txBody>
                    <a:bodyPr/>
                    <a:lstStyle/>
                    <a:p>
                      <a:pPr marL="0" marR="429911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dirty="0" smtClean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Наше предложение позволит организовать тренировки с учётом ограничений в передвижении  и позволит достичь поставленных целей физического развития</a:t>
                      </a:r>
                      <a:endParaRPr sz="1200" b="1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 smtClean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Техническая поддержка </a:t>
                      </a: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 smtClean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Взаимодействие через рекламу</a:t>
                      </a:r>
                      <a:r>
                        <a:rPr lang="ru-RU" sz="1200" baseline="0" dirty="0" smtClean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 в социальных сетях</a:t>
                      </a: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aseline="0" dirty="0" smtClean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Стимулирование рекомендаций через </a:t>
                      </a:r>
                      <a:r>
                        <a:rPr lang="ru-RU" sz="1200" baseline="0" dirty="0" err="1" smtClean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скидочную</a:t>
                      </a:r>
                      <a:r>
                        <a:rPr lang="ru-RU" sz="1200" baseline="0" dirty="0" smtClean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 программу </a:t>
                      </a:r>
                      <a:endParaRPr sz="120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 smtClean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Родственники человека</a:t>
                      </a:r>
                      <a:r>
                        <a:rPr lang="ru-RU" sz="1200" baseline="0" dirty="0" smtClean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 с ОВЗ</a:t>
                      </a: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aseline="0" dirty="0" smtClean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Сам человек с ОВЗ</a:t>
                      </a:r>
                      <a:endParaRPr sz="120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6258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Ключевые ресурсы </a:t>
                      </a:r>
                      <a:endParaRPr sz="1200" b="1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Каналы сбыта</a:t>
                      </a:r>
                      <a:endParaRPr sz="1200" b="1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11858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 smtClean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Врач </a:t>
                      </a:r>
                      <a:r>
                        <a:rPr lang="ru-RU" sz="1200" dirty="0" err="1" smtClean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реабилитолог</a:t>
                      </a:r>
                      <a:endParaRPr lang="ru-RU" sz="1200" dirty="0" smtClean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 smtClean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Мобильное приложение с тренировками </a:t>
                      </a: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 smtClean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База данных по тренировкам</a:t>
                      </a:r>
                      <a:endParaRPr lang="ru-RU" sz="120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 err="1" smtClean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Маркетплейсы</a:t>
                      </a:r>
                      <a:r>
                        <a:rPr lang="ru-RU" sz="1200" dirty="0" smtClean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 приложений</a:t>
                      </a: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 smtClean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Официальный сайт проекта</a:t>
                      </a: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 smtClean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Реферальные программы с центрами реабилитации</a:t>
                      </a:r>
                      <a:endParaRPr sz="120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62582">
                <a:tc grid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Структура затрат</a:t>
                      </a:r>
                      <a:endParaRPr sz="1200" b="1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Потоки поступления дохода</a:t>
                      </a:r>
                      <a:endParaRPr sz="1200" b="1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204150">
                <a:tc grid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 smtClean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Разработка</a:t>
                      </a:r>
                      <a:r>
                        <a:rPr lang="ru-RU" sz="1200" baseline="0" dirty="0" smtClean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 мобильного приложения</a:t>
                      </a: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aseline="0" dirty="0" smtClean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Разработка курса тренировок</a:t>
                      </a: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aseline="0" dirty="0" smtClean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Затраты на содержание компании </a:t>
                      </a:r>
                      <a:endParaRPr lang="ru-RU" sz="120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 smtClean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Продажа подписки на приложение</a:t>
                      </a:r>
                      <a:r>
                        <a:rPr lang="ru-RU" sz="1200" baseline="0" dirty="0" smtClean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, стоимость ежемесячного доступа – 500р.</a:t>
                      </a: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 smtClean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Реклама</a:t>
                      </a:r>
                      <a:r>
                        <a:rPr lang="ru-RU" sz="1200" baseline="0" dirty="0" smtClean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 в бесплатной версии </a:t>
                      </a:r>
                      <a:endParaRPr sz="120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168652D6-9700-6196-2517-1D6AE095809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408470" y="64060"/>
            <a:ext cx="848769" cy="640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139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" name="Google Shape;148;p7"/>
          <p:cNvGrpSpPr/>
          <p:nvPr/>
        </p:nvGrpSpPr>
        <p:grpSpPr>
          <a:xfrm>
            <a:off x="-6780" y="6365336"/>
            <a:ext cx="542264" cy="506846"/>
            <a:chOff x="-1" y="-1"/>
            <a:chExt cx="542263" cy="506844"/>
          </a:xfrm>
        </p:grpSpPr>
        <p:sp>
          <p:nvSpPr>
            <p:cNvPr id="149" name="Google Shape;149;p7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0" name="Google Shape;150;p7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fld id="{00000000-1234-1234-1234-123412341234}" type="slidenum"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7</a:t>
              </a:fld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1" name="Google Shape;151;p7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152" name="Google Shape;152;p7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3" name="Google Shape;153;p7"/>
            <p:cNvSpPr/>
            <p:nvPr/>
          </p:nvSpPr>
          <p:spPr>
            <a:xfrm>
              <a:off x="151230" y="114921"/>
              <a:ext cx="1691724" cy="276994"/>
            </a:xfrm>
            <a:custGeom>
              <a:avLst/>
              <a:gdLst/>
              <a:ahLst/>
              <a:cxnLst/>
              <a:rect l="l" t="t" r="r" b="b"/>
              <a:pathLst>
                <a:path w="21600" h="1200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Конкуренты</a:t>
              </a:r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4" name="Google Shape;154;p7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5" name="Google Shape;155;p7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6" name="Google Shape;156;p7"/>
          <p:cNvSpPr txBox="1"/>
          <p:nvPr/>
        </p:nvSpPr>
        <p:spPr>
          <a:xfrm>
            <a:off x="1398281" y="275071"/>
            <a:ext cx="9059755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ru-RU" sz="2000" b="0" i="0" u="none" strike="noStrike" cap="none" dirty="0">
                <a:solidFill>
                  <a:srgbClr val="8F00FF"/>
                </a:solidFill>
                <a:sym typeface="Arial"/>
              </a:rPr>
              <a:t>Анализ конкурентов, основные конкурентные преимущества</a:t>
            </a:r>
            <a:endParaRPr sz="2000" dirty="0"/>
          </a:p>
        </p:txBody>
      </p:sp>
      <p:graphicFrame>
        <p:nvGraphicFramePr>
          <p:cNvPr id="157" name="Google Shape;157;p7"/>
          <p:cNvGraphicFramePr/>
          <p:nvPr>
            <p:extLst>
              <p:ext uri="{D42A27DB-BD31-4B8C-83A1-F6EECF244321}">
                <p14:modId xmlns:p14="http://schemas.microsoft.com/office/powerpoint/2010/main" val="3102393420"/>
              </p:ext>
            </p:extLst>
          </p:nvPr>
        </p:nvGraphicFramePr>
        <p:xfrm>
          <a:off x="321157" y="865847"/>
          <a:ext cx="11137165" cy="4226545"/>
        </p:xfrm>
        <a:graphic>
          <a:graphicData uri="http://schemas.openxmlformats.org/drawingml/2006/table">
            <a:tbl>
              <a:tblPr firstRow="1" bandRow="1">
                <a:noFill/>
                <a:tableStyleId>{F599B2EF-CB7D-49F3-AC3F-E419A16C782A}</a:tableStyleId>
              </a:tblPr>
              <a:tblGrid>
                <a:gridCol w="1221339"/>
                <a:gridCol w="1200704"/>
                <a:gridCol w="1610315"/>
                <a:gridCol w="1180242"/>
                <a:gridCol w="1227754"/>
                <a:gridCol w="1910606"/>
                <a:gridCol w="1455371"/>
                <a:gridCol w="1330834"/>
              </a:tblGrid>
              <a:tr h="898399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400" b="1" i="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ПРОИЗВОДИТЕЛЬ</a:t>
                      </a:r>
                      <a:endParaRPr sz="1400"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4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Helvetica"/>
                          <a:cs typeface="Calibri" panose="020F0502020204030204" pitchFamily="34" charset="0"/>
                          <a:sym typeface="Arial"/>
                        </a:rPr>
                        <a:t>rahul</a:t>
                      </a:r>
                      <a:r>
                        <a:rPr lang="en-US" sz="14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Helvetica"/>
                          <a:cs typeface="Calibri" panose="020F0502020204030204" pitchFamily="34" charset="0"/>
                          <a:sym typeface="Arial"/>
                        </a:rPr>
                        <a:t> </a:t>
                      </a:r>
                      <a:r>
                        <a:rPr lang="en-US" sz="14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Helvetica"/>
                          <a:cs typeface="Calibri" panose="020F0502020204030204" pitchFamily="34" charset="0"/>
                          <a:sym typeface="Arial"/>
                        </a:rPr>
                        <a:t>baweja</a:t>
                      </a:r>
                      <a:endParaRPr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4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Helvetica"/>
                          <a:ea typeface="Helvetica"/>
                          <a:cs typeface="Helvetica"/>
                          <a:sym typeface="Arial"/>
                        </a:rPr>
                        <a:t>HealthByte</a:t>
                      </a:r>
                      <a:endParaRPr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50" marR="91450" marT="45725" marB="45725"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400" b="1" i="0" u="none" strike="noStrike" cap="none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  <a:sym typeface="Calibri"/>
                        </a:rPr>
                        <a:t> </a:t>
                      </a:r>
                      <a:r>
                        <a:rPr lang="en-US" sz="14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Helvetica"/>
                          <a:cs typeface="Calibri" panose="020F0502020204030204" pitchFamily="34" charset="0"/>
                          <a:sym typeface="Arial"/>
                        </a:rPr>
                        <a:t>Access Innovations, Inc.</a:t>
                      </a:r>
                      <a:endParaRPr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400" b="1" i="0" u="none" strike="noStrike" cap="none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  <a:sym typeface="Calibri"/>
                        </a:rPr>
                        <a:t> 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Helvetica"/>
                          <a:cs typeface="Calibri" panose="020F0502020204030204" pitchFamily="34" charset="0"/>
                          <a:sym typeface="Arial"/>
                        </a:rPr>
                        <a:t>ГБУ НПЦ МСР имени Л. И.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Helvetica"/>
                          <a:cs typeface="Calibri" panose="020F0502020204030204" pitchFamily="34" charset="0"/>
                          <a:sym typeface="Arial"/>
                        </a:rPr>
                        <a:t>Швецовой</a:t>
                      </a:r>
                      <a:endParaRPr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4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Glitches Studio | </a:t>
                      </a:r>
                      <a:r>
                        <a:rPr lang="en-US" sz="1400" dirty="0" err="1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Dev</a:t>
                      </a:r>
                      <a:r>
                        <a:rPr lang="en-US" sz="14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app &amp; game</a:t>
                      </a:r>
                      <a:endParaRPr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50" marR="91450" marT="45725" marB="45725"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4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Пансионат г. Ульяновск</a:t>
                      </a:r>
                      <a:endParaRPr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50" marR="91450" marT="45725" marB="45725"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400" b="1" i="0" u="none" strike="noStrike" cap="none" dirty="0" smtClean="0">
                          <a:solidFill>
                            <a:schemeClr val="lt1"/>
                          </a:solidFill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  <a:sym typeface="Calibri"/>
                        </a:rPr>
                        <a:t>Наш продукт</a:t>
                      </a:r>
                      <a:endParaRPr sz="1400" b="1" i="0" u="none" strike="noStrike" cap="none" dirty="0">
                        <a:solidFill>
                          <a:schemeClr val="lt1"/>
                        </a:solidFill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B050"/>
                    </a:solidFill>
                  </a:tcPr>
                </a:tc>
              </a:tr>
              <a:tr h="551204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400" b="0" i="1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Продукт/фото</a:t>
                      </a:r>
                      <a:endParaRPr sz="1400" i="1"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Helvetica Neue"/>
                        <a:buNone/>
                      </a:pPr>
                      <a:r>
                        <a:rPr lang="en-US" sz="14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Helvetica"/>
                          <a:cs typeface="Calibri" panose="020F0502020204030204" pitchFamily="34" charset="0"/>
                          <a:sym typeface="Arial"/>
                        </a:rPr>
                        <a:t>Physiotherapy Exercises</a:t>
                      </a:r>
                      <a:endParaRPr sz="1400" b="0" i="0" u="none" strike="noStrike" cap="none" dirty="0"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Helvetica Neue"/>
                        <a:buNone/>
                      </a:pPr>
                      <a:r>
                        <a:rPr lang="en-US" sz="14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Helvetica"/>
                          <a:ea typeface="Helvetica"/>
                          <a:cs typeface="Helvetica"/>
                          <a:sym typeface="Arial"/>
                        </a:rPr>
                        <a:t>Wheel Fit</a:t>
                      </a:r>
                      <a:endParaRPr sz="1400" b="0" i="0" u="none" strike="noStrike" cap="none" dirty="0"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Helvetica Neue"/>
                        <a:buNone/>
                      </a:pPr>
                      <a:r>
                        <a:rPr lang="en-US" sz="14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Helvetica"/>
                          <a:cs typeface="Calibri" panose="020F0502020204030204" pitchFamily="34" charset="0"/>
                          <a:sym typeface="Arial"/>
                        </a:rPr>
                        <a:t>iAccess</a:t>
                      </a:r>
                      <a:r>
                        <a:rPr lang="en-US" sz="14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Helvetica"/>
                          <a:cs typeface="Calibri" panose="020F0502020204030204" pitchFamily="34" charset="0"/>
                          <a:sym typeface="Arial"/>
                        </a:rPr>
                        <a:t> Life</a:t>
                      </a:r>
                      <a:endParaRPr sz="1400" b="0" i="0" u="none" strike="noStrike" cap="none" dirty="0"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Helvetica Neue"/>
                        <a:buNone/>
                      </a:pPr>
                      <a:r>
                        <a:rPr lang="en-US" sz="14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Helvetica"/>
                          <a:cs typeface="Calibri" panose="020F0502020204030204" pitchFamily="34" charset="0"/>
                          <a:sym typeface="Arial"/>
                        </a:rPr>
                        <a:t>cmirinfo</a:t>
                      </a:r>
                      <a:endParaRPr sz="1400" b="0" i="0" u="none" strike="noStrike" cap="none" dirty="0"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Helvetica Neue"/>
                        <a:buNone/>
                      </a:pPr>
                      <a:r>
                        <a:rPr lang="ru-RU" sz="1400" b="0" i="0" u="none" strike="noStrike" cap="none" dirty="0" smtClean="0"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  <a:sym typeface="Calibri"/>
                        </a:rPr>
                        <a:t>Тренировки для рук</a:t>
                      </a:r>
                      <a:endParaRPr sz="1400" b="0" i="0" u="none" strike="noStrike" cap="none" dirty="0"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Helvetica Neue"/>
                        <a:buNone/>
                      </a:pPr>
                      <a:r>
                        <a:rPr lang="ru-RU" sz="1400" b="0" i="0" u="none" strike="noStrike" cap="none" dirty="0" smtClean="0"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  <a:sym typeface="Calibri"/>
                        </a:rPr>
                        <a:t>Помощь близких</a:t>
                      </a:r>
                      <a:endParaRPr sz="1400" b="0" i="0" u="none" strike="noStrike" cap="none" dirty="0"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Helvetica Neue"/>
                        <a:buNone/>
                      </a:pPr>
                      <a:r>
                        <a:rPr lang="ru-RU" sz="1400" b="0" i="0" u="none" strike="noStrike" cap="none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  <a:sym typeface="Calibri"/>
                        </a:rPr>
                        <a:t>Фитнес без границ</a:t>
                      </a:r>
                      <a:endParaRPr sz="1400" b="0" i="0" u="none" strike="noStrike" cap="none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>
                        <a:alpha val="20000"/>
                      </a:srgbClr>
                    </a:solidFill>
                  </a:tcPr>
                </a:tc>
              </a:tr>
              <a:tr h="319122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400" b="0" i="1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Страна</a:t>
                      </a:r>
                      <a:endParaRPr sz="1400" i="1"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  <a:sym typeface="Calibri"/>
                        </a:rPr>
                        <a:t>США</a:t>
                      </a:r>
                      <a:endParaRPr sz="1400" b="0" i="0" u="none" strike="noStrike" cap="none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  <a:sym typeface="Calibri"/>
                        </a:rPr>
                        <a:t>США</a:t>
                      </a:r>
                      <a:endParaRPr sz="1400" b="0" i="0" u="none" strike="noStrike" cap="none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  <a:sym typeface="Calibri"/>
                        </a:rPr>
                        <a:t>США</a:t>
                      </a:r>
                      <a:endParaRPr sz="1400" b="0" i="0" u="none" strike="noStrike" cap="none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  <a:sym typeface="Calibri"/>
                        </a:rPr>
                        <a:t>Россия</a:t>
                      </a:r>
                      <a:endParaRPr sz="1400" b="0" i="0" u="none" strike="noStrike" cap="none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  <a:sym typeface="Calibri"/>
                        </a:rPr>
                        <a:t>Россия</a:t>
                      </a:r>
                      <a:endParaRPr sz="1400" b="0" i="0" u="none" strike="noStrike" cap="none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  <a:sym typeface="Calibri"/>
                        </a:rPr>
                        <a:t>Россия</a:t>
                      </a:r>
                      <a:endParaRPr sz="1400" b="0" i="0" u="none" strike="noStrike" cap="none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400" i="0" u="none" strike="noStrike" cap="none" dirty="0" smtClean="0"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  <a:sym typeface="Calibri"/>
                        </a:rPr>
                        <a:t>Россия</a:t>
                      </a:r>
                      <a:endParaRPr sz="1400" i="0" u="none" strike="noStrike" cap="none" dirty="0"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>
                        <a:alpha val="20000"/>
                      </a:srgbClr>
                    </a:solidFill>
                  </a:tcPr>
                </a:tc>
              </a:tr>
              <a:tr h="551204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400" b="0" i="1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Формат</a:t>
                      </a:r>
                      <a:endParaRPr sz="1400" i="1"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400" u="none" strike="noStrike" cap="none" dirty="0" smtClean="0"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  <a:sym typeface="Calibri"/>
                        </a:rPr>
                        <a:t>приложение</a:t>
                      </a:r>
                      <a:endParaRPr sz="1400" u="none" strike="noStrike" cap="none" dirty="0"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400" u="none" strike="noStrike" cap="none" dirty="0" smtClean="0"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  <a:sym typeface="Calibri"/>
                        </a:rPr>
                        <a:t>приложение</a:t>
                      </a:r>
                      <a:endParaRPr sz="1400" u="none" strike="noStrike" cap="none" dirty="0"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400" u="none" strike="noStrike" cap="none" dirty="0" smtClean="0"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  <a:sym typeface="Calibri"/>
                        </a:rPr>
                        <a:t>приложение</a:t>
                      </a:r>
                      <a:endParaRPr sz="1400" u="none" strike="noStrike" cap="none" dirty="0"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400" u="none" strike="noStrike" cap="none" dirty="0" smtClean="0"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  <a:sym typeface="Calibri"/>
                        </a:rPr>
                        <a:t>блог</a:t>
                      </a:r>
                      <a:endParaRPr sz="1400" u="none" strike="noStrike" cap="none" dirty="0"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400" u="none" strike="noStrike" cap="none" dirty="0" smtClean="0"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  <a:sym typeface="Calibri"/>
                        </a:rPr>
                        <a:t>приложение</a:t>
                      </a:r>
                      <a:endParaRPr sz="1400" u="none" strike="noStrike" cap="none" dirty="0"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400" u="none" strike="noStrike" cap="none" dirty="0" smtClean="0"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  <a:sym typeface="Calibri"/>
                        </a:rPr>
                        <a:t>центр</a:t>
                      </a:r>
                      <a:r>
                        <a:rPr lang="ru-RU" sz="1400" u="none" strike="noStrike" cap="none" baseline="0" dirty="0" smtClean="0"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  <a:sym typeface="Calibri"/>
                        </a:rPr>
                        <a:t> реабилитации</a:t>
                      </a:r>
                      <a:endParaRPr sz="1400" u="none" strike="noStrike" cap="none" dirty="0"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400" b="0" u="none" strike="noStrike" cap="none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  <a:sym typeface="Calibri"/>
                        </a:rPr>
                        <a:t>приложение</a:t>
                      </a:r>
                      <a:endParaRPr sz="1400" b="0" u="none" strike="noStrike" cap="none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>
                        <a:alpha val="20000"/>
                      </a:srgbClr>
                    </a:solidFill>
                  </a:tcPr>
                </a:tc>
              </a:tr>
              <a:tr h="632553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400" b="0" i="1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Функция тренировок</a:t>
                      </a:r>
                      <a:endParaRPr sz="1400" i="1"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400" u="none" strike="noStrike" cap="none" dirty="0" smtClean="0"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  <a:sym typeface="Calibri"/>
                        </a:rPr>
                        <a:t>+</a:t>
                      </a:r>
                      <a:endParaRPr sz="1400" u="none" strike="noStrike" cap="none" dirty="0"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400" u="none" strike="noStrike" cap="none" dirty="0" smtClean="0"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  <a:sym typeface="Calibri"/>
                        </a:rPr>
                        <a:t>+</a:t>
                      </a:r>
                      <a:endParaRPr sz="1400" u="none" strike="noStrike" cap="none" dirty="0"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400" u="none" strike="noStrike" cap="none" dirty="0" smtClean="0"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  <a:sym typeface="Calibri"/>
                        </a:rPr>
                        <a:t>-</a:t>
                      </a:r>
                      <a:endParaRPr sz="1400" u="none" strike="noStrike" cap="none" dirty="0"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400" u="none" strike="noStrike" cap="none" dirty="0" smtClean="0"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  <a:sym typeface="Calibri"/>
                        </a:rPr>
                        <a:t>+</a:t>
                      </a:r>
                      <a:endParaRPr sz="1400" u="none" strike="noStrike" cap="none" dirty="0"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400" u="none" strike="noStrike" cap="none" dirty="0"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  <a:sym typeface="Calibri"/>
                        </a:rPr>
                        <a:t>+</a:t>
                      </a:r>
                      <a:endParaRPr lang="ru-RU" sz="1400" u="none" strike="noStrike" cap="none" dirty="0" smtClean="0"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400" u="none" strike="noStrike" cap="none" dirty="0" smtClean="0"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  <a:sym typeface="Calibri"/>
                        </a:rPr>
                        <a:t>+</a:t>
                      </a:r>
                      <a:endParaRPr sz="1400" u="none" strike="noStrike" cap="none" dirty="0"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400" u="none" strike="noStrike" cap="none" dirty="0" smtClean="0"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  <a:sym typeface="Calibri"/>
                        </a:rPr>
                        <a:t>+</a:t>
                      </a:r>
                      <a:endParaRPr sz="1400" u="none" strike="noStrike" cap="none" dirty="0"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>
                        <a:alpha val="20000"/>
                      </a:srgbClr>
                    </a:solidFill>
                  </a:tcPr>
                </a:tc>
              </a:tr>
              <a:tr h="404602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400" b="0" i="1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cs typeface="Calibri"/>
                          <a:sym typeface="Calibri"/>
                        </a:rPr>
                        <a:t>Сообщество</a:t>
                      </a:r>
                      <a:r>
                        <a:rPr lang="ru-RU" sz="1400" b="0" i="1" u="none" strike="noStrike" cap="none" baseline="0" dirty="0" smtClean="0">
                          <a:solidFill>
                            <a:schemeClr val="dk1"/>
                          </a:solidFill>
                          <a:latin typeface="Calibri"/>
                          <a:cs typeface="Calibri"/>
                          <a:sym typeface="Calibri"/>
                        </a:rPr>
                        <a:t> </a:t>
                      </a:r>
                      <a:endParaRPr sz="1400" i="1"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400" u="none" strike="noStrike" cap="none" dirty="0" smtClean="0"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  <a:sym typeface="Calibri"/>
                        </a:rPr>
                        <a:t>-</a:t>
                      </a:r>
                      <a:endParaRPr sz="1400" u="none" strike="noStrike" cap="none" dirty="0"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400" u="none" strike="noStrike" cap="none" dirty="0" smtClean="0"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  <a:sym typeface="Calibri"/>
                        </a:rPr>
                        <a:t>-</a:t>
                      </a:r>
                      <a:endParaRPr sz="1400" u="none" strike="noStrike" cap="none" dirty="0"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  <a:sym typeface="Calibri"/>
                        </a:rPr>
                        <a:t>+</a:t>
                      </a:r>
                      <a:endParaRPr sz="1400" b="0" i="0" u="none" strike="noStrike" cap="none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  <a:sym typeface="Calibri"/>
                        </a:rPr>
                        <a:t>-</a:t>
                      </a:r>
                      <a:endParaRPr sz="1400" b="0" i="0" u="none" strike="noStrike" cap="none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  <a:sym typeface="Calibri"/>
                        </a:rPr>
                        <a:t>-</a:t>
                      </a:r>
                      <a:endParaRPr sz="1400" b="0" i="0" u="none" strike="noStrike" cap="none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  <a:sym typeface="Calibri"/>
                        </a:rPr>
                        <a:t>+</a:t>
                      </a:r>
                      <a:endParaRPr sz="1400" b="0" i="0" u="none" strike="noStrike" cap="none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400" b="1" u="none" strike="noStrike" cap="none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  <a:sym typeface="Calibri"/>
                        </a:rPr>
                        <a:t>+</a:t>
                      </a:r>
                      <a:endParaRPr sz="1400" b="1" u="none" strike="noStrike" cap="none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>
                        <a:alpha val="20000"/>
                      </a:srgbClr>
                    </a:solidFill>
                  </a:tcPr>
                </a:tc>
              </a:tr>
              <a:tr h="693497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400" i="1" dirty="0" smtClean="0"/>
                        <a:t>База</a:t>
                      </a:r>
                      <a:r>
                        <a:rPr lang="ru-RU" sz="1400" i="1" baseline="0" dirty="0" smtClean="0"/>
                        <a:t> заданий</a:t>
                      </a:r>
                      <a:endParaRPr sz="1400" i="1"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400" u="none" strike="noStrike" cap="none" dirty="0" smtClean="0"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  <a:sym typeface="Calibri"/>
                        </a:rPr>
                        <a:t>5-6 упражнений</a:t>
                      </a:r>
                      <a:r>
                        <a:rPr lang="ru-RU" sz="1400" u="none" strike="noStrike" cap="none" baseline="0" dirty="0" smtClean="0"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  <a:sym typeface="Calibri"/>
                        </a:rPr>
                        <a:t> </a:t>
                      </a:r>
                      <a:endParaRPr sz="1400" u="none" strike="noStrike" cap="none" dirty="0"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200" u="none" strike="noStrike" cap="none" dirty="0" smtClean="0"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  <a:sym typeface="Calibri"/>
                        </a:rPr>
                        <a:t>Порядка нескольких</a:t>
                      </a:r>
                      <a:r>
                        <a:rPr lang="ru-RU" sz="1200" u="none" strike="noStrike" cap="none" baseline="0" dirty="0" smtClean="0"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  <a:sym typeface="Calibri"/>
                        </a:rPr>
                        <a:t> десятков упражнений</a:t>
                      </a:r>
                      <a:endParaRPr sz="1200" u="none" strike="noStrike" cap="none" dirty="0"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  <a:sym typeface="Calibri"/>
                        </a:rPr>
                        <a:t>-</a:t>
                      </a:r>
                      <a:endParaRPr sz="1400" b="0" i="0" u="none" strike="noStrike" cap="none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  <a:sym typeface="Calibri"/>
                        </a:rPr>
                        <a:t>41 видео</a:t>
                      </a:r>
                      <a:endParaRPr sz="1400" b="0" i="0" u="none" strike="noStrike" cap="none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200" b="0" i="0" u="none" strike="noStrike" cap="none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  <a:sym typeface="Calibri"/>
                        </a:rPr>
                        <a:t>Порядка 20</a:t>
                      </a:r>
                      <a:r>
                        <a:rPr lang="ru-RU" sz="1200" b="0" i="0" u="none" strike="noStrike" cap="none" baseline="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  <a:sym typeface="Calibri"/>
                        </a:rPr>
                        <a:t> </a:t>
                      </a:r>
                      <a:r>
                        <a:rPr lang="ru-RU" sz="1200" b="0" i="0" u="none" strike="noStrike" cap="none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  <a:sym typeface="Calibri"/>
                        </a:rPr>
                        <a:t>различных </a:t>
                      </a:r>
                      <a:r>
                        <a:rPr lang="ru-RU" sz="1200" b="0" i="0" u="none" strike="noStrike" cap="none" baseline="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  <a:sym typeface="Calibri"/>
                        </a:rPr>
                        <a:t>упражнений каждый день в течение месяца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200" b="0" i="0" u="none" strike="noStrike" cap="none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  <a:sym typeface="Calibri"/>
                        </a:rPr>
                        <a:t>Сбалансированные тренировки с врачами </a:t>
                      </a:r>
                      <a:r>
                        <a:rPr lang="ru-RU" sz="1200" b="0" i="0" u="none" strike="noStrike" cap="none" dirty="0" err="1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  <a:sym typeface="Calibri"/>
                        </a:rPr>
                        <a:t>реабилитологами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400" b="0" u="none" strike="noStrike" cap="none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  <a:sym typeface="Calibri"/>
                        </a:rPr>
                        <a:t>Сбалансированный </a:t>
                      </a:r>
                      <a:r>
                        <a:rPr lang="ru-RU" sz="1400" b="0" u="none" strike="noStrike" cap="none" baseline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  <a:sym typeface="Calibri"/>
                        </a:rPr>
                        <a:t>курс на 1 месяц</a:t>
                      </a:r>
                      <a:endParaRPr sz="1400" b="0" u="none" strike="noStrike" cap="none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58" name="Google Shape;158;p7"/>
          <p:cNvSpPr txBox="1"/>
          <p:nvPr/>
        </p:nvSpPr>
        <p:spPr>
          <a:xfrm>
            <a:off x="512192" y="5213022"/>
            <a:ext cx="6172198" cy="1384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ru-RU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ПРЕИМУЩЕСТВА ПРОДУКТА: 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D3833"/>
              </a:buClr>
              <a:buSzPts val="1600"/>
              <a:buFont typeface="Calibri"/>
              <a:buNone/>
            </a:pPr>
            <a:r>
              <a:rPr lang="ru-RU" dirty="0" smtClean="0">
                <a:solidFill>
                  <a:srgbClr val="ED3833"/>
                </a:solidFill>
                <a:latin typeface="Calibri"/>
                <a:ea typeface="Calibri"/>
                <a:cs typeface="Calibri"/>
                <a:sym typeface="Calibri"/>
              </a:rPr>
              <a:t>1. Структурированный материал</a:t>
            </a:r>
            <a:endParaRPr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D3833"/>
              </a:buClr>
              <a:buSzPts val="1600"/>
              <a:buFont typeface="Helvetica Neue"/>
              <a:buNone/>
            </a:pPr>
            <a:r>
              <a:rPr lang="ru-RU" dirty="0" smtClean="0">
                <a:solidFill>
                  <a:srgbClr val="ED3833"/>
                </a:solidFill>
                <a:latin typeface="Helvetica Neue"/>
                <a:ea typeface="Calibri"/>
                <a:cs typeface="Calibri"/>
                <a:sym typeface="Helvetica Neue"/>
              </a:rPr>
              <a:t>2. Адаптация под российские реалии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D3833"/>
              </a:buClr>
              <a:buSzPts val="1600"/>
              <a:buFont typeface="Helvetica Neue"/>
              <a:buNone/>
            </a:pPr>
            <a:r>
              <a:rPr lang="ru-RU" b="0" i="0" u="none" strike="noStrike" cap="none" dirty="0" smtClean="0">
                <a:solidFill>
                  <a:srgbClr val="ED3833"/>
                </a:solidFill>
                <a:latin typeface="Helvetica Neue"/>
                <a:ea typeface="Calibri"/>
                <a:cs typeface="Calibri"/>
                <a:sym typeface="Helvetica Neue"/>
              </a:rPr>
              <a:t>3. Контроль личного прогресса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D3833"/>
              </a:buClr>
              <a:buSzPts val="1600"/>
              <a:buFont typeface="Helvetica Neue"/>
              <a:buNone/>
            </a:pPr>
            <a:r>
              <a:rPr lang="ru-RU" dirty="0" smtClean="0">
                <a:solidFill>
                  <a:srgbClr val="ED3833"/>
                </a:solidFill>
                <a:latin typeface="Helvetica Neue"/>
                <a:ea typeface="Calibri"/>
                <a:cs typeface="Calibri"/>
                <a:sym typeface="Helvetica Neue"/>
              </a:rPr>
              <a:t>4. Возможность связаться с тренером-консультантом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D3833"/>
              </a:buClr>
              <a:buSzPts val="1600"/>
              <a:buFont typeface="Helvetica Neue"/>
              <a:buNone/>
            </a:pPr>
            <a:r>
              <a:rPr lang="ru-RU" b="0" i="0" u="none" strike="noStrike" cap="none" dirty="0" smtClean="0">
                <a:solidFill>
                  <a:srgbClr val="ED3833"/>
                </a:solidFill>
                <a:latin typeface="Helvetica Neue"/>
                <a:ea typeface="Calibri"/>
                <a:cs typeface="Calibri"/>
                <a:sym typeface="Helvetica Neue"/>
              </a:rPr>
              <a:t>5. </a:t>
            </a:r>
            <a:r>
              <a:rPr lang="ru-RU" dirty="0" smtClean="0">
                <a:solidFill>
                  <a:srgbClr val="ED3833"/>
                </a:solidFill>
                <a:latin typeface="Helvetica Neue"/>
                <a:ea typeface="Calibri"/>
                <a:cs typeface="Calibri"/>
                <a:sym typeface="Helvetica Neue"/>
              </a:rPr>
              <a:t>Организация удалённых тренировок</a:t>
            </a:r>
          </a:p>
        </p:txBody>
      </p:sp>
      <p:sp>
        <p:nvSpPr>
          <p:cNvPr id="159" name="Google Shape;159;p7"/>
          <p:cNvSpPr txBox="1"/>
          <p:nvPr/>
        </p:nvSpPr>
        <p:spPr>
          <a:xfrm>
            <a:off x="6658621" y="5264568"/>
            <a:ext cx="5174233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ru-RU" sz="16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НИША ПРОДУКТА: 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D3833"/>
              </a:buClr>
              <a:buSzPts val="1600"/>
              <a:buFont typeface="Calibri"/>
              <a:buNone/>
            </a:pPr>
            <a:r>
              <a:rPr lang="ru-RU" sz="1600" b="0" i="0" u="none" strike="noStrike" cap="none" dirty="0" smtClean="0">
                <a:solidFill>
                  <a:srgbClr val="ED3833"/>
                </a:solidFill>
                <a:latin typeface="Calibri"/>
                <a:ea typeface="Calibri"/>
                <a:cs typeface="Calibri"/>
                <a:sym typeface="Calibri"/>
              </a:rPr>
              <a:t>Инвалиды-колясочники, которые хотят заниматься физкультурой для улучшения самочувствия и прогресса в двигательной активности. </a:t>
            </a:r>
            <a:endParaRPr sz="16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0" name="Google Shape;160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408470" y="64060"/>
            <a:ext cx="848769" cy="6409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fld id="{86CB4B4D-7CA3-9044-876B-883B54F8677D}" type="slidenum">
                <a:t>8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  <a:sym typeface="Gilroy-Medium"/>
                </a:defRPr>
              </a:lvl1pPr>
            </a:lstStyle>
            <a:p>
              <a:pPr algn="ctr"/>
              <a:r>
                <a:rPr lang="ru-RU" dirty="0"/>
                <a:t>План развития проекта</a:t>
              </a:r>
              <a:endParaRPr dirty="0"/>
            </a:p>
          </p:txBody>
        </p:sp>
      </p:grpSp>
      <p:sp>
        <p:nvSpPr>
          <p:cNvPr id="218" name="Прямоугольник 7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grpSp>
        <p:nvGrpSpPr>
          <p:cNvPr id="5" name="Группа 4">
            <a:extLst>
              <a:ext uri="{FF2B5EF4-FFF2-40B4-BE49-F238E27FC236}">
                <a16:creationId xmlns="" xmlns:a16="http://schemas.microsoft.com/office/drawing/2014/main" id="{8A611372-85F0-0B9F-4819-17D6BDE23975}"/>
              </a:ext>
            </a:extLst>
          </p:cNvPr>
          <p:cNvGrpSpPr/>
          <p:nvPr/>
        </p:nvGrpSpPr>
        <p:grpSpPr>
          <a:xfrm>
            <a:off x="539803" y="1199227"/>
            <a:ext cx="8853076" cy="1044000"/>
            <a:chOff x="539803" y="1123027"/>
            <a:chExt cx="8853076" cy="1044000"/>
          </a:xfrm>
        </p:grpSpPr>
        <p:sp>
          <p:nvSpPr>
            <p:cNvPr id="6" name="Прямоугольник 5">
              <a:extLst>
                <a:ext uri="{FF2B5EF4-FFF2-40B4-BE49-F238E27FC236}">
                  <a16:creationId xmlns="" xmlns:a16="http://schemas.microsoft.com/office/drawing/2014/main" id="{5B0263A3-AFEE-F78D-93C3-21209C27EA94}"/>
                </a:ext>
              </a:extLst>
            </p:cNvPr>
            <p:cNvSpPr/>
            <p:nvPr/>
          </p:nvSpPr>
          <p:spPr>
            <a:xfrm>
              <a:off x="539803" y="1123027"/>
              <a:ext cx="1118293" cy="1044000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ятиугольник 6">
              <a:extLst>
                <a:ext uri="{FF2B5EF4-FFF2-40B4-BE49-F238E27FC236}">
                  <a16:creationId xmlns="" xmlns:a16="http://schemas.microsoft.com/office/drawing/2014/main" id="{C3E7F534-347C-546A-CE29-923678B20C6E}"/>
                </a:ext>
              </a:extLst>
            </p:cNvPr>
            <p:cNvSpPr/>
            <p:nvPr/>
          </p:nvSpPr>
          <p:spPr>
            <a:xfrm>
              <a:off x="556716" y="1123027"/>
              <a:ext cx="5580000" cy="1044000"/>
            </a:xfrm>
            <a:prstGeom prst="homePlate">
              <a:avLst>
                <a:gd name="adj" fmla="val 36538"/>
              </a:avLst>
            </a:prstGeom>
            <a:noFill/>
            <a:ln w="38100">
              <a:solidFill>
                <a:srgbClr val="FBB3C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108000" tIns="46800" rIns="108000" rtlCol="0" anchor="ctr" anchorCtr="0"/>
            <a:lstStyle/>
            <a:p>
              <a:pPr marL="625475" indent="-625475"/>
              <a:r>
                <a:rPr lang="ru-RU" sz="2200" b="1" dirty="0">
                  <a:solidFill>
                    <a:srgbClr val="0D0D0D"/>
                  </a:solidFill>
                  <a:latin typeface="+mj-lt"/>
                </a:rPr>
                <a:t>Этап </a:t>
              </a:r>
              <a:r>
                <a:rPr lang="en-US" sz="2200" b="1" dirty="0">
                  <a:solidFill>
                    <a:srgbClr val="0D0D0D"/>
                  </a:solidFill>
                  <a:latin typeface="+mj-lt"/>
                </a:rPr>
                <a:t>0</a:t>
              </a:r>
              <a:endParaRPr lang="ru-RU" sz="2200" b="1" dirty="0">
                <a:solidFill>
                  <a:srgbClr val="0D0D0D"/>
                </a:solidFill>
                <a:latin typeface="+mj-lt"/>
              </a:endParaRPr>
            </a:p>
            <a:p>
              <a:pPr marL="625475" indent="-625475"/>
              <a:r>
                <a:rPr lang="ru-RU" dirty="0" smtClean="0">
                  <a:solidFill>
                    <a:srgbClr val="0D0D0D"/>
                  </a:solidFill>
                  <a:latin typeface="+mj-lt"/>
                </a:rPr>
                <a:t>(2 </a:t>
              </a:r>
              <a:r>
                <a:rPr lang="ru-RU" dirty="0" err="1" smtClean="0">
                  <a:solidFill>
                    <a:srgbClr val="0D0D0D"/>
                  </a:solidFill>
                  <a:latin typeface="+mj-lt"/>
                </a:rPr>
                <a:t>мес</a:t>
              </a:r>
              <a:r>
                <a:rPr lang="ru-RU" dirty="0" smtClean="0">
                  <a:solidFill>
                    <a:srgbClr val="0D0D0D"/>
                  </a:solidFill>
                  <a:latin typeface="+mj-lt"/>
                </a:rPr>
                <a:t>)</a:t>
              </a:r>
              <a:r>
                <a:rPr lang="ru-RU" sz="2400" dirty="0" smtClean="0">
                  <a:solidFill>
                    <a:srgbClr val="0D0D0D"/>
                  </a:solidFill>
                  <a:latin typeface="+mj-lt"/>
                </a:rPr>
                <a:t> </a:t>
              </a:r>
              <a:endParaRPr lang="ru-RU" sz="2400" dirty="0">
                <a:solidFill>
                  <a:srgbClr val="0D0D0D"/>
                </a:solidFill>
                <a:latin typeface="+mj-lt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1E79C8DC-FAC7-9F44-8824-B63B2AE9B506}"/>
                </a:ext>
              </a:extLst>
            </p:cNvPr>
            <p:cNvSpPr/>
            <p:nvPr/>
          </p:nvSpPr>
          <p:spPr>
            <a:xfrm>
              <a:off x="1704513" y="1167974"/>
              <a:ext cx="430523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400" b="1" dirty="0">
                  <a:solidFill>
                    <a:srgbClr val="0D0D0D"/>
                  </a:solidFill>
                  <a:latin typeface="+mj-lt"/>
                </a:rPr>
                <a:t>Разработка прототипа </a:t>
              </a:r>
              <a:r>
                <a:rPr lang="ru-RU" sz="1400" b="1" dirty="0" smtClean="0">
                  <a:solidFill>
                    <a:srgbClr val="0D0D0D"/>
                  </a:solidFill>
                  <a:latin typeface="+mj-lt"/>
                </a:rPr>
                <a:t>продукта – приложение для онлайн тренировок для людей с ОВЗ</a:t>
              </a:r>
              <a:endParaRPr lang="ru-RU" sz="1400" b="1" dirty="0">
                <a:solidFill>
                  <a:srgbClr val="0D0D0D"/>
                </a:solidFill>
                <a:latin typeface="+mj-lt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15F72E0F-611C-B45E-F10C-8A493B7B0B66}"/>
                </a:ext>
              </a:extLst>
            </p:cNvPr>
            <p:cNvSpPr/>
            <p:nvPr/>
          </p:nvSpPr>
          <p:spPr>
            <a:xfrm>
              <a:off x="6311492" y="1379246"/>
              <a:ext cx="308138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800" b="1" dirty="0" smtClean="0">
                  <a:solidFill>
                    <a:srgbClr val="ED3833"/>
                  </a:solidFill>
                  <a:latin typeface="+mj-lt"/>
                </a:rPr>
                <a:t>371 500 </a:t>
              </a:r>
              <a:r>
                <a:rPr lang="ru-RU" sz="2800" b="1" dirty="0">
                  <a:solidFill>
                    <a:srgbClr val="ED3833"/>
                  </a:solidFill>
                  <a:latin typeface="+mj-lt"/>
                </a:rPr>
                <a:t>руб.</a:t>
              </a:r>
            </a:p>
          </p:txBody>
        </p:sp>
      </p:grpSp>
      <p:grpSp>
        <p:nvGrpSpPr>
          <p:cNvPr id="10" name="Группа 9">
            <a:extLst>
              <a:ext uri="{FF2B5EF4-FFF2-40B4-BE49-F238E27FC236}">
                <a16:creationId xmlns="" xmlns:a16="http://schemas.microsoft.com/office/drawing/2014/main" id="{A1518250-692C-1FCC-18B6-5EA23B75BD32}"/>
              </a:ext>
            </a:extLst>
          </p:cNvPr>
          <p:cNvGrpSpPr/>
          <p:nvPr/>
        </p:nvGrpSpPr>
        <p:grpSpPr>
          <a:xfrm>
            <a:off x="1456945" y="2412579"/>
            <a:ext cx="8864434" cy="1044000"/>
            <a:chOff x="539803" y="1123027"/>
            <a:chExt cx="8864434" cy="1044000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CD119CC7-9378-1686-F47B-2BC38F90A9DE}"/>
                </a:ext>
              </a:extLst>
            </p:cNvPr>
            <p:cNvSpPr/>
            <p:nvPr/>
          </p:nvSpPr>
          <p:spPr>
            <a:xfrm>
              <a:off x="539803" y="1123027"/>
              <a:ext cx="1118293" cy="1044000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Пятиугольник 11">
              <a:extLst>
                <a:ext uri="{FF2B5EF4-FFF2-40B4-BE49-F238E27FC236}">
                  <a16:creationId xmlns="" xmlns:a16="http://schemas.microsoft.com/office/drawing/2014/main" id="{E3BECF82-7D62-0653-78F0-DE343F414225}"/>
                </a:ext>
              </a:extLst>
            </p:cNvPr>
            <p:cNvSpPr/>
            <p:nvPr/>
          </p:nvSpPr>
          <p:spPr>
            <a:xfrm>
              <a:off x="556716" y="1123027"/>
              <a:ext cx="5580000" cy="1044000"/>
            </a:xfrm>
            <a:prstGeom prst="homePlate">
              <a:avLst>
                <a:gd name="adj" fmla="val 36538"/>
              </a:avLst>
            </a:prstGeom>
            <a:noFill/>
            <a:ln w="38100">
              <a:solidFill>
                <a:srgbClr val="B5D8E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108000" tIns="46800" rIns="108000" rtlCol="0" anchor="ctr" anchorCtr="0"/>
            <a:lstStyle/>
            <a:p>
              <a:pPr marL="625475" indent="-625475"/>
              <a:r>
                <a:rPr lang="ru-RU" sz="2200" b="1" dirty="0">
                  <a:solidFill>
                    <a:srgbClr val="0D0D0D"/>
                  </a:solidFill>
                  <a:latin typeface="+mj-lt"/>
                </a:rPr>
                <a:t>Этап 1</a:t>
              </a:r>
            </a:p>
            <a:p>
              <a:pPr marL="625475" indent="-625475"/>
              <a:r>
                <a:rPr lang="ru-RU" dirty="0" smtClean="0">
                  <a:solidFill>
                    <a:srgbClr val="0D0D0D"/>
                  </a:solidFill>
                  <a:latin typeface="+mj-lt"/>
                </a:rPr>
                <a:t>(2 </a:t>
              </a:r>
              <a:r>
                <a:rPr lang="ru-RU" dirty="0">
                  <a:solidFill>
                    <a:srgbClr val="0D0D0D"/>
                  </a:solidFill>
                  <a:latin typeface="+mj-lt"/>
                </a:rPr>
                <a:t>мес)</a:t>
              </a:r>
              <a:r>
                <a:rPr lang="ru-RU" sz="2400" dirty="0">
                  <a:solidFill>
                    <a:srgbClr val="0D0D0D"/>
                  </a:solidFill>
                  <a:latin typeface="+mj-lt"/>
                </a:rPr>
                <a:t> </a:t>
              </a: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="" xmlns:a16="http://schemas.microsoft.com/office/drawing/2014/main" id="{46E06FE0-A67A-A60E-AC74-AC5C71D9285E}"/>
                </a:ext>
              </a:extLst>
            </p:cNvPr>
            <p:cNvSpPr/>
            <p:nvPr/>
          </p:nvSpPr>
          <p:spPr>
            <a:xfrm>
              <a:off x="1704513" y="1167974"/>
              <a:ext cx="4305230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400" b="1" dirty="0">
                  <a:solidFill>
                    <a:srgbClr val="0D0D0D"/>
                  </a:solidFill>
                  <a:latin typeface="+mj-lt"/>
                </a:rPr>
                <a:t>Испытание разработанного </a:t>
              </a:r>
              <a:r>
                <a:rPr lang="ru-RU" sz="1400" b="1" dirty="0" smtClean="0">
                  <a:solidFill>
                    <a:srgbClr val="0D0D0D"/>
                  </a:solidFill>
                  <a:latin typeface="+mj-lt"/>
                </a:rPr>
                <a:t>продукта на базе центра реабилитации по </a:t>
              </a:r>
              <a:r>
                <a:rPr lang="ru-RU" sz="1400" b="1" dirty="0">
                  <a:solidFill>
                    <a:srgbClr val="0D0D0D"/>
                  </a:solidFill>
                  <a:latin typeface="+mj-lt"/>
                </a:rPr>
                <a:t>функциональным свойствам и технико-экономическим характеристикам в </a:t>
              </a:r>
              <a:r>
                <a:rPr lang="ru-RU" sz="1400" b="1" dirty="0" smtClean="0">
                  <a:solidFill>
                    <a:srgbClr val="0D0D0D"/>
                  </a:solidFill>
                  <a:latin typeface="+mj-lt"/>
                </a:rPr>
                <a:t>условиях ЛФК для людей с ОВЗ</a:t>
              </a:r>
              <a:endParaRPr lang="ru-RU" sz="1400" b="1" i="1" dirty="0">
                <a:solidFill>
                  <a:srgbClr val="0D0D0D"/>
                </a:solidFill>
                <a:latin typeface="+mj-lt"/>
              </a:endParaRP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="" xmlns:a16="http://schemas.microsoft.com/office/drawing/2014/main" id="{213B4018-B77E-A8B2-CCF6-90BE14D91CB9}"/>
                </a:ext>
              </a:extLst>
            </p:cNvPr>
            <p:cNvSpPr/>
            <p:nvPr/>
          </p:nvSpPr>
          <p:spPr>
            <a:xfrm>
              <a:off x="6322850" y="1379473"/>
              <a:ext cx="308138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800" b="1" dirty="0" smtClean="0">
                  <a:solidFill>
                    <a:srgbClr val="ED3833"/>
                  </a:solidFill>
                </a:rPr>
                <a:t>100 000 </a:t>
              </a:r>
              <a:r>
                <a:rPr lang="ru-RU" sz="2800" b="1" dirty="0">
                  <a:solidFill>
                    <a:srgbClr val="ED3833"/>
                  </a:solidFill>
                </a:rPr>
                <a:t>руб.</a:t>
              </a:r>
            </a:p>
          </p:txBody>
        </p:sp>
      </p:grpSp>
      <p:grpSp>
        <p:nvGrpSpPr>
          <p:cNvPr id="15" name="Группа 14">
            <a:extLst>
              <a:ext uri="{FF2B5EF4-FFF2-40B4-BE49-F238E27FC236}">
                <a16:creationId xmlns="" xmlns:a16="http://schemas.microsoft.com/office/drawing/2014/main" id="{CDBCA2DD-77A9-0F87-AB34-B5A2982DEFC1}"/>
              </a:ext>
            </a:extLst>
          </p:cNvPr>
          <p:cNvGrpSpPr/>
          <p:nvPr/>
        </p:nvGrpSpPr>
        <p:grpSpPr>
          <a:xfrm>
            <a:off x="2374087" y="3625931"/>
            <a:ext cx="8853076" cy="864108"/>
            <a:chOff x="2374087" y="3513048"/>
            <a:chExt cx="8853076" cy="864108"/>
          </a:xfrm>
        </p:grpSpPr>
        <p:sp>
          <p:nvSpPr>
            <p:cNvPr id="16" name="Прямоугольник 15">
              <a:extLst>
                <a:ext uri="{FF2B5EF4-FFF2-40B4-BE49-F238E27FC236}">
                  <a16:creationId xmlns="" xmlns:a16="http://schemas.microsoft.com/office/drawing/2014/main" id="{1484DBC0-A515-E909-32CE-310F30819404}"/>
                </a:ext>
              </a:extLst>
            </p:cNvPr>
            <p:cNvSpPr/>
            <p:nvPr/>
          </p:nvSpPr>
          <p:spPr>
            <a:xfrm>
              <a:off x="2374087" y="3513048"/>
              <a:ext cx="1118293" cy="864108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7" name="Пятиугольник 16">
              <a:extLst>
                <a:ext uri="{FF2B5EF4-FFF2-40B4-BE49-F238E27FC236}">
                  <a16:creationId xmlns="" xmlns:a16="http://schemas.microsoft.com/office/drawing/2014/main" id="{F7A9306E-D2E3-E2B7-407F-87F122588D71}"/>
                </a:ext>
              </a:extLst>
            </p:cNvPr>
            <p:cNvSpPr/>
            <p:nvPr/>
          </p:nvSpPr>
          <p:spPr>
            <a:xfrm>
              <a:off x="2391000" y="3513048"/>
              <a:ext cx="5580000" cy="864108"/>
            </a:xfrm>
            <a:prstGeom prst="homePlate">
              <a:avLst>
                <a:gd name="adj" fmla="val 36538"/>
              </a:avLst>
            </a:prstGeom>
            <a:noFill/>
            <a:ln w="38100">
              <a:solidFill>
                <a:srgbClr val="B5D8E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108000" tIns="46800" rIns="108000" rtlCol="0" anchor="ctr" anchorCtr="0"/>
            <a:lstStyle/>
            <a:p>
              <a:pPr marL="625475" indent="-625475"/>
              <a:r>
                <a:rPr lang="ru-RU" sz="2200" b="1" dirty="0">
                  <a:solidFill>
                    <a:srgbClr val="0D0D0D"/>
                  </a:solidFill>
                  <a:latin typeface="+mj-lt"/>
                </a:rPr>
                <a:t>Этап 2</a:t>
              </a:r>
            </a:p>
            <a:p>
              <a:pPr marL="625475" indent="-625475"/>
              <a:r>
                <a:rPr lang="ru-RU" dirty="0" smtClean="0">
                  <a:solidFill>
                    <a:srgbClr val="0D0D0D"/>
                  </a:solidFill>
                  <a:latin typeface="+mj-lt"/>
                </a:rPr>
                <a:t>(1 </a:t>
              </a:r>
              <a:r>
                <a:rPr lang="ru-RU" dirty="0">
                  <a:solidFill>
                    <a:srgbClr val="0D0D0D"/>
                  </a:solidFill>
                  <a:latin typeface="+mj-lt"/>
                </a:rPr>
                <a:t>мес)</a:t>
              </a:r>
              <a:r>
                <a:rPr lang="ru-RU" sz="2400" dirty="0">
                  <a:solidFill>
                    <a:srgbClr val="0D0D0D"/>
                  </a:solidFill>
                  <a:latin typeface="+mj-lt"/>
                </a:rPr>
                <a:t> </a:t>
              </a:r>
            </a:p>
          </p:txBody>
        </p:sp>
        <p:sp>
          <p:nvSpPr>
            <p:cNvPr id="18" name="Прямоугольник 17">
              <a:extLst>
                <a:ext uri="{FF2B5EF4-FFF2-40B4-BE49-F238E27FC236}">
                  <a16:creationId xmlns="" xmlns:a16="http://schemas.microsoft.com/office/drawing/2014/main" id="{A270FF3B-6090-CA24-95B7-AB468FA94EB6}"/>
                </a:ext>
              </a:extLst>
            </p:cNvPr>
            <p:cNvSpPr/>
            <p:nvPr/>
          </p:nvSpPr>
          <p:spPr>
            <a:xfrm>
              <a:off x="3538797" y="3575770"/>
              <a:ext cx="430523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400" b="1" dirty="0" smtClean="0">
                  <a:solidFill>
                    <a:srgbClr val="0D0D0D"/>
                  </a:solidFill>
                  <a:latin typeface="+mj-lt"/>
                </a:rPr>
                <a:t>Вывод </a:t>
              </a:r>
              <a:r>
                <a:rPr lang="ru-RU" sz="1400" b="1" dirty="0">
                  <a:solidFill>
                    <a:srgbClr val="0D0D0D"/>
                  </a:solidFill>
                  <a:latin typeface="+mj-lt"/>
                </a:rPr>
                <a:t>продукта на </a:t>
              </a:r>
              <a:r>
                <a:rPr lang="ru-RU" sz="1400" b="1" dirty="0" smtClean="0">
                  <a:solidFill>
                    <a:srgbClr val="0D0D0D"/>
                  </a:solidFill>
                  <a:latin typeface="+mj-lt"/>
                </a:rPr>
                <a:t>рынок. </a:t>
              </a:r>
            </a:p>
            <a:p>
              <a:r>
                <a:rPr lang="ru-RU" sz="1400" b="1" dirty="0" smtClean="0">
                  <a:solidFill>
                    <a:srgbClr val="0D0D0D"/>
                  </a:solidFill>
                  <a:latin typeface="+mj-lt"/>
                </a:rPr>
                <a:t>Запуск продаж.</a:t>
              </a:r>
              <a:endParaRPr lang="ru-RU" sz="1400" b="1" dirty="0">
                <a:solidFill>
                  <a:srgbClr val="0D0D0D"/>
                </a:solidFill>
                <a:latin typeface="+mj-lt"/>
              </a:endParaRPr>
            </a:p>
          </p:txBody>
        </p:sp>
        <p:sp>
          <p:nvSpPr>
            <p:cNvPr id="19" name="Прямоугольник 18">
              <a:extLst>
                <a:ext uri="{FF2B5EF4-FFF2-40B4-BE49-F238E27FC236}">
                  <a16:creationId xmlns="" xmlns:a16="http://schemas.microsoft.com/office/drawing/2014/main" id="{9BE086EC-1BB4-496C-C6E9-082E1910EB4A}"/>
                </a:ext>
              </a:extLst>
            </p:cNvPr>
            <p:cNvSpPr/>
            <p:nvPr/>
          </p:nvSpPr>
          <p:spPr>
            <a:xfrm>
              <a:off x="8145776" y="3673522"/>
              <a:ext cx="308138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800" b="1" dirty="0" smtClean="0">
                  <a:solidFill>
                    <a:srgbClr val="ED3833"/>
                  </a:solidFill>
                </a:rPr>
                <a:t>250 000 </a:t>
              </a:r>
              <a:r>
                <a:rPr lang="ru-RU" sz="2800" b="1" dirty="0">
                  <a:solidFill>
                    <a:srgbClr val="ED3833"/>
                  </a:solidFill>
                </a:rPr>
                <a:t>руб.</a:t>
              </a:r>
            </a:p>
          </p:txBody>
        </p:sp>
      </p:grpSp>
      <p:grpSp>
        <p:nvGrpSpPr>
          <p:cNvPr id="20" name="Группа 19">
            <a:extLst>
              <a:ext uri="{FF2B5EF4-FFF2-40B4-BE49-F238E27FC236}">
                <a16:creationId xmlns="" xmlns:a16="http://schemas.microsoft.com/office/drawing/2014/main" id="{185C2D87-643A-0764-02DF-2C656599751E}"/>
              </a:ext>
            </a:extLst>
          </p:cNvPr>
          <p:cNvGrpSpPr/>
          <p:nvPr/>
        </p:nvGrpSpPr>
        <p:grpSpPr>
          <a:xfrm>
            <a:off x="3346716" y="4659391"/>
            <a:ext cx="8853076" cy="864108"/>
            <a:chOff x="2374087" y="3513048"/>
            <a:chExt cx="8853076" cy="86410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="" xmlns:a16="http://schemas.microsoft.com/office/drawing/2014/main" id="{2BA18FFD-FC79-6AAF-0234-242BB3BC1C86}"/>
                </a:ext>
              </a:extLst>
            </p:cNvPr>
            <p:cNvSpPr/>
            <p:nvPr/>
          </p:nvSpPr>
          <p:spPr>
            <a:xfrm>
              <a:off x="2374087" y="3513048"/>
              <a:ext cx="1118293" cy="864108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2" name="Пятиугольник 21">
              <a:extLst>
                <a:ext uri="{FF2B5EF4-FFF2-40B4-BE49-F238E27FC236}">
                  <a16:creationId xmlns="" xmlns:a16="http://schemas.microsoft.com/office/drawing/2014/main" id="{B1D36661-CED6-D9F0-1F64-805ED4CA057A}"/>
                </a:ext>
              </a:extLst>
            </p:cNvPr>
            <p:cNvSpPr/>
            <p:nvPr/>
          </p:nvSpPr>
          <p:spPr>
            <a:xfrm>
              <a:off x="2391000" y="3513048"/>
              <a:ext cx="5580000" cy="864108"/>
            </a:xfrm>
            <a:prstGeom prst="homePlate">
              <a:avLst>
                <a:gd name="adj" fmla="val 36538"/>
              </a:avLst>
            </a:prstGeom>
            <a:noFill/>
            <a:ln w="38100">
              <a:solidFill>
                <a:srgbClr val="B5D8E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108000" tIns="46800" rIns="108000" rtlCol="0" anchor="ctr" anchorCtr="0"/>
            <a:lstStyle/>
            <a:p>
              <a:pPr marL="625475" indent="-625475"/>
              <a:r>
                <a:rPr lang="ru-RU" sz="2200" b="1" dirty="0">
                  <a:solidFill>
                    <a:srgbClr val="0D0D0D"/>
                  </a:solidFill>
                  <a:latin typeface="+mj-lt"/>
                </a:rPr>
                <a:t>Этап </a:t>
              </a:r>
              <a:r>
                <a:rPr lang="en-US" sz="2200" b="1" dirty="0">
                  <a:solidFill>
                    <a:srgbClr val="0D0D0D"/>
                  </a:solidFill>
                  <a:latin typeface="+mj-lt"/>
                </a:rPr>
                <a:t>3</a:t>
              </a:r>
              <a:endParaRPr lang="ru-RU" sz="2200" b="1" dirty="0">
                <a:solidFill>
                  <a:srgbClr val="0D0D0D"/>
                </a:solidFill>
                <a:latin typeface="+mj-lt"/>
              </a:endParaRPr>
            </a:p>
            <a:p>
              <a:pPr marL="625475" indent="-625475"/>
              <a:r>
                <a:rPr lang="ru-RU" dirty="0" smtClean="0">
                  <a:solidFill>
                    <a:srgbClr val="0D0D0D"/>
                  </a:solidFill>
                  <a:latin typeface="+mj-lt"/>
                </a:rPr>
                <a:t>(7 </a:t>
              </a:r>
              <a:r>
                <a:rPr lang="ru-RU" dirty="0">
                  <a:solidFill>
                    <a:srgbClr val="0D0D0D"/>
                  </a:solidFill>
                  <a:latin typeface="+mj-lt"/>
                </a:rPr>
                <a:t>мес)</a:t>
              </a:r>
              <a:r>
                <a:rPr lang="ru-RU" sz="2400" dirty="0">
                  <a:solidFill>
                    <a:srgbClr val="0D0D0D"/>
                  </a:solidFill>
                  <a:latin typeface="+mj-lt"/>
                </a:rPr>
                <a:t> </a:t>
              </a:r>
            </a:p>
          </p:txBody>
        </p:sp>
        <p:sp>
          <p:nvSpPr>
            <p:cNvPr id="23" name="Прямоугольник 22">
              <a:extLst>
                <a:ext uri="{FF2B5EF4-FFF2-40B4-BE49-F238E27FC236}">
                  <a16:creationId xmlns="" xmlns:a16="http://schemas.microsoft.com/office/drawing/2014/main" id="{4F73B7F6-E560-6998-5140-F62459EFA60F}"/>
                </a:ext>
              </a:extLst>
            </p:cNvPr>
            <p:cNvSpPr/>
            <p:nvPr/>
          </p:nvSpPr>
          <p:spPr>
            <a:xfrm>
              <a:off x="3538797" y="3575770"/>
              <a:ext cx="430523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400" b="1" dirty="0">
                  <a:solidFill>
                    <a:srgbClr val="0D0D0D"/>
                  </a:solidFill>
                  <a:latin typeface="+mj-lt"/>
                </a:rPr>
                <a:t>Увеличение продаж продукта</a:t>
              </a:r>
              <a:r>
                <a:rPr lang="ru-RU" sz="1400" b="1" dirty="0" smtClean="0">
                  <a:solidFill>
                    <a:srgbClr val="0D0D0D"/>
                  </a:solidFill>
                  <a:latin typeface="+mj-lt"/>
                </a:rPr>
                <a:t>.</a:t>
              </a:r>
            </a:p>
            <a:p>
              <a:r>
                <a:rPr lang="ru-RU" sz="1400" b="1" dirty="0" smtClean="0">
                  <a:solidFill>
                    <a:srgbClr val="0D0D0D"/>
                  </a:solidFill>
                  <a:latin typeface="+mj-lt"/>
                </a:rPr>
                <a:t> Достижение запланированного объема подписок.</a:t>
              </a:r>
              <a:endParaRPr lang="ru-RU" sz="1400" b="1" dirty="0">
                <a:solidFill>
                  <a:srgbClr val="0D0D0D"/>
                </a:solidFill>
                <a:latin typeface="+mj-lt"/>
              </a:endParaRPr>
            </a:p>
          </p:txBody>
        </p:sp>
        <p:sp>
          <p:nvSpPr>
            <p:cNvPr id="24" name="Прямоугольник 23">
              <a:extLst>
                <a:ext uri="{FF2B5EF4-FFF2-40B4-BE49-F238E27FC236}">
                  <a16:creationId xmlns="" xmlns:a16="http://schemas.microsoft.com/office/drawing/2014/main" id="{F87662C6-F8F1-CDCC-CE24-CFAD50E6325B}"/>
                </a:ext>
              </a:extLst>
            </p:cNvPr>
            <p:cNvSpPr/>
            <p:nvPr/>
          </p:nvSpPr>
          <p:spPr>
            <a:xfrm>
              <a:off x="8145776" y="3683492"/>
              <a:ext cx="308138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800" b="1" dirty="0" smtClean="0">
                  <a:solidFill>
                    <a:srgbClr val="ED3833"/>
                  </a:solidFill>
                </a:rPr>
                <a:t>278 500 </a:t>
              </a:r>
              <a:r>
                <a:rPr lang="ru-RU" sz="2800" b="1" dirty="0">
                  <a:solidFill>
                    <a:srgbClr val="ED3833"/>
                  </a:solidFill>
                </a:rPr>
                <a:t>руб.</a:t>
              </a:r>
            </a:p>
          </p:txBody>
        </p:sp>
      </p:grpSp>
      <p:grpSp>
        <p:nvGrpSpPr>
          <p:cNvPr id="25" name="Группа 24">
            <a:extLst>
              <a:ext uri="{FF2B5EF4-FFF2-40B4-BE49-F238E27FC236}">
                <a16:creationId xmlns="" xmlns:a16="http://schemas.microsoft.com/office/drawing/2014/main" id="{74B9901A-5362-AC01-CD76-C76788E9C7D0}"/>
              </a:ext>
            </a:extLst>
          </p:cNvPr>
          <p:cNvGrpSpPr/>
          <p:nvPr/>
        </p:nvGrpSpPr>
        <p:grpSpPr>
          <a:xfrm>
            <a:off x="5367018" y="5692850"/>
            <a:ext cx="6284982" cy="615553"/>
            <a:chOff x="5367018" y="5680150"/>
            <a:chExt cx="6284982" cy="615553"/>
          </a:xfrm>
        </p:grpSpPr>
        <p:sp>
          <p:nvSpPr>
            <p:cNvPr id="26" name="Прямоугольник 25">
              <a:extLst>
                <a:ext uri="{FF2B5EF4-FFF2-40B4-BE49-F238E27FC236}">
                  <a16:creationId xmlns="" xmlns:a16="http://schemas.microsoft.com/office/drawing/2014/main" id="{BC9AB968-3819-664A-4B38-7FB96E69796D}"/>
                </a:ext>
              </a:extLst>
            </p:cNvPr>
            <p:cNvSpPr/>
            <p:nvPr/>
          </p:nvSpPr>
          <p:spPr>
            <a:xfrm>
              <a:off x="5367018" y="5680150"/>
              <a:ext cx="6284982" cy="615553"/>
            </a:xfrm>
            <a:prstGeom prst="rect">
              <a:avLst/>
            </a:prstGeom>
            <a:solidFill>
              <a:srgbClr val="ED3833"/>
            </a:solidFill>
          </p:spPr>
          <p:txBody>
            <a:bodyPr wrap="square">
              <a:spAutoFit/>
            </a:bodyPr>
            <a:lstStyle/>
            <a:p>
              <a:pPr marL="177800"/>
              <a:r>
                <a:rPr lang="ru-RU" sz="2000" b="1" dirty="0">
                  <a:solidFill>
                    <a:schemeClr val="bg1"/>
                  </a:solidFill>
                  <a:latin typeface="+mj-lt"/>
                </a:rPr>
                <a:t>ИТОГО</a:t>
              </a:r>
              <a:endParaRPr lang="en-US" sz="2000" b="1" dirty="0">
                <a:solidFill>
                  <a:schemeClr val="bg1"/>
                </a:solidFill>
                <a:latin typeface="+mj-lt"/>
              </a:endParaRPr>
            </a:p>
            <a:p>
              <a:pPr marL="177800"/>
              <a:r>
                <a:rPr lang="ru-RU" sz="1400" b="1" dirty="0">
                  <a:solidFill>
                    <a:schemeClr val="bg1"/>
                  </a:solidFill>
                  <a:latin typeface="+mj-lt"/>
                </a:rPr>
                <a:t>бюджет проекта:</a:t>
              </a:r>
            </a:p>
          </p:txBody>
        </p:sp>
        <p:sp>
          <p:nvSpPr>
            <p:cNvPr id="27" name="Прямоугольник 26">
              <a:extLst>
                <a:ext uri="{FF2B5EF4-FFF2-40B4-BE49-F238E27FC236}">
                  <a16:creationId xmlns="" xmlns:a16="http://schemas.microsoft.com/office/drawing/2014/main" id="{49D9F780-A5CD-F4AD-FECF-141139271B25}"/>
                </a:ext>
              </a:extLst>
            </p:cNvPr>
            <p:cNvSpPr/>
            <p:nvPr/>
          </p:nvSpPr>
          <p:spPr>
            <a:xfrm>
              <a:off x="9363848" y="5772483"/>
              <a:ext cx="1885453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200" b="1" dirty="0" smtClean="0">
                  <a:solidFill>
                    <a:schemeClr val="bg1"/>
                  </a:solidFill>
                  <a:latin typeface="+mj-lt"/>
                </a:rPr>
                <a:t>1 000 000 </a:t>
              </a:r>
              <a:r>
                <a:rPr lang="ru-RU" sz="2200" b="1" dirty="0">
                  <a:solidFill>
                    <a:schemeClr val="bg1"/>
                  </a:solidFill>
                  <a:latin typeface="+mj-lt"/>
                </a:rPr>
                <a:t>руб.</a:t>
              </a:r>
            </a:p>
          </p:txBody>
        </p:sp>
      </p:grp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BDADC698-DD53-B1EC-E48E-57F576A6027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408470" y="64060"/>
            <a:ext cx="848769" cy="640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36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5" name="Google Shape;165;p9"/>
          <p:cNvGrpSpPr/>
          <p:nvPr/>
        </p:nvGrpSpPr>
        <p:grpSpPr>
          <a:xfrm>
            <a:off x="-6780" y="6365336"/>
            <a:ext cx="542264" cy="506846"/>
            <a:chOff x="-1" y="-1"/>
            <a:chExt cx="542263" cy="506844"/>
          </a:xfrm>
        </p:grpSpPr>
        <p:sp>
          <p:nvSpPr>
            <p:cNvPr id="166" name="Google Shape;166;p9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7" name="Google Shape;167;p9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fld id="{00000000-1234-1234-1234-123412341234}" type="slidenum"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9</a:t>
              </a:fld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8" name="Google Shape;168;p9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169" name="Google Shape;169;p9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0" name="Google Shape;170;p9"/>
            <p:cNvSpPr/>
            <p:nvPr/>
          </p:nvSpPr>
          <p:spPr>
            <a:xfrm>
              <a:off x="151230" y="114921"/>
              <a:ext cx="1691724" cy="276994"/>
            </a:xfrm>
            <a:custGeom>
              <a:avLst/>
              <a:gdLst/>
              <a:ahLst/>
              <a:cxnLst/>
              <a:rect l="l" t="t" r="r" b="b"/>
              <a:pathLst>
                <a:path w="21600" h="1200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Команда проекта</a:t>
              </a:r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1" name="Google Shape;171;p9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2" name="Google Shape;172;p9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178" name="Google Shape;178;p9"/>
          <p:cNvGraphicFramePr/>
          <p:nvPr>
            <p:extLst>
              <p:ext uri="{D42A27DB-BD31-4B8C-83A1-F6EECF244321}">
                <p14:modId xmlns:p14="http://schemas.microsoft.com/office/powerpoint/2010/main" val="1320549099"/>
              </p:ext>
            </p:extLst>
          </p:nvPr>
        </p:nvGraphicFramePr>
        <p:xfrm>
          <a:off x="76065" y="2283258"/>
          <a:ext cx="11647925" cy="1402120"/>
        </p:xfrm>
        <a:graphic>
          <a:graphicData uri="http://schemas.openxmlformats.org/drawingml/2006/table">
            <a:tbl>
              <a:tblPr firstRow="1" bandRow="1">
                <a:noFill/>
                <a:tableStyleId>{F599B2EF-CB7D-49F3-AC3F-E419A16C782A}</a:tableStyleId>
              </a:tblPr>
              <a:tblGrid>
                <a:gridCol w="2073925"/>
                <a:gridCol w="2534850"/>
                <a:gridCol w="2558000"/>
                <a:gridCol w="2314950"/>
                <a:gridCol w="2166200"/>
              </a:tblGrid>
              <a:tr h="251868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2000"/>
                        <a:buFont typeface="Calibri"/>
                        <a:buNone/>
                      </a:pPr>
                      <a:r>
                        <a:rPr lang="ru-RU" sz="2000" b="1" u="none" strike="noStrike" cap="none" dirty="0" smtClean="0">
                          <a:solidFill>
                            <a:schemeClr val="accen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Лидер команды</a:t>
                      </a:r>
                      <a:endParaRPr sz="2000"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2000"/>
                        <a:buFont typeface="Calibri"/>
                        <a:buNone/>
                      </a:pPr>
                      <a:r>
                        <a:rPr lang="ru-RU" sz="2000" b="1" u="none" strike="noStrike" cap="none" dirty="0" smtClean="0">
                          <a:solidFill>
                            <a:schemeClr val="accen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Администратор</a:t>
                      </a:r>
                      <a:endParaRPr sz="2000"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1800"/>
                        <a:buFont typeface="Calibri"/>
                        <a:buNone/>
                      </a:pPr>
                      <a:r>
                        <a:rPr lang="ru-RU" sz="2000" b="1" u="none" strike="noStrike" cap="none" dirty="0" smtClean="0">
                          <a:solidFill>
                            <a:schemeClr val="accen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Интегратор</a:t>
                      </a:r>
                      <a:endParaRPr sz="2000" b="1" u="none" strike="noStrike" cap="none" dirty="0">
                        <a:solidFill>
                          <a:schemeClr val="accen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2000"/>
                        <a:buFont typeface="Calibri"/>
                        <a:buNone/>
                      </a:pPr>
                      <a:r>
                        <a:rPr lang="ru-RU" sz="2000" b="1" u="none" strike="noStrike" cap="none" dirty="0" smtClean="0">
                          <a:solidFill>
                            <a:schemeClr val="accen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Интегратор</a:t>
                      </a:r>
                      <a:r>
                        <a:rPr lang="ru-RU" sz="2000" b="1" u="none" strike="noStrike" cap="none" baseline="0" dirty="0" smtClean="0">
                          <a:solidFill>
                            <a:schemeClr val="accen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 sz="2000"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2000"/>
                        <a:buFont typeface="Calibri"/>
                        <a:buNone/>
                      </a:pPr>
                      <a:r>
                        <a:rPr lang="ru-RU" sz="2000" b="1" u="none" strike="noStrike" cap="none" dirty="0" smtClean="0">
                          <a:solidFill>
                            <a:schemeClr val="accen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Администратор</a:t>
                      </a:r>
                      <a:endParaRPr sz="2000" b="1" u="none" strike="noStrike" cap="none" dirty="0">
                        <a:solidFill>
                          <a:schemeClr val="accen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77798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z="1200" b="1" u="none" strike="noStrike" cap="none" dirty="0" smtClean="0">
                          <a:solidFill>
                            <a:srgbClr val="3F3F3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Даминова </a:t>
                      </a:r>
                      <a:r>
                        <a:rPr lang="ru-RU" sz="1200" b="1" u="none" strike="noStrike" cap="none" dirty="0" err="1" smtClean="0">
                          <a:solidFill>
                            <a:srgbClr val="3F3F3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Ленара</a:t>
                      </a:r>
                      <a:r>
                        <a:rPr lang="ru-RU" sz="1200" b="1" u="none" strike="noStrike" cap="none" dirty="0" smtClean="0">
                          <a:solidFill>
                            <a:srgbClr val="3F3F3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ru-RU" sz="1200" b="1" u="none" strike="noStrike" cap="none" dirty="0" err="1" smtClean="0">
                          <a:solidFill>
                            <a:srgbClr val="3F3F3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Фарилевна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z="1200" b="1" u="none" strike="noStrike" cap="none" dirty="0" err="1" smtClean="0">
                          <a:solidFill>
                            <a:srgbClr val="3F3F3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Минсафин</a:t>
                      </a:r>
                      <a:r>
                        <a:rPr lang="ru-RU" sz="1200" b="1" u="none" strike="noStrike" cap="none" dirty="0" smtClean="0">
                          <a:solidFill>
                            <a:srgbClr val="3F3F3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ru-RU" sz="1200" b="1" u="none" strike="noStrike" cap="none" dirty="0" err="1" smtClean="0">
                          <a:solidFill>
                            <a:srgbClr val="3F3F3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Азат</a:t>
                      </a:r>
                      <a:r>
                        <a:rPr lang="ru-RU" sz="1200" b="1" u="none" strike="noStrike" cap="none" dirty="0" smtClean="0">
                          <a:solidFill>
                            <a:srgbClr val="3F3F3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z="1200" b="1" u="none" strike="noStrike" cap="none" dirty="0" err="1" smtClean="0">
                          <a:solidFill>
                            <a:srgbClr val="3F3F3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Фяридович</a:t>
                      </a:r>
                      <a:endParaRPr sz="1200"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z="1200" b="1" u="none" strike="noStrike" cap="none" dirty="0" err="1" smtClean="0">
                          <a:solidFill>
                            <a:srgbClr val="3F3F3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Карамова</a:t>
                      </a:r>
                      <a:r>
                        <a:rPr lang="ru-RU" sz="1200" b="1" u="none" strike="noStrike" cap="none" dirty="0" smtClean="0">
                          <a:solidFill>
                            <a:srgbClr val="3F3F3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Карина 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z="1200" b="1" u="none" strike="noStrike" cap="none" dirty="0" err="1" smtClean="0">
                          <a:solidFill>
                            <a:srgbClr val="3F3F3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Шамилевна</a:t>
                      </a:r>
                      <a:endParaRPr sz="1200" b="0" i="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z="1200" b="1" u="none" strike="noStrike" cap="none" dirty="0" err="1" smtClean="0">
                          <a:solidFill>
                            <a:srgbClr val="3F3F3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Ларюшина</a:t>
                      </a:r>
                      <a:r>
                        <a:rPr lang="ru-RU" sz="1200" b="1" u="none" strike="noStrike" cap="none" dirty="0" smtClean="0">
                          <a:solidFill>
                            <a:srgbClr val="3F3F3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Мария 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z="1200" b="1" u="none" strike="noStrike" cap="none" dirty="0" smtClean="0">
                          <a:solidFill>
                            <a:srgbClr val="3F3F3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Павловна</a:t>
                      </a:r>
                      <a:endParaRPr sz="1200" b="0" i="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z="1200" b="1" u="none" strike="noStrike" cap="none" dirty="0" smtClean="0">
                          <a:solidFill>
                            <a:srgbClr val="3F3F3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Петров Алексей 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z="1200" b="1" u="none" strike="noStrike" cap="none" dirty="0" smtClean="0">
                          <a:solidFill>
                            <a:srgbClr val="3F3F3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Дмитриевич</a:t>
                      </a:r>
                      <a:endParaRPr sz="1200"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26682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79797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200" b="1" u="none" strike="noStrike" cap="none" dirty="0" smtClean="0">
                          <a:solidFill>
                            <a:srgbClr val="979797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Студентка 3-го </a:t>
                      </a:r>
                      <a:r>
                        <a:rPr lang="ru-RU" sz="1200" b="1" u="none" strike="noStrike" cap="none" dirty="0">
                          <a:solidFill>
                            <a:srgbClr val="979797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курса </a:t>
                      </a:r>
                      <a:r>
                        <a:rPr lang="ru-RU" sz="1200" b="1" i="1" u="none" strike="noStrike" cap="none" dirty="0" err="1" smtClean="0">
                          <a:solidFill>
                            <a:schemeClr val="bg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УлГУ</a:t>
                      </a:r>
                      <a:endParaRPr sz="1200" dirty="0">
                        <a:solidFill>
                          <a:schemeClr val="bg2"/>
                        </a:solidFill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79797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200" b="1" u="none" strike="noStrike" cap="none" dirty="0">
                          <a:solidFill>
                            <a:srgbClr val="979797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Студент </a:t>
                      </a:r>
                      <a:r>
                        <a:rPr lang="ru-RU" sz="1200" b="1" u="none" strike="noStrike" cap="none" dirty="0" smtClean="0">
                          <a:solidFill>
                            <a:srgbClr val="979797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6-го </a:t>
                      </a:r>
                      <a:r>
                        <a:rPr lang="ru-RU" sz="1200" b="1" u="none" strike="noStrike" cap="none" dirty="0">
                          <a:solidFill>
                            <a:srgbClr val="979797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курса </a:t>
                      </a:r>
                      <a:r>
                        <a:rPr lang="ru-RU" sz="1200" b="1" i="1" u="none" strike="noStrike" cap="none" dirty="0" err="1" smtClean="0">
                          <a:solidFill>
                            <a:schemeClr val="bg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УлГУ</a:t>
                      </a:r>
                      <a:endParaRPr sz="1200" dirty="0">
                        <a:solidFill>
                          <a:schemeClr val="bg2"/>
                        </a:solidFill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79797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200" b="1" u="none" strike="noStrike" cap="none" dirty="0" smtClean="0">
                          <a:solidFill>
                            <a:srgbClr val="979797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Студентка 5-го курса </a:t>
                      </a:r>
                      <a:r>
                        <a:rPr lang="ru-RU" sz="1200" b="1" u="none" strike="noStrike" cap="none" dirty="0" err="1" smtClean="0">
                          <a:solidFill>
                            <a:srgbClr val="979797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УлГУ</a:t>
                      </a:r>
                      <a:endParaRPr sz="1200" b="1" u="none" strike="noStrike" cap="none" dirty="0">
                        <a:solidFill>
                          <a:srgbClr val="979797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79797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200" b="1" u="none" strike="noStrike" cap="none" dirty="0" smtClean="0">
                          <a:solidFill>
                            <a:srgbClr val="979797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Студентка 5-го курса </a:t>
                      </a:r>
                      <a:r>
                        <a:rPr lang="ru-RU" sz="1200" b="1" u="none" strike="noStrike" cap="none" dirty="0" err="1" smtClean="0">
                          <a:solidFill>
                            <a:srgbClr val="979797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УлГУ</a:t>
                      </a:r>
                      <a:endParaRPr sz="1200"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79797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200" b="1" u="none" strike="noStrike" cap="none" dirty="0" smtClean="0">
                          <a:solidFill>
                            <a:srgbClr val="979797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Студент 6-го</a:t>
                      </a:r>
                      <a:r>
                        <a:rPr lang="ru-RU" sz="1200" b="1" u="none" strike="noStrike" cap="none" baseline="0" dirty="0" smtClean="0">
                          <a:solidFill>
                            <a:srgbClr val="979797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курса </a:t>
                      </a:r>
                      <a:r>
                        <a:rPr lang="ru-RU" sz="1200" b="1" u="none" strike="noStrike" cap="none" baseline="0" dirty="0" err="1" smtClean="0">
                          <a:solidFill>
                            <a:srgbClr val="979797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УлГУ</a:t>
                      </a:r>
                      <a:endParaRPr sz="1200"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26682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endParaRPr sz="1200"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endParaRPr sz="1200"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endParaRPr sz="1200"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endParaRPr sz="1200"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endParaRPr sz="1200"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pic>
        <p:nvPicPr>
          <p:cNvPr id="179" name="Google Shape;179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408470" y="64060"/>
            <a:ext cx="848769" cy="6409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https://sun9-77.userapi.com/impg/y0ReYUw-q72Nyoij2AkAxH9qdUhv5ejW1x5CTQ/-YHCES_Ds0Y.jpg?size=1440x1794&amp;quality=95&amp;sign=7c0daeae1dc9aebeebf7909418a9d463&amp;type=album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16" t="15225" r="10015" b="24404"/>
          <a:stretch/>
        </p:blipFill>
        <p:spPr bwMode="auto">
          <a:xfrm>
            <a:off x="406011" y="612464"/>
            <a:ext cx="1599870" cy="1655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un9-21.userapi.com/impg/uz6O-aT5jk6HdyDg8LzBhTPvL1vl8_F6Bu__Lg/Qw9ypRDcMFg.jpg?size=1741x2160&amp;quality=95&amp;sign=f1b92c30474b30d99f72edb8a8835b6a&amp;type=album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99" b="9699"/>
          <a:stretch/>
        </p:blipFill>
        <p:spPr bwMode="auto">
          <a:xfrm>
            <a:off x="2565319" y="612465"/>
            <a:ext cx="1650632" cy="1650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sun9-38.userapi.com/impf/c840723/v840723206/7d1a/JHaaskW4DsQ.jpg?size=604x604&amp;quality=96&amp;sign=751792dbcf3519383877112cec3d853c&amp;type=album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5614" y="632481"/>
            <a:ext cx="1650776" cy="1650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sun9-73.userapi.com/impg/8vFnwz8-JGDKy4qQaCmwSyDxKC2Z8j-YwU2ZIw/6sR4ddBq7IA.jpg?size=1200x1600&amp;quality=95&amp;sign=808a8011732112805d83d1b5c8fede92&amp;type=album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0" b="23010"/>
          <a:stretch/>
        </p:blipFill>
        <p:spPr bwMode="auto">
          <a:xfrm>
            <a:off x="7355661" y="612464"/>
            <a:ext cx="1670794" cy="1670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sun9-25.userapi.com/impg/89C3QUqU9dAEIEjS6sNEp-JH6TD6SHWPlRKBnA/ulH74YZkaGk.jpg?size=1080x1349&amp;quality=95&amp;sign=978ef733c38b17c98387a69028310179&amp;type=album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70" b="9970"/>
          <a:stretch/>
        </p:blipFill>
        <p:spPr bwMode="auto">
          <a:xfrm>
            <a:off x="9642120" y="594642"/>
            <a:ext cx="1688616" cy="1688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2" name="Google Shape;178;p9"/>
          <p:cNvGraphicFramePr/>
          <p:nvPr>
            <p:extLst>
              <p:ext uri="{D42A27DB-BD31-4B8C-83A1-F6EECF244321}">
                <p14:modId xmlns:p14="http://schemas.microsoft.com/office/powerpoint/2010/main" val="992179169"/>
              </p:ext>
            </p:extLst>
          </p:nvPr>
        </p:nvGraphicFramePr>
        <p:xfrm>
          <a:off x="1371581" y="5186159"/>
          <a:ext cx="9481725" cy="1493560"/>
        </p:xfrm>
        <a:graphic>
          <a:graphicData uri="http://schemas.openxmlformats.org/drawingml/2006/table">
            <a:tbl>
              <a:tblPr firstRow="1" bandRow="1">
                <a:noFill/>
                <a:tableStyleId>{F599B2EF-CB7D-49F3-AC3F-E419A16C782A}</a:tableStyleId>
              </a:tblPr>
              <a:tblGrid>
                <a:gridCol w="2073925"/>
                <a:gridCol w="2534850"/>
                <a:gridCol w="2558000"/>
                <a:gridCol w="2314950"/>
              </a:tblGrid>
              <a:tr h="254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2000"/>
                        <a:buFont typeface="Calibri"/>
                        <a:buNone/>
                      </a:pPr>
                      <a:r>
                        <a:rPr lang="ru-RU" sz="2000" b="1" u="none" strike="noStrike" cap="none" dirty="0" smtClean="0">
                          <a:solidFill>
                            <a:schemeClr val="accen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Администратор</a:t>
                      </a:r>
                      <a:endParaRPr sz="2000"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2000"/>
                        <a:buFont typeface="Calibri"/>
                        <a:buNone/>
                      </a:pPr>
                      <a:r>
                        <a:rPr lang="ru-RU" sz="2000" b="1" u="none" strike="noStrike" cap="none" dirty="0" smtClean="0">
                          <a:solidFill>
                            <a:schemeClr val="accen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Интегратор</a:t>
                      </a:r>
                      <a:endParaRPr sz="2000"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1800"/>
                        <a:buFont typeface="Calibri"/>
                        <a:buNone/>
                      </a:pPr>
                      <a:r>
                        <a:rPr lang="ru-RU" sz="2000" b="1" u="none" strike="noStrike" cap="none" dirty="0" smtClean="0">
                          <a:solidFill>
                            <a:schemeClr val="accen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Администратор</a:t>
                      </a:r>
                      <a:endParaRPr sz="2000" b="1" u="none" strike="noStrike" cap="none" dirty="0">
                        <a:solidFill>
                          <a:schemeClr val="accen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2000"/>
                        <a:buFont typeface="Calibri"/>
                        <a:buNone/>
                      </a:pPr>
                      <a:r>
                        <a:rPr lang="ru-RU" sz="2000" b="1" u="none" strike="noStrike" cap="none" smtClean="0">
                          <a:solidFill>
                            <a:schemeClr val="accen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Предприниматель</a:t>
                      </a:r>
                      <a:endParaRPr sz="2000"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395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z="1200" b="1" u="none" strike="noStrike" cap="none" dirty="0" smtClean="0">
                          <a:solidFill>
                            <a:srgbClr val="3F3F3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Потапова Татьяна Александровна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z="1200" b="1" u="none" strike="noStrike" cap="none" dirty="0" err="1" smtClean="0">
                          <a:solidFill>
                            <a:srgbClr val="3F3F3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Хамидуллина</a:t>
                      </a:r>
                      <a:r>
                        <a:rPr lang="ru-RU" sz="1200" b="1" u="none" strike="noStrike" cap="none" dirty="0" smtClean="0">
                          <a:solidFill>
                            <a:srgbClr val="3F3F3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Эльмира 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z="1200" b="1" u="none" strike="noStrike" cap="none" dirty="0" err="1" smtClean="0">
                          <a:solidFill>
                            <a:srgbClr val="3F3F3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Фанисовна</a:t>
                      </a:r>
                      <a:endParaRPr sz="1200"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z="1400" b="1" i="0" u="none" strike="noStrike" cap="none" dirty="0" err="1" smtClean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Мухутдинова</a:t>
                      </a:r>
                      <a:r>
                        <a:rPr lang="ru-RU" sz="1400" b="1" i="0" u="none" strike="noStrike" cap="none" dirty="0" smtClean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ru-RU" sz="1400" b="1" i="0" u="none" strike="noStrike" cap="none" dirty="0" err="1" smtClean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Ляйсан</a:t>
                      </a:r>
                      <a:r>
                        <a:rPr lang="ru-RU" sz="1400" b="1" i="0" u="none" strike="noStrike" cap="none" dirty="0" smtClean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ru-RU" sz="1400" b="1" i="0" u="none" strike="noStrike" cap="none" dirty="0" err="1" smtClean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Айдаровна</a:t>
                      </a:r>
                      <a:r>
                        <a:rPr lang="ru-RU" sz="1400" b="1" i="0" u="none" strike="noStrike" cap="none" dirty="0" smtClean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 sz="1400" b="1" i="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z="1400" b="1" u="none" strike="noStrike" cap="none" dirty="0" smtClean="0">
                          <a:solidFill>
                            <a:srgbClr val="3F3F3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Колодий Ирина Олеговна</a:t>
                      </a:r>
                      <a:endParaRPr sz="1200" b="0" i="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79797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200" b="1" u="none" strike="noStrike" cap="none" dirty="0" smtClean="0">
                          <a:solidFill>
                            <a:srgbClr val="979797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Студентка 6-го </a:t>
                      </a:r>
                      <a:r>
                        <a:rPr lang="ru-RU" sz="1200" b="1" u="none" strike="noStrike" cap="none" dirty="0">
                          <a:solidFill>
                            <a:srgbClr val="979797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курса </a:t>
                      </a:r>
                      <a:r>
                        <a:rPr lang="ru-RU" sz="1200" b="1" i="1" u="none" strike="noStrike" cap="none" dirty="0" err="1" smtClean="0">
                          <a:solidFill>
                            <a:schemeClr val="bg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УлГУ</a:t>
                      </a:r>
                      <a:endParaRPr sz="1200" dirty="0">
                        <a:solidFill>
                          <a:schemeClr val="bg2"/>
                        </a:solidFill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79797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200" b="1" u="none" strike="noStrike" cap="none" smtClean="0">
                          <a:solidFill>
                            <a:srgbClr val="979797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Студентка </a:t>
                      </a:r>
                      <a:r>
                        <a:rPr lang="ru-RU" sz="1200" b="1" u="none" strike="noStrike" cap="none" dirty="0" smtClean="0">
                          <a:solidFill>
                            <a:srgbClr val="979797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3-го </a:t>
                      </a:r>
                      <a:r>
                        <a:rPr lang="ru-RU" sz="1200" b="1" u="none" strike="noStrike" cap="none" dirty="0">
                          <a:solidFill>
                            <a:srgbClr val="979797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курса </a:t>
                      </a:r>
                      <a:r>
                        <a:rPr lang="ru-RU" sz="1200" b="1" i="1" u="none" strike="noStrike" cap="none" dirty="0" err="1" smtClean="0">
                          <a:solidFill>
                            <a:schemeClr val="bg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УлГУ</a:t>
                      </a:r>
                      <a:endParaRPr sz="1200" dirty="0">
                        <a:solidFill>
                          <a:schemeClr val="bg2"/>
                        </a:solidFill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79797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200" b="1" u="none" strike="noStrike" cap="none" dirty="0" smtClean="0">
                          <a:solidFill>
                            <a:srgbClr val="979797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Студентка 6-го </a:t>
                      </a:r>
                      <a:r>
                        <a:rPr lang="ru-RU" sz="1200" b="1" u="none" strike="noStrike" cap="none" dirty="0" err="1" smtClean="0">
                          <a:solidFill>
                            <a:srgbClr val="979797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УлГУ</a:t>
                      </a:r>
                      <a:endParaRPr sz="1200" b="1" u="none" strike="noStrike" cap="none" dirty="0">
                        <a:solidFill>
                          <a:srgbClr val="979797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79797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200" b="1" u="none" strike="noStrike" cap="none" dirty="0" smtClean="0">
                          <a:solidFill>
                            <a:srgbClr val="979797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Студентка 2-го курса </a:t>
                      </a:r>
                      <a:r>
                        <a:rPr lang="ru-RU" sz="1200" b="1" u="none" strike="noStrike" cap="none" dirty="0" err="1" smtClean="0">
                          <a:solidFill>
                            <a:srgbClr val="979797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УлГУ</a:t>
                      </a:r>
                      <a:endParaRPr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endParaRPr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endParaRPr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endParaRPr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endParaRPr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pic>
        <p:nvPicPr>
          <p:cNvPr id="1036" name="Picture 12" descr="https://sun9-12.userapi.com/impg/dfk8BGvp1neGd1ZTlxkDI2FmcAxjVl3Bcruxbw/ReTpX4_uJQY.jpg?size=1200x1600&amp;quality=95&amp;sign=d1f126891572de153c2d6bf180518ac8&amp;type=album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12" b="15988"/>
          <a:stretch/>
        </p:blipFill>
        <p:spPr bwMode="auto">
          <a:xfrm>
            <a:off x="3838622" y="3582241"/>
            <a:ext cx="1655870" cy="1655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s://sun7-21.userapi.com/impg/5W6o6xibVl-XzNtjBj_uLyENhmJz0sUFjafV3Q/3HQqLua7lZg.jpg?size=1440x2160&amp;quality=95&amp;sign=248bc1b7533c11695d825e58ca6aea89&amp;type=album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91" b="27143"/>
          <a:stretch/>
        </p:blipFill>
        <p:spPr bwMode="auto">
          <a:xfrm>
            <a:off x="8830558" y="3582241"/>
            <a:ext cx="1655870" cy="1655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https://sun9-37.userapi.com/impg/lof0u1txZ6XhuC1ED07Le0X0E3cetakR0YthoA/k-wMa3vMoDM.jpg?size=1439x2160&amp;quality=95&amp;sign=444e613c279e7699c8eaad48e8aea981&amp;type=album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73" t="14175" r="14805" b="42879"/>
          <a:stretch/>
        </p:blipFill>
        <p:spPr bwMode="auto">
          <a:xfrm>
            <a:off x="1545579" y="3582241"/>
            <a:ext cx="1623994" cy="1655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s://sun9-58.userapi.com/impg/_lQO-QrFzNAuoyOP2aYHumQk-nzj2WiCQWG8RQ/qEP10P1Mltc.jpg?size=1439x2160&amp;quality=95&amp;sign=788a5b1ffd1107b187e24250086539cc&amp;type=album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43" r="2709" b="42940"/>
          <a:stretch/>
        </p:blipFill>
        <p:spPr bwMode="auto">
          <a:xfrm>
            <a:off x="6441259" y="3582242"/>
            <a:ext cx="1684819" cy="1655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fld id="{86CB4B4D-7CA3-9044-876B-883B54F8677D}" type="slidenum">
                <a:t>10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  <a:sym typeface="Gilroy-Medium"/>
                </a:defRPr>
              </a:lvl1pPr>
            </a:lstStyle>
            <a:p>
              <a:pPr algn="ctr"/>
              <a:r>
                <a:rPr lang="ru-RU" dirty="0"/>
                <a:t>Текущее состояние</a:t>
              </a:r>
              <a:endParaRPr dirty="0"/>
            </a:p>
          </p:txBody>
        </p:sp>
      </p:grpSp>
      <p:sp>
        <p:nvSpPr>
          <p:cNvPr id="218" name="Прямоугольник 7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sp>
        <p:nvSpPr>
          <p:cNvPr id="5" name="Текст 2">
            <a:extLst>
              <a:ext uri="{FF2B5EF4-FFF2-40B4-BE49-F238E27FC236}">
                <a16:creationId xmlns="" xmlns:a16="http://schemas.microsoft.com/office/drawing/2014/main" id="{B009003B-9423-BDAA-065A-55D740C0E9A8}"/>
              </a:ext>
            </a:extLst>
          </p:cNvPr>
          <p:cNvSpPr txBox="1"/>
          <p:nvPr/>
        </p:nvSpPr>
        <p:spPr>
          <a:xfrm>
            <a:off x="993679" y="1166846"/>
            <a:ext cx="10372013" cy="45243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ctr"/>
            <a:r>
              <a:rPr lang="ru-RU" dirty="0" smtClean="0"/>
              <a:t>Разработана концепция проекта. </a:t>
            </a:r>
            <a:endParaRPr lang="ru-RU" dirty="0"/>
          </a:p>
          <a:p>
            <a:pPr algn="ctr"/>
            <a:r>
              <a:rPr lang="ru-RU" dirty="0" smtClean="0"/>
              <a:t>Составлена бизнес модель.</a:t>
            </a:r>
          </a:p>
          <a:p>
            <a:pPr algn="ctr"/>
            <a:r>
              <a:rPr lang="ru-RU" dirty="0" smtClean="0"/>
              <a:t>Определены основные финансовые показатели.</a:t>
            </a:r>
          </a:p>
          <a:p>
            <a:pPr algn="ctr"/>
            <a:r>
              <a:rPr lang="ru-RU" dirty="0" smtClean="0"/>
              <a:t>Проведена оценка рынка.</a:t>
            </a:r>
          </a:p>
          <a:p>
            <a:pPr algn="ctr"/>
            <a:r>
              <a:rPr lang="ru-RU" dirty="0" smtClean="0"/>
              <a:t>В разработке прототип сайта.</a:t>
            </a:r>
          </a:p>
          <a:p>
            <a:pPr algn="ctr"/>
            <a:r>
              <a:rPr lang="ru-RU" dirty="0" smtClean="0"/>
              <a:t>Прохождение акселерационной программы </a:t>
            </a:r>
            <a:r>
              <a:rPr lang="en-US" dirty="0" err="1" smtClean="0"/>
              <a:t>ULSUTech</a:t>
            </a:r>
            <a:r>
              <a:rPr lang="en-US" dirty="0"/>
              <a:t>.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CE7FAE0A-E9CD-1433-6EB3-77BD3200CA4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408470" y="64060"/>
            <a:ext cx="848769" cy="640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73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1"/>
          <p:cNvSpPr/>
          <p:nvPr/>
        </p:nvSpPr>
        <p:spPr>
          <a:xfrm>
            <a:off x="6103137" y="1742787"/>
            <a:ext cx="6121525" cy="5131928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5" name="Google Shape;185;p11"/>
          <p:cNvSpPr/>
          <p:nvPr/>
        </p:nvSpPr>
        <p:spPr>
          <a:xfrm>
            <a:off x="6103137" y="-6261"/>
            <a:ext cx="6121527" cy="1800326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6" name="Google Shape;186;p11"/>
          <p:cNvSpPr/>
          <p:nvPr/>
        </p:nvSpPr>
        <p:spPr>
          <a:xfrm>
            <a:off x="6102381" y="5347906"/>
            <a:ext cx="2372738" cy="1515888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7" name="Google Shape;187;p11"/>
          <p:cNvSpPr/>
          <p:nvPr/>
        </p:nvSpPr>
        <p:spPr>
          <a:xfrm>
            <a:off x="8355782" y="-12041"/>
            <a:ext cx="3868879" cy="1811885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DDAE3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8" name="Google Shape;188;p11" descr="Рисунок 24"/>
          <p:cNvPicPr preferRelativeResize="0"/>
          <p:nvPr/>
        </p:nvPicPr>
        <p:blipFill rotWithShape="1">
          <a:blip r:embed="rId3">
            <a:alphaModFix/>
          </a:blip>
          <a:srcRect b="5188"/>
          <a:stretch/>
        </p:blipFill>
        <p:spPr>
          <a:xfrm>
            <a:off x="8806690" y="2333918"/>
            <a:ext cx="3417973" cy="45574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1" descr="image2.png"/>
          <p:cNvPicPr preferRelativeResize="0"/>
          <p:nvPr/>
        </p:nvPicPr>
        <p:blipFill rotWithShape="1">
          <a:blip r:embed="rId4">
            <a:alphaModFix/>
          </a:blip>
          <a:srcRect t="720" b="5620"/>
          <a:stretch/>
        </p:blipFill>
        <p:spPr>
          <a:xfrm>
            <a:off x="8362270" y="1788748"/>
            <a:ext cx="3896248" cy="5131928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11"/>
          <p:cNvSpPr txBox="1"/>
          <p:nvPr/>
        </p:nvSpPr>
        <p:spPr>
          <a:xfrm>
            <a:off x="532008" y="995119"/>
            <a:ext cx="4831214" cy="4529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 fontScale="92500" lnSpcReduction="100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6900"/>
              <a:buFont typeface="Arial"/>
              <a:buNone/>
            </a:pPr>
            <a:r>
              <a:rPr lang="ru-RU" sz="69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СПАСИБО</a:t>
            </a:r>
            <a:r>
              <a:rPr lang="ru-RU" sz="72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!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7200"/>
              <a:buFont typeface="Arial"/>
              <a:buNone/>
            </a:pPr>
            <a:endParaRPr sz="72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</a:pPr>
            <a:r>
              <a:rPr lang="ru-RU" sz="2300" b="0" i="0" u="none" strike="noStrike" cap="none" dirty="0" smtClean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КОНТАКТЫ ЛИДЕРА ПРОЕКТА</a:t>
            </a: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300"/>
              <a:buFont typeface="Arial"/>
              <a:buNone/>
            </a:pPr>
            <a:r>
              <a:rPr lang="ru-RU" sz="2300" b="0" i="0" u="none" strike="noStrike" cap="none" dirty="0" smtClean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89278101814</a:t>
            </a:r>
            <a:endParaRPr dirty="0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300"/>
              <a:buFont typeface="Arial"/>
              <a:buNone/>
            </a:pPr>
            <a:r>
              <a:rPr lang="en-US" sz="2300" b="0" i="0" u="none" strike="noStrike" cap="none" dirty="0" smtClean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l.daminova73@gmail.com</a:t>
            </a:r>
            <a:endParaRPr lang="ru-RU" sz="2300" b="0" i="0" u="none" strike="noStrike" cap="none" dirty="0" smtClean="0">
              <a:solidFill>
                <a:srgbClr val="1B1B1B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lnSpc>
                <a:spcPct val="150000"/>
              </a:lnSpc>
              <a:buClr>
                <a:srgbClr val="1B1B1B"/>
              </a:buClr>
              <a:buSzPts val="2300"/>
            </a:pPr>
            <a:r>
              <a:rPr lang="ru-RU" sz="2300" dirty="0" smtClean="0">
                <a:solidFill>
                  <a:srgbClr val="FF0000"/>
                </a:solidFill>
                <a:ea typeface="Helvetica Neue"/>
              </a:rPr>
              <a:t>Ссылка проекта на </a:t>
            </a:r>
            <a:r>
              <a:rPr lang="en-US" sz="1800" b="1" dirty="0" smtClean="0">
                <a:solidFill>
                  <a:srgbClr val="FF0000"/>
                </a:solidFill>
              </a:rPr>
              <a:t>PROJECTS</a:t>
            </a:r>
            <a:r>
              <a:rPr lang="ru-RU" sz="1800" b="1" dirty="0" smtClean="0">
                <a:solidFill>
                  <a:srgbClr val="FF0000"/>
                </a:solidFill>
              </a:rPr>
              <a:t>: </a:t>
            </a:r>
            <a:r>
              <a:rPr lang="en-US" sz="1800" b="1" dirty="0">
                <a:solidFill>
                  <a:srgbClr val="FF0000"/>
                </a:solidFill>
                <a:hlinkClick r:id="rId6"/>
              </a:rPr>
              <a:t>https://pt.2035.university/project/onlajn-trenirovki-dla-invalidov</a:t>
            </a:r>
            <a:endParaRPr lang="en-US" sz="1800" b="1" dirty="0">
              <a:solidFill>
                <a:srgbClr val="FF0000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300"/>
              <a:buFont typeface="Arial"/>
              <a:buNone/>
            </a:pPr>
            <a:endParaRPr sz="1800" b="0" i="0" u="none" strike="noStrike" cap="none" dirty="0">
              <a:solidFill>
                <a:srgbClr val="FF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191" name="Google Shape;191;p11"/>
          <p:cNvGrpSpPr/>
          <p:nvPr/>
        </p:nvGrpSpPr>
        <p:grpSpPr>
          <a:xfrm>
            <a:off x="-6780" y="6365336"/>
            <a:ext cx="542264" cy="506846"/>
            <a:chOff x="-1" y="-1"/>
            <a:chExt cx="542263" cy="506844"/>
          </a:xfrm>
        </p:grpSpPr>
        <p:sp>
          <p:nvSpPr>
            <p:cNvPr id="192" name="Google Shape;192;p11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93" name="Google Shape;193;p11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fld id="{00000000-1234-1234-1234-123412341234}" type="slidenum"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11</a:t>
              </a:fld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527</TotalTime>
  <Words>745</Words>
  <Application>Microsoft Office PowerPoint</Application>
  <PresentationFormat>Произвольный</PresentationFormat>
  <Paragraphs>213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1" baseType="lpstr">
      <vt:lpstr>Arial</vt:lpstr>
      <vt:lpstr>Calibri</vt:lpstr>
      <vt:lpstr>Helvetica</vt:lpstr>
      <vt:lpstr>Gilroy-Medium</vt:lpstr>
      <vt:lpstr>Gilroy-Light</vt:lpstr>
      <vt:lpstr>Times New Roman</vt:lpstr>
      <vt:lpstr>Helvetica Neue</vt:lpstr>
      <vt:lpstr>Gilroy-Bold</vt:lpstr>
      <vt:lpstr>Gilroy-ExtraBold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1</cp:lastModifiedBy>
  <cp:revision>27</cp:revision>
  <dcterms:modified xsi:type="dcterms:W3CDTF">2023-12-12T15:22:57Z</dcterms:modified>
</cp:coreProperties>
</file>