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8F00FF"/>
    <a:srgbClr val="B5D8E1"/>
    <a:srgbClr val="FD493D"/>
    <a:srgbClr val="B818B8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4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594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31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182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23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790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429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467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83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13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218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094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251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2730500"/>
            <a:ext cx="12192000" cy="4127499"/>
          </a:xfrm>
          <a:prstGeom prst="rect">
            <a:avLst/>
          </a:prstGeom>
          <a:solidFill>
            <a:srgbClr val="FD49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06878" y="4928505"/>
            <a:ext cx="2072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Туристы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5288" y="2876431"/>
            <a:ext cx="61396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bg1"/>
                </a:solidFill>
              </a:rPr>
              <a:t>ПРЕЗЕНТАЦИЯ</a:t>
            </a:r>
          </a:p>
          <a:p>
            <a:r>
              <a:rPr lang="ru-RU" sz="4800" b="1" dirty="0" smtClean="0">
                <a:solidFill>
                  <a:schemeClr val="bg1"/>
                </a:solidFill>
              </a:rPr>
              <a:t>СТАРТАП-ПРОЕКТА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43100" y="915618"/>
            <a:ext cx="439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АКСЕЛЕРАЦИОННАЯ</a:t>
            </a:r>
          </a:p>
          <a:p>
            <a:r>
              <a:rPr lang="ru-RU" sz="2800" dirty="0">
                <a:solidFill>
                  <a:schemeClr val="bg1"/>
                </a:solidFill>
              </a:rPr>
              <a:t>ПРОГРАММА</a:t>
            </a:r>
          </a:p>
          <a:p>
            <a:r>
              <a:rPr lang="ru-RU" sz="2800" b="1" dirty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9175" y="578485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AR </a:t>
            </a:r>
            <a:r>
              <a:rPr lang="ru-RU" dirty="0">
                <a:solidFill>
                  <a:schemeClr val="bg1"/>
                </a:solidFill>
              </a:rPr>
              <a:t>и </a:t>
            </a:r>
            <a:r>
              <a:rPr lang="en-US" dirty="0">
                <a:solidFill>
                  <a:schemeClr val="bg1"/>
                </a:solidFill>
              </a:rPr>
              <a:t>VR </a:t>
            </a:r>
            <a:r>
              <a:rPr lang="ru-RU" dirty="0">
                <a:solidFill>
                  <a:schemeClr val="bg1"/>
                </a:solidFill>
              </a:rPr>
              <a:t>технологии туризма</a:t>
            </a:r>
          </a:p>
        </p:txBody>
      </p:sp>
      <p:sp>
        <p:nvSpPr>
          <p:cNvPr id="12" name="AutoShape 2"/>
          <p:cNvSpPr>
            <a:spLocks noChangeArrowheads="1"/>
          </p:cNvSpPr>
          <p:nvPr/>
        </p:nvSpPr>
        <p:spPr bwMode="auto">
          <a:xfrm>
            <a:off x="7021286" y="168956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FCAF17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ПРЕДСТАВЛЕНИЕ</a:t>
            </a:r>
          </a:p>
        </p:txBody>
      </p:sp>
      <p:sp>
        <p:nvSpPr>
          <p:cNvPr id="13" name="AutoShape 2"/>
          <p:cNvSpPr>
            <a:spLocks noChangeArrowheads="1"/>
          </p:cNvSpPr>
          <p:nvPr/>
        </p:nvSpPr>
        <p:spPr bwMode="auto">
          <a:xfrm>
            <a:off x="7049861" y="1810147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B5D8E1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РЕШАЕМАЯ ПРОБЛЕМА И КЛЮЧЕВАЯ ПОЛЬЗА</a:t>
            </a:r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auto">
          <a:xfrm>
            <a:off x="7043511" y="3467100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8F00FF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ЧТО УЖЕ СДЕЛАНО ПО ПРОЕКТУ</a:t>
            </a:r>
          </a:p>
        </p:txBody>
      </p:sp>
      <p:sp>
        <p:nvSpPr>
          <p:cNvPr id="15" name="AutoShape 2"/>
          <p:cNvSpPr>
            <a:spLocks noChangeArrowheads="1"/>
          </p:cNvSpPr>
          <p:nvPr/>
        </p:nvSpPr>
        <p:spPr bwMode="auto">
          <a:xfrm>
            <a:off x="7059386" y="5125754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FBB3C1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ru-RU" altLang="ru-RU" sz="1400" b="1" dirty="0">
                <a:solidFill>
                  <a:schemeClr val="bg1"/>
                </a:solidFill>
              </a:rPr>
              <a:t>ПЛАНЫ И РЕСУРСЫ</a:t>
            </a:r>
            <a:endParaRPr kumimoji="0" lang="ru-RU" altLang="ru-RU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156869" y="4843614"/>
            <a:ext cx="3994923" cy="1949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274320" algn="l"/>
              </a:tabLst>
            </a:pPr>
            <a:r>
              <a:rPr lang="ru-RU" sz="2400" b="1" dirty="0">
                <a:solidFill>
                  <a:schemeClr val="bg1"/>
                </a:solidFill>
              </a:rPr>
              <a:t>КОНТАКТЫ ПРОЕКТА:</a:t>
            </a:r>
            <a:br>
              <a:rPr lang="ru-RU" sz="2400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- U611982</a:t>
            </a: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274320" algn="l"/>
              </a:tabLst>
            </a:pPr>
            <a:r>
              <a:rPr lang="ru-RU" b="1" dirty="0">
                <a:solidFill>
                  <a:schemeClr val="bg1"/>
                </a:solidFill>
              </a:rPr>
              <a:t>- 2411348</a:t>
            </a: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274320" algn="l"/>
              </a:tabLst>
            </a:pPr>
            <a:r>
              <a:rPr lang="ru-RU" b="1" dirty="0">
                <a:solidFill>
                  <a:schemeClr val="bg1"/>
                </a:solidFill>
              </a:rPr>
              <a:t>- Гавриков Вадим Владимирович</a:t>
            </a: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274320" algn="l"/>
              </a:tabLst>
            </a:pPr>
            <a:r>
              <a:rPr lang="ru-RU" b="1" dirty="0">
                <a:solidFill>
                  <a:schemeClr val="bg1"/>
                </a:solidFill>
              </a:rPr>
              <a:t>- 89649756617</a:t>
            </a:r>
          </a:p>
          <a:p>
            <a:r>
              <a:rPr lang="ru-RU" b="1" dirty="0">
                <a:solidFill>
                  <a:schemeClr val="bg1"/>
                </a:solidFill>
              </a:rPr>
              <a:t>- vadim.vadima9@mail.ru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16773" y="2992671"/>
            <a:ext cx="36799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chemeClr val="bg1"/>
                </a:solidFill>
              </a:rPr>
              <a:t>Музей из множества музеев доступен из любого места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941" y="431800"/>
            <a:ext cx="1757365" cy="202605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12" y="828670"/>
            <a:ext cx="1337287" cy="153353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75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ПРЕЗЕНТАЦИЯ СТАРТАП-ПРОЕКТОВ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226" y="2942640"/>
            <a:ext cx="459196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ЦЕЛЕВАЯ АУДИТОРИЯ:</a:t>
            </a:r>
          </a:p>
          <a:p>
            <a:pPr marL="342900" indent="-342900">
              <a:buFontTx/>
              <a:buChar char="-"/>
            </a:pPr>
            <a:r>
              <a:rPr lang="ru-RU" dirty="0"/>
              <a:t>Люди с ограничениями по здоровью</a:t>
            </a:r>
          </a:p>
          <a:p>
            <a:pPr marL="342900" indent="-342900">
              <a:buFontTx/>
              <a:buChar char="-"/>
            </a:pPr>
            <a:r>
              <a:rPr lang="ru-RU" dirty="0"/>
              <a:t>Молодежь, у которой нет свободного времени и </a:t>
            </a:r>
            <a:r>
              <a:rPr lang="ru-RU" dirty="0" smtClean="0"/>
              <a:t>средств </a:t>
            </a:r>
            <a:r>
              <a:rPr lang="ru-RU" dirty="0"/>
              <a:t>для посещения</a:t>
            </a:r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95745" y="2950991"/>
            <a:ext cx="318391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ПРОБЛЕМА:</a:t>
            </a:r>
          </a:p>
          <a:p>
            <a:r>
              <a:rPr lang="ru-RU" dirty="0"/>
              <a:t>1. Нет возможности попасть</a:t>
            </a:r>
          </a:p>
          <a:p>
            <a:r>
              <a:rPr lang="ru-RU" dirty="0"/>
              <a:t>2. Экспонаты не выставляются</a:t>
            </a:r>
          </a:p>
          <a:p>
            <a:r>
              <a:rPr lang="ru-RU" dirty="0"/>
              <a:t>4. Здоровье не позволяет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979664" y="2930287"/>
            <a:ext cx="429278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ПОЛЬЗА:</a:t>
            </a:r>
          </a:p>
          <a:p>
            <a:r>
              <a:rPr lang="ru-RU" sz="1400" dirty="0"/>
              <a:t>Полноценное представление всех экспонатов в дополненной и полной виртуальной реальности, можно потрогать, приблизить, получить схему, разложить детали и детально рассмотреть экспонаты, получить комплексное представления,  которые в обычной (аналоговой) жизни нельзя </a:t>
            </a:r>
            <a:endParaRPr lang="ru-RU" sz="1600" b="1" dirty="0">
              <a:solidFill>
                <a:srgbClr val="8F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5226" y="4135232"/>
            <a:ext cx="39112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ПОКАЗАТЕЛИ РЫНКА</a:t>
            </a:r>
            <a:r>
              <a:rPr lang="en-US" sz="2000" b="1" dirty="0">
                <a:solidFill>
                  <a:srgbClr val="8F00FF"/>
                </a:solidFill>
              </a:rPr>
              <a:t>:</a:t>
            </a:r>
            <a:endParaRPr lang="ru-RU" sz="2000" b="1" dirty="0">
              <a:solidFill>
                <a:srgbClr val="8F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92360" y="4835750"/>
            <a:ext cx="322519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ЕМКОСТЬ РЫНКА</a:t>
            </a:r>
            <a:r>
              <a:rPr lang="en-US" sz="2000" b="1" dirty="0">
                <a:solidFill>
                  <a:srgbClr val="8F00FF"/>
                </a:solidFill>
              </a:rPr>
              <a:t>:</a:t>
            </a:r>
            <a:endParaRPr lang="ru-RU" sz="2000" b="1" dirty="0">
              <a:solidFill>
                <a:srgbClr val="8F00FF"/>
              </a:solidFill>
            </a:endParaRPr>
          </a:p>
          <a:p>
            <a:r>
              <a:rPr lang="en-US" sz="1400" dirty="0"/>
              <a:t>TAM 146447424</a:t>
            </a:r>
            <a:r>
              <a:rPr lang="ru-RU" sz="1400" dirty="0"/>
              <a:t> клиентов всего</a:t>
            </a:r>
            <a:endParaRPr lang="en-US" sz="1400" dirty="0"/>
          </a:p>
          <a:p>
            <a:r>
              <a:rPr lang="en-US" sz="1400" dirty="0"/>
              <a:t>SAM 585 790</a:t>
            </a:r>
            <a:r>
              <a:rPr lang="ru-RU" sz="1400" dirty="0"/>
              <a:t> целевая аудитория</a:t>
            </a:r>
            <a:endParaRPr lang="en-US" sz="1400" dirty="0"/>
          </a:p>
          <a:p>
            <a:r>
              <a:rPr lang="en-US" sz="1400" dirty="0"/>
              <a:t>SOM 585 790</a:t>
            </a:r>
            <a:r>
              <a:rPr lang="ru-RU" sz="1400" dirty="0"/>
              <a:t> достигаемые показатели</a:t>
            </a:r>
            <a:endParaRPr lang="en-US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7979664" y="4835750"/>
            <a:ext cx="3911221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КОНКУРЕНТЫ</a:t>
            </a:r>
            <a:r>
              <a:rPr lang="en-US" sz="2000" b="1" dirty="0">
                <a:solidFill>
                  <a:srgbClr val="8F00FF"/>
                </a:solidFill>
              </a:rPr>
              <a:t>:</a:t>
            </a:r>
            <a:endParaRPr lang="ru-RU" sz="2000" b="1" dirty="0">
              <a:solidFill>
                <a:srgbClr val="8F00FF"/>
              </a:solidFill>
            </a:endParaRPr>
          </a:p>
          <a:p>
            <a:r>
              <a:rPr lang="ru-RU" sz="1400" i="1" dirty="0"/>
              <a:t>Есть зарубежный аналоги, например, </a:t>
            </a:r>
            <a:r>
              <a:rPr lang="ru-RU" sz="1400" i="1" dirty="0" err="1"/>
              <a:t>Кливлендский</a:t>
            </a:r>
            <a:r>
              <a:rPr lang="ru-RU" sz="1400" i="1" dirty="0"/>
              <a:t> музей искусств - но он про картины</a:t>
            </a:r>
          </a:p>
          <a:p>
            <a:r>
              <a:rPr lang="ru-RU" sz="1400" i="1" dirty="0"/>
              <a:t>Есть инсталляция космического музея  - одна и про взлет на орбиту</a:t>
            </a:r>
          </a:p>
          <a:p>
            <a:r>
              <a:rPr lang="ru-RU" sz="1400" i="1" dirty="0"/>
              <a:t>Музей Кельтского наследия, но там только 3д гид на время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5226" y="1709930"/>
            <a:ext cx="1086348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ЧТО ДЕЛАЕМ?</a:t>
            </a:r>
          </a:p>
          <a:p>
            <a:r>
              <a:rPr lang="ru-RU" i="1" dirty="0"/>
              <a:t>Проекты тематики «Креативные индустрии», а именно технологии дополненной реальности, или AR-технологии (</a:t>
            </a:r>
            <a:r>
              <a:rPr lang="ru-RU" i="1" dirty="0" err="1"/>
              <a:t>Augmented</a:t>
            </a:r>
            <a:r>
              <a:rPr lang="ru-RU" i="1" dirty="0"/>
              <a:t> </a:t>
            </a:r>
            <a:r>
              <a:rPr lang="ru-RU" i="1" dirty="0" err="1"/>
              <a:t>Reality</a:t>
            </a:r>
            <a:r>
              <a:rPr lang="ru-RU" i="1" dirty="0"/>
              <a:t>), призванной повысить посещаемость музеев и интерес к ним, состоит в наложении виртуальной реальности на объекты реального мира. С помощью AR и VR технологий. 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22778" y="314778"/>
            <a:ext cx="3911221" cy="1384995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ЦЕЛЕВАЯ АУДИТОРИЯ,</a:t>
            </a:r>
          </a:p>
          <a:p>
            <a:r>
              <a:rPr lang="ru-RU" sz="2800" b="1" dirty="0">
                <a:solidFill>
                  <a:schemeClr val="bg1"/>
                </a:solidFill>
              </a:rPr>
              <a:t>РЕШАЕМАЯ ПРОБЛЕМА И КЛЮЧЕВАЯ ПОЛЬЗА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301699-AFB4-4C70-B848-066945964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90" y="4535342"/>
            <a:ext cx="4097062" cy="230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905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058246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932631" y="39655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ПРЕЗЕНТАЦИЯ СТАРТАП-ПРОЕКТОВ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081" y="39655"/>
            <a:ext cx="3911221" cy="954107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ЧТО УЖЕ СДЕЛАНО ПО ПРОЕКТУ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0360" y="2633390"/>
            <a:ext cx="36993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КОНКУРЕНТЫ</a:t>
            </a:r>
            <a:r>
              <a:rPr lang="en-US" sz="2000" b="1" dirty="0">
                <a:solidFill>
                  <a:srgbClr val="8F00FF"/>
                </a:solidFill>
              </a:rPr>
              <a:t>:</a:t>
            </a:r>
            <a:endParaRPr lang="ru-RU" sz="2000" b="1" dirty="0">
              <a:solidFill>
                <a:srgbClr val="8F00FF"/>
              </a:solidFill>
            </a:endParaRPr>
          </a:p>
          <a:p>
            <a:r>
              <a:rPr lang="ru-RU" dirty="0"/>
              <a:t>Зарубежные аналоги: </a:t>
            </a:r>
            <a:r>
              <a:rPr lang="ru-RU" dirty="0" err="1"/>
              <a:t>Кливлендский</a:t>
            </a:r>
            <a:r>
              <a:rPr lang="ru-RU" dirty="0"/>
              <a:t> музей искусств. Инсталляция космического музея.</a:t>
            </a:r>
          </a:p>
          <a:p>
            <a:r>
              <a:rPr lang="ru-RU" dirty="0"/>
              <a:t>Музей Кельтского наследия.</a:t>
            </a:r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93367" y="2650269"/>
            <a:ext cx="68279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КОНКУРЕНТНЫЕ ПРЕИМУЩЕСТВА</a:t>
            </a:r>
            <a:r>
              <a:rPr lang="en-US" sz="2000" b="1" dirty="0">
                <a:solidFill>
                  <a:srgbClr val="8F00FF"/>
                </a:solidFill>
              </a:rPr>
              <a:t>:</a:t>
            </a:r>
            <a:endParaRPr lang="ru-RU" sz="2000" b="1" dirty="0">
              <a:solidFill>
                <a:srgbClr val="8F00FF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dirty="0"/>
              <a:t>1. Легкая доступность ко всем представленным экспонатам.</a:t>
            </a:r>
          </a:p>
          <a:p>
            <a:pPr marL="342900" indent="-342900">
              <a:buFontTx/>
              <a:buChar char="-"/>
            </a:pPr>
            <a:r>
              <a:rPr lang="ru-RU" dirty="0"/>
              <a:t>2. Подробный справочный материал и детализация экспонатов.</a:t>
            </a:r>
          </a:p>
          <a:p>
            <a:pPr marL="342900" indent="-342900">
              <a:buFontTx/>
              <a:buChar char="-"/>
            </a:pPr>
            <a:r>
              <a:rPr lang="ru-RU" dirty="0"/>
              <a:t>3. Круглосуточный доступ.</a:t>
            </a:r>
          </a:p>
          <a:p>
            <a:pPr marL="342900" indent="-342900">
              <a:buFontTx/>
              <a:buChar char="-"/>
            </a:pPr>
            <a:r>
              <a:rPr lang="ru-RU" dirty="0"/>
              <a:t>4. Легкость посещения.</a:t>
            </a:r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48692" y="1151891"/>
            <a:ext cx="418880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ДОСТИЖЕНИЯ В РАМКАХ ПРОЕКТА</a:t>
            </a:r>
            <a:r>
              <a:rPr lang="en-US" sz="2000" b="1" dirty="0">
                <a:solidFill>
                  <a:srgbClr val="8F00FF"/>
                </a:solidFill>
              </a:rPr>
              <a:t>:</a:t>
            </a:r>
            <a:endParaRPr lang="ru-RU" sz="2000" b="1" dirty="0">
              <a:solidFill>
                <a:srgbClr val="8F00FF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dirty="0"/>
              <a:t>Проработка идеи.</a:t>
            </a:r>
          </a:p>
          <a:p>
            <a:pPr marL="342900" indent="-342900">
              <a:buFontTx/>
              <a:buChar char="-"/>
            </a:pPr>
            <a:r>
              <a:rPr lang="ru-RU" dirty="0"/>
              <a:t>Проведение проблемного интервью.</a:t>
            </a:r>
          </a:p>
          <a:p>
            <a:pPr marL="342900" indent="-342900">
              <a:buFontTx/>
              <a:buChar char="-"/>
            </a:pPr>
            <a:r>
              <a:rPr lang="ru-RU" dirty="0"/>
              <a:t>Тестирование гипотез.</a:t>
            </a:r>
          </a:p>
          <a:p>
            <a:pPr marL="342900" indent="-342900">
              <a:buFontTx/>
              <a:buChar char="-"/>
            </a:pPr>
            <a:r>
              <a:rPr lang="ru-RU" dirty="0"/>
              <a:t>Построение бизнес модели.</a:t>
            </a:r>
          </a:p>
          <a:p>
            <a:pPr marL="342900" indent="-342900">
              <a:buFontTx/>
              <a:buChar char="-"/>
            </a:pPr>
            <a:r>
              <a:rPr lang="ru-RU" dirty="0"/>
              <a:t>Расчет финансов.</a:t>
            </a:r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8081" y="4583329"/>
            <a:ext cx="3851350" cy="400110"/>
          </a:xfrm>
          <a:prstGeom prst="rect">
            <a:avLst/>
          </a:prstGeom>
          <a:solidFill>
            <a:srgbClr val="FCAF17"/>
          </a:solidFill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ДОРОЖНАЯ КАРТА ПРОЕКТА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763" y="1624932"/>
            <a:ext cx="4600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БИЗНЕС-МОДЕЛЬ:</a:t>
            </a:r>
            <a:endParaRPr lang="ru-RU" i="1" dirty="0"/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48A75F-8BFD-4623-8F8A-6454CFDC0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5411" y="1191633"/>
            <a:ext cx="5731117" cy="136553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B80D909-51C5-4979-A918-F89E09EAA800}"/>
              </a:ext>
            </a:extLst>
          </p:cNvPr>
          <p:cNvSpPr txBox="1"/>
          <p:nvPr/>
        </p:nvSpPr>
        <p:spPr>
          <a:xfrm>
            <a:off x="5898252" y="6093509"/>
            <a:ext cx="1541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Создание сайта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0BFF5D-4AA8-48AA-9BDC-5C70372DC5A4}"/>
              </a:ext>
            </a:extLst>
          </p:cNvPr>
          <p:cNvSpPr txBox="1"/>
          <p:nvPr/>
        </p:nvSpPr>
        <p:spPr>
          <a:xfrm>
            <a:off x="7720363" y="6139091"/>
            <a:ext cx="16816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Тестовая продажа(</a:t>
            </a:r>
            <a:r>
              <a:rPr lang="en-US" dirty="0"/>
              <a:t>MVP)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90361E-F518-48AA-B596-3BEE123BBB63}"/>
              </a:ext>
            </a:extLst>
          </p:cNvPr>
          <p:cNvSpPr txBox="1"/>
          <p:nvPr/>
        </p:nvSpPr>
        <p:spPr>
          <a:xfrm>
            <a:off x="6636195" y="4891692"/>
            <a:ext cx="26542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Рабочий сервис онлайн, тестирование в университете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7BB115-C0A8-4EF4-8743-8B606EBDF86A}"/>
              </a:ext>
            </a:extLst>
          </p:cNvPr>
          <p:cNvSpPr txBox="1"/>
          <p:nvPr/>
        </p:nvSpPr>
        <p:spPr>
          <a:xfrm>
            <a:off x="9555955" y="6146019"/>
            <a:ext cx="1717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Коммерческое предложение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CC6387-0FF4-4D8B-A665-3A1F3E99A701}"/>
              </a:ext>
            </a:extLst>
          </p:cNvPr>
          <p:cNvSpPr txBox="1"/>
          <p:nvPr/>
        </p:nvSpPr>
        <p:spPr>
          <a:xfrm>
            <a:off x="4299238" y="5168691"/>
            <a:ext cx="20157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Продажа(ценностное интервью)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BF151ED-3B24-4AF0-A8E1-4BF158BDD733}"/>
              </a:ext>
            </a:extLst>
          </p:cNvPr>
          <p:cNvSpPr txBox="1"/>
          <p:nvPr/>
        </p:nvSpPr>
        <p:spPr>
          <a:xfrm>
            <a:off x="10088563" y="5241853"/>
            <a:ext cx="228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Масштабирование проекта (доработка)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67E75A4C-F5A8-416D-BDD1-249DFE1BC66C}"/>
              </a:ext>
            </a:extLst>
          </p:cNvPr>
          <p:cNvSpPr/>
          <p:nvPr/>
        </p:nvSpPr>
        <p:spPr>
          <a:xfrm>
            <a:off x="-1400920" y="6000273"/>
            <a:ext cx="14024719" cy="457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960CB0E-2FDA-474D-BCCF-8FBD652D636D}"/>
              </a:ext>
            </a:extLst>
          </p:cNvPr>
          <p:cNvSpPr txBox="1"/>
          <p:nvPr/>
        </p:nvSpPr>
        <p:spPr>
          <a:xfrm>
            <a:off x="-114860" y="6139091"/>
            <a:ext cx="14329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Проработка идеи.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B53C3EE-1C06-43EA-8730-D8BF07223476}"/>
              </a:ext>
            </a:extLst>
          </p:cNvPr>
          <p:cNvSpPr txBox="1"/>
          <p:nvPr/>
        </p:nvSpPr>
        <p:spPr>
          <a:xfrm>
            <a:off x="-69450" y="4956405"/>
            <a:ext cx="24585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Проведение проблемного интервью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3FEF46B-6218-4FB9-A9B0-4B50C41AD55C}"/>
              </a:ext>
            </a:extLst>
          </p:cNvPr>
          <p:cNvSpPr txBox="1"/>
          <p:nvPr/>
        </p:nvSpPr>
        <p:spPr>
          <a:xfrm>
            <a:off x="1473743" y="6139091"/>
            <a:ext cx="15422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Тестирование гипотез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9DD9065-3903-41BF-983E-D0D9DA1FF3C7}"/>
              </a:ext>
            </a:extLst>
          </p:cNvPr>
          <p:cNvSpPr txBox="1"/>
          <p:nvPr/>
        </p:nvSpPr>
        <p:spPr>
          <a:xfrm>
            <a:off x="1862562" y="4976916"/>
            <a:ext cx="14950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Построение бизнес модели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225CCB0-8890-4BFF-B28B-38767561AE80}"/>
              </a:ext>
            </a:extLst>
          </p:cNvPr>
          <p:cNvSpPr txBox="1"/>
          <p:nvPr/>
        </p:nvSpPr>
        <p:spPr>
          <a:xfrm>
            <a:off x="3171645" y="6150827"/>
            <a:ext cx="11360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Расчет финансов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B62C56D9-B91C-4424-AD47-1FE90E7F8728}"/>
              </a:ext>
            </a:extLst>
          </p:cNvPr>
          <p:cNvSpPr/>
          <p:nvPr/>
        </p:nvSpPr>
        <p:spPr>
          <a:xfrm flipV="1">
            <a:off x="436964" y="6021072"/>
            <a:ext cx="73333" cy="210261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1B753D4E-CE1B-4DB7-81D8-044A2F08482C}"/>
              </a:ext>
            </a:extLst>
          </p:cNvPr>
          <p:cNvSpPr/>
          <p:nvPr/>
        </p:nvSpPr>
        <p:spPr>
          <a:xfrm flipV="1">
            <a:off x="1182503" y="5811903"/>
            <a:ext cx="73333" cy="210261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9AAB6E00-3B84-43CC-8A78-5B5589E55893}"/>
              </a:ext>
            </a:extLst>
          </p:cNvPr>
          <p:cNvSpPr/>
          <p:nvPr/>
        </p:nvSpPr>
        <p:spPr>
          <a:xfrm flipV="1">
            <a:off x="1674625" y="6021072"/>
            <a:ext cx="73333" cy="210261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DCC5A9D4-7801-4AA6-8DE0-6E99189B8FCE}"/>
              </a:ext>
            </a:extLst>
          </p:cNvPr>
          <p:cNvSpPr/>
          <p:nvPr/>
        </p:nvSpPr>
        <p:spPr>
          <a:xfrm flipV="1">
            <a:off x="2242187" y="5810811"/>
            <a:ext cx="73333" cy="210261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296EB592-689F-4522-B246-185D6FF44961}"/>
              </a:ext>
            </a:extLst>
          </p:cNvPr>
          <p:cNvSpPr/>
          <p:nvPr/>
        </p:nvSpPr>
        <p:spPr>
          <a:xfrm flipV="1">
            <a:off x="3429934" y="6028502"/>
            <a:ext cx="73333" cy="210261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42E47B66-123A-4868-9367-C3E1FD3F5AE2}"/>
              </a:ext>
            </a:extLst>
          </p:cNvPr>
          <p:cNvSpPr/>
          <p:nvPr/>
        </p:nvSpPr>
        <p:spPr>
          <a:xfrm flipV="1">
            <a:off x="5338213" y="5810810"/>
            <a:ext cx="73333" cy="210261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AE63B5EE-855F-4DC1-B09F-D7810C0EAC18}"/>
              </a:ext>
            </a:extLst>
          </p:cNvPr>
          <p:cNvSpPr/>
          <p:nvPr/>
        </p:nvSpPr>
        <p:spPr>
          <a:xfrm flipV="1">
            <a:off x="6198635" y="6020982"/>
            <a:ext cx="73333" cy="210261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7726AE90-4A6E-4877-AEFE-7DA03E6645D4}"/>
              </a:ext>
            </a:extLst>
          </p:cNvPr>
          <p:cNvSpPr/>
          <p:nvPr/>
        </p:nvSpPr>
        <p:spPr>
          <a:xfrm flipV="1">
            <a:off x="7887593" y="5807829"/>
            <a:ext cx="73333" cy="210261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9C6D26B8-A2F6-4F0F-BEDE-84DCC45489FB}"/>
              </a:ext>
            </a:extLst>
          </p:cNvPr>
          <p:cNvSpPr/>
          <p:nvPr/>
        </p:nvSpPr>
        <p:spPr>
          <a:xfrm flipV="1">
            <a:off x="10286492" y="6020982"/>
            <a:ext cx="73333" cy="210261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20D1C8E5-6560-4715-A43F-84F1AF3772D0}"/>
              </a:ext>
            </a:extLst>
          </p:cNvPr>
          <p:cNvSpPr/>
          <p:nvPr/>
        </p:nvSpPr>
        <p:spPr>
          <a:xfrm flipV="1">
            <a:off x="8374672" y="6020982"/>
            <a:ext cx="73333" cy="210261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6297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ПРЕЗЕНТАЦИЯ СТАРТАП-ПРОЕКТОВ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22778" y="314778"/>
            <a:ext cx="3911221" cy="1384995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ПЛАНЫ И НЕОБХОДИМЫЕ РЕСУРСЫ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44499" y="1777093"/>
            <a:ext cx="245435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ЧТО УЖЕ ЕСТЬ:</a:t>
            </a:r>
          </a:p>
          <a:p>
            <a:pPr marL="342900" indent="-342900">
              <a:buFontTx/>
              <a:buChar char="-"/>
            </a:pPr>
            <a:r>
              <a:rPr lang="ru-RU" dirty="0"/>
              <a:t>Проработанная  идея.</a:t>
            </a:r>
          </a:p>
          <a:p>
            <a:pPr marL="342900" indent="-342900">
              <a:buFontTx/>
              <a:buChar char="-"/>
            </a:pPr>
            <a:r>
              <a:rPr lang="ru-RU" dirty="0"/>
              <a:t>Проблемные интервью.</a:t>
            </a:r>
          </a:p>
          <a:p>
            <a:pPr marL="342900" indent="-342900">
              <a:buFontTx/>
              <a:buChar char="-"/>
            </a:pPr>
            <a:r>
              <a:rPr lang="ru-RU" dirty="0"/>
              <a:t>Протестированные гипотезы.</a:t>
            </a:r>
          </a:p>
          <a:p>
            <a:pPr marL="342900" indent="-342900">
              <a:buFontTx/>
              <a:buChar char="-"/>
            </a:pPr>
            <a:r>
              <a:rPr lang="ru-RU" dirty="0"/>
              <a:t>Построенная бизнес модель.</a:t>
            </a:r>
          </a:p>
          <a:p>
            <a:pPr marL="342900" indent="-342900">
              <a:buFontTx/>
              <a:buChar char="-"/>
            </a:pPr>
            <a:r>
              <a:rPr lang="ru-RU" dirty="0"/>
              <a:t>Расчет финансов.</a:t>
            </a:r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37016" y="1777093"/>
            <a:ext cx="4500532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ЧТО НАМ НЕОБХОДИМО:</a:t>
            </a:r>
          </a:p>
          <a:p>
            <a:pPr marL="342900" indent="-342900">
              <a:buFontTx/>
              <a:buChar char="-"/>
            </a:pPr>
            <a:r>
              <a:rPr lang="ru-RU" dirty="0"/>
              <a:t>Электроэнергия для бесперебойного питания сервера - </a:t>
            </a:r>
          </a:p>
          <a:p>
            <a:pPr marL="342900" indent="-342900">
              <a:buFontTx/>
              <a:buChar char="-"/>
            </a:pPr>
            <a:r>
              <a:rPr lang="ru-RU" dirty="0"/>
              <a:t>Сервер, оборудование  - на этапе MVP в аренду и более слабый, </a:t>
            </a:r>
          </a:p>
          <a:p>
            <a:pPr marL="342900" indent="-342900">
              <a:buFontTx/>
              <a:buChar char="-"/>
            </a:pPr>
            <a:r>
              <a:rPr lang="ru-RU" dirty="0"/>
              <a:t>Минимальный набор для работы проекта по характеристикам (процессор, память и т.п.)</a:t>
            </a:r>
          </a:p>
          <a:p>
            <a:pPr marL="342900" indent="-342900">
              <a:buFontTx/>
              <a:buChar char="-"/>
            </a:pPr>
            <a:r>
              <a:rPr lang="ru-RU" dirty="0"/>
              <a:t>Аренда помещения - на начальном этапе в рамках домашних условий или в рамках ПВГУС</a:t>
            </a:r>
          </a:p>
          <a:p>
            <a:pPr marL="342900" indent="-342900">
              <a:buFontTx/>
              <a:buChar char="-"/>
            </a:pPr>
            <a:r>
              <a:rPr lang="ru-RU" dirty="0"/>
              <a:t>VR очки</a:t>
            </a:r>
          </a:p>
          <a:p>
            <a:pPr marL="342900" indent="-342900">
              <a:buFontTx/>
              <a:buChar char="-"/>
            </a:pPr>
            <a:r>
              <a:rPr lang="ru-RU" dirty="0"/>
              <a:t>Система учета CRM (на </a:t>
            </a:r>
            <a:r>
              <a:rPr lang="ru-RU" dirty="0" smtClean="0"/>
              <a:t>старте </a:t>
            </a:r>
            <a:r>
              <a:rPr lang="ru-RU" dirty="0"/>
              <a:t>можно </a:t>
            </a:r>
            <a:r>
              <a:rPr lang="ru-RU" dirty="0" smtClean="0"/>
              <a:t>в </a:t>
            </a:r>
            <a:r>
              <a:rPr lang="en-US" dirty="0" smtClean="0"/>
              <a:t>Excel</a:t>
            </a:r>
            <a:r>
              <a:rPr lang="ru-RU" dirty="0" smtClean="0"/>
              <a:t>)</a:t>
            </a:r>
            <a:endParaRPr lang="ru-RU" dirty="0"/>
          </a:p>
          <a:p>
            <a:pPr marL="342900" indent="-342900">
              <a:buFontTx/>
              <a:buChar char="-"/>
            </a:pPr>
            <a:r>
              <a:rPr lang="ru-RU" dirty="0"/>
              <a:t>В рамках студенческого проекта ФОТ не предусмотрен</a:t>
            </a:r>
          </a:p>
          <a:p>
            <a:pPr marL="342900" indent="-342900">
              <a:buFontTx/>
              <a:buChar char="-"/>
            </a:pPr>
            <a:r>
              <a:rPr lang="ru-RU" dirty="0"/>
              <a:t>На начальном этапе привлечение клиента бесплатно (бесплатные каналы)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37237" y="1777093"/>
            <a:ext cx="351026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КОММЕРЦИАЛИЗАЦИЯ:</a:t>
            </a:r>
          </a:p>
          <a:p>
            <a:pPr marL="342900" indent="-342900">
              <a:buFontTx/>
              <a:buChar char="-"/>
            </a:pPr>
            <a:r>
              <a:rPr lang="ru-RU" dirty="0"/>
              <a:t>На этапе MVP - зарабатываем на </a:t>
            </a:r>
            <a:r>
              <a:rPr lang="ru-RU" dirty="0" err="1"/>
              <a:t>донатах</a:t>
            </a:r>
            <a:endParaRPr lang="ru-RU" dirty="0"/>
          </a:p>
          <a:p>
            <a:pPr marL="342900" indent="-342900">
              <a:buFontTx/>
              <a:buChar char="-"/>
            </a:pPr>
            <a:r>
              <a:rPr lang="ru-RU" dirty="0"/>
              <a:t>Поддержка музеев и научных сообществ</a:t>
            </a:r>
          </a:p>
          <a:p>
            <a:pPr marL="342900" indent="-342900">
              <a:buFontTx/>
              <a:buChar char="-"/>
            </a:pPr>
            <a:r>
              <a:rPr lang="ru-RU" dirty="0"/>
              <a:t>Для конечного пользователя – бесплатно</a:t>
            </a:r>
          </a:p>
          <a:p>
            <a:pPr marL="342900" indent="-342900">
              <a:buFontTx/>
              <a:buChar char="-"/>
            </a:pPr>
            <a:r>
              <a:rPr lang="ru-RU" sz="2000" b="1" dirty="0"/>
              <a:t>Поддержка вуза</a:t>
            </a:r>
          </a:p>
        </p:txBody>
      </p:sp>
    </p:spTree>
    <p:extLst>
      <p:ext uri="{BB962C8B-B14F-4D97-AF65-F5344CB8AC3E}">
        <p14:creationId xmlns:p14="http://schemas.microsoft.com/office/powerpoint/2010/main" val="1329424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529279" y="2019639"/>
            <a:ext cx="27134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Гавриков Вадим </a:t>
            </a:r>
            <a:endParaRPr lang="ru-RU" sz="2000" b="1" dirty="0" smtClean="0"/>
          </a:p>
          <a:p>
            <a:r>
              <a:rPr lang="ru-RU" sz="2000" b="1" dirty="0" smtClean="0"/>
              <a:t>Владимирович</a:t>
            </a:r>
            <a:endParaRPr lang="ru-RU" sz="2000" dirty="0"/>
          </a:p>
          <a:p>
            <a:r>
              <a:rPr lang="ru-RU" sz="2000" dirty="0"/>
              <a:t>Лидер стартап-проекта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403744" y="2048873"/>
            <a:ext cx="33845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Воронин Даниил Викторович</a:t>
            </a:r>
            <a:endParaRPr lang="ru-RU" sz="2000" dirty="0"/>
          </a:p>
          <a:p>
            <a:r>
              <a:rPr lang="ru-RU" sz="2000" dirty="0"/>
              <a:t>Реализатор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54075" y="2019640"/>
            <a:ext cx="29156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Данильченко Елизавета </a:t>
            </a:r>
            <a:endParaRPr lang="ru-RU" sz="2000" b="1" dirty="0" smtClean="0"/>
          </a:p>
          <a:p>
            <a:r>
              <a:rPr lang="ru-RU" sz="2000" b="1" dirty="0" smtClean="0"/>
              <a:t>Леонидовна</a:t>
            </a:r>
            <a:endParaRPr lang="ru-RU" sz="2000" b="1" dirty="0"/>
          </a:p>
          <a:p>
            <a:r>
              <a:rPr lang="ru-RU" sz="2000" dirty="0"/>
              <a:t>Реализатор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ПРЕЗЕНТАЦИЯ СТАРТАП-ПРОЕКТОВ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422778" y="1187670"/>
            <a:ext cx="3911221" cy="523220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КОМАНДА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F427BDF-68BB-4665-9F2B-CB59F83DD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744" y="3311347"/>
            <a:ext cx="1901522" cy="2117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31CC681-AF87-4323-A371-2D0845D1981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8"/>
          <a:stretch/>
        </p:blipFill>
        <p:spPr>
          <a:xfrm>
            <a:off x="8354075" y="3311347"/>
            <a:ext cx="1892007" cy="204018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731C5D-9A10-4C9D-B2E2-7D353BA772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79" y="3319905"/>
            <a:ext cx="1786997" cy="210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2930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</TotalTime>
  <Words>497</Words>
  <Application>Microsoft Office PowerPoint</Application>
  <PresentationFormat>Широкоэкранный</PresentationFormat>
  <Paragraphs>105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Дом</cp:lastModifiedBy>
  <cp:revision>25</cp:revision>
  <dcterms:created xsi:type="dcterms:W3CDTF">2023-11-25T17:02:21Z</dcterms:created>
  <dcterms:modified xsi:type="dcterms:W3CDTF">2023-11-28T03:49:09Z</dcterms:modified>
</cp:coreProperties>
</file>