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309" r:id="rId2"/>
    <p:sldId id="312" r:id="rId3"/>
    <p:sldId id="313" r:id="rId4"/>
    <p:sldId id="269" r:id="rId5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93" userDrawn="1">
          <p15:clr>
            <a:srgbClr val="A4A3A4"/>
          </p15:clr>
        </p15:guide>
        <p15:guide id="3" orient="horz" pos="15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CAF17"/>
    <a:srgbClr val="9F00FF"/>
    <a:srgbClr val="B5D8E1"/>
    <a:srgbClr val="FD493D"/>
    <a:srgbClr val="FBB3C1"/>
    <a:srgbClr val="FF2F2D"/>
    <a:srgbClr val="8F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635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6350" cap="flat">
              <a:solidFill>
                <a:schemeClr val="accent1"/>
              </a:solidFill>
              <a:prstDash val="solid"/>
              <a:miter lim="800000"/>
            </a:ln>
          </a:left>
          <a:right>
            <a:ln w="12700" cap="flat">
              <a:solidFill>
                <a:schemeClr val="accent1"/>
              </a:solidFill>
              <a:prstDash val="solid"/>
              <a:miter lim="8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635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6350" cap="flat">
              <a:solidFill>
                <a:schemeClr val="accent1"/>
              </a:solidFill>
              <a:prstDash val="solid"/>
              <a:miter lim="800000"/>
            </a:ln>
          </a:insideH>
          <a:insideV>
            <a:ln w="6350" cap="flat">
              <a:solidFill>
                <a:schemeClr val="accent1"/>
              </a:solidFill>
              <a:prstDash val="solid"/>
              <a:miter lim="800000"/>
            </a:ln>
          </a:insideV>
        </a:tcBdr>
        <a:fill>
          <a:solidFill>
            <a:schemeClr val="accent1">
              <a:alpha val="4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chemeClr val="accent1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chemeClr val="accent1"/>
              </a:solidFill>
              <a:prstDash val="solid"/>
              <a:miter lim="800000"/>
            </a:ln>
          </a:top>
          <a:bottom>
            <a:ln w="12700" cap="flat">
              <a:solidFill>
                <a:srgbClr val="FFFFFF"/>
              </a:solidFill>
              <a:prstDash val="solid"/>
              <a:miter lim="8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33" autoAdjust="0"/>
    <p:restoredTop sz="94694"/>
  </p:normalViewPr>
  <p:slideViewPr>
    <p:cSldViewPr snapToGrid="0" snapToObjects="1" showGuides="1">
      <p:cViewPr varScale="1">
        <p:scale>
          <a:sx n="154" d="100"/>
          <a:sy n="154" d="100"/>
        </p:scale>
        <p:origin x="-552" y="-78"/>
      </p:cViewPr>
      <p:guideLst>
        <p:guide orient="horz" pos="2160"/>
        <p:guide orient="horz" pos="1502"/>
        <p:guide pos="39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Shape 14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97172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2"/>
          <p:cNvSpPr txBox="1"/>
          <p:nvPr/>
        </p:nvSpPr>
        <p:spPr>
          <a:xfrm>
            <a:off x="510703" y="1925952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39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40" name="Текст 2"/>
          <p:cNvSpPr txBox="1"/>
          <p:nvPr/>
        </p:nvSpPr>
        <p:spPr>
          <a:xfrm>
            <a:off x="6944993" y="3175193"/>
            <a:ext cx="4345769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Плюсы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Минусы</a:t>
            </a:r>
            <a:endParaRPr sz="1200"/>
          </a:p>
          <a:p>
            <a:pPr>
              <a:defRPr sz="1200">
                <a:solidFill>
                  <a:srgbClr val="8F00FF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endParaRPr sz="1200"/>
          </a:p>
          <a:p>
            <a:pPr marL="285750" indent="-285750">
              <a:buSzPct val="100000"/>
              <a:buFont typeface="Arial"/>
              <a:buChar char="•"/>
              <a:defRPr sz="16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t>Сомнительные моменты</a:t>
            </a:r>
          </a:p>
        </p:txBody>
      </p:sp>
      <p:sp>
        <p:nvSpPr>
          <p:cNvPr id="41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grpSp>
        <p:nvGrpSpPr>
          <p:cNvPr id="44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42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3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pic>
        <p:nvPicPr>
          <p:cNvPr id="45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8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46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D493D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47" name="3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3</a:t>
              </a:r>
            </a:p>
          </p:txBody>
        </p:sp>
      </p:grpSp>
      <p:grpSp>
        <p:nvGrpSpPr>
          <p:cNvPr id="51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49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B5D8E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50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5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Прямоугольник 1"/>
          <p:cNvSpPr/>
          <p:nvPr/>
        </p:nvSpPr>
        <p:spPr>
          <a:xfrm>
            <a:off x="5483225" y="0"/>
            <a:ext cx="6708775" cy="6873241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60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61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Текст 2"/>
          <p:cNvSpPr txBox="1"/>
          <p:nvPr/>
        </p:nvSpPr>
        <p:spPr>
          <a:xfrm>
            <a:off x="6249911" y="227512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1</a:t>
            </a:r>
          </a:p>
        </p:txBody>
      </p:sp>
      <p:sp>
        <p:nvSpPr>
          <p:cNvPr id="63" name="Текст 2"/>
          <p:cNvSpPr txBox="1"/>
          <p:nvPr/>
        </p:nvSpPr>
        <p:spPr>
          <a:xfrm>
            <a:off x="6141718" y="3165168"/>
            <a:ext cx="759795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3</a:t>
            </a:r>
          </a:p>
        </p:txBody>
      </p:sp>
      <p:sp>
        <p:nvSpPr>
          <p:cNvPr id="64" name="Текст 2"/>
          <p:cNvSpPr txBox="1"/>
          <p:nvPr/>
        </p:nvSpPr>
        <p:spPr>
          <a:xfrm>
            <a:off x="9319724" y="1625929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2</a:t>
            </a:r>
          </a:p>
        </p:txBody>
      </p:sp>
      <p:sp>
        <p:nvSpPr>
          <p:cNvPr id="65" name="Текст 2"/>
          <p:cNvSpPr txBox="1"/>
          <p:nvPr/>
        </p:nvSpPr>
        <p:spPr>
          <a:xfrm>
            <a:off x="9832523" y="4088596"/>
            <a:ext cx="759794" cy="1615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120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4</a:t>
            </a:r>
          </a:p>
        </p:txBody>
      </p:sp>
      <p:sp>
        <p:nvSpPr>
          <p:cNvPr id="66" name="Текст 2"/>
          <p:cNvSpPr txBox="1"/>
          <p:nvPr/>
        </p:nvSpPr>
        <p:spPr>
          <a:xfrm>
            <a:off x="6207392" y="4738556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7" name="Текст 2"/>
          <p:cNvSpPr txBox="1"/>
          <p:nvPr/>
        </p:nvSpPr>
        <p:spPr>
          <a:xfrm>
            <a:off x="6297379" y="1736275"/>
            <a:ext cx="1565012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8" name="Текст 2"/>
          <p:cNvSpPr txBox="1"/>
          <p:nvPr/>
        </p:nvSpPr>
        <p:spPr>
          <a:xfrm>
            <a:off x="9353136" y="3153597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69" name="Текст 2"/>
          <p:cNvSpPr txBox="1"/>
          <p:nvPr/>
        </p:nvSpPr>
        <p:spPr>
          <a:xfrm>
            <a:off x="9901276" y="5614599"/>
            <a:ext cx="1565011" cy="7746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lvl1pPr>
          </a:lstStyle>
          <a:p>
            <a:r>
              <a:t>Имеется спорная точка зрения, </a:t>
            </a:r>
          </a:p>
        </p:txBody>
      </p:sp>
      <p:sp>
        <p:nvSpPr>
          <p:cNvPr id="70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1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7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7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A24EF7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73" name="6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6</a:t>
              </a:r>
            </a:p>
          </p:txBody>
        </p:sp>
      </p:grpSp>
      <p:grpSp>
        <p:nvGrpSpPr>
          <p:cNvPr id="7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7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7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7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79" name="Соединительная линия уступом 2"/>
          <p:cNvSpPr/>
          <p:nvPr/>
        </p:nvSpPr>
        <p:spPr>
          <a:xfrm>
            <a:off x="7111999" y="1187053"/>
            <a:ext cx="2162014" cy="13239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0" name="Соединительная линия уступом 26"/>
          <p:cNvSpPr/>
          <p:nvPr/>
        </p:nvSpPr>
        <p:spPr>
          <a:xfrm rot="10800000" flipV="1">
            <a:off x="7298266" y="2878664"/>
            <a:ext cx="1828805" cy="1066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1" name="Соединительная линия уступом 29"/>
          <p:cNvSpPr/>
          <p:nvPr/>
        </p:nvSpPr>
        <p:spPr>
          <a:xfrm>
            <a:off x="7298266" y="4347023"/>
            <a:ext cx="2319867" cy="822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0800" y="0"/>
                </a:lnTo>
                <a:lnTo>
                  <a:pt x="10800" y="21600"/>
                </a:lnTo>
                <a:lnTo>
                  <a:pt x="21600" y="21600"/>
                </a:lnTo>
              </a:path>
            </a:pathLst>
          </a:custGeom>
          <a:ln w="63500">
            <a:solidFill>
              <a:srgbClr val="FCAF17"/>
            </a:solidFill>
            <a:miter/>
            <a:tailEnd type="triangle"/>
          </a:ln>
        </p:spPr>
        <p:txBody>
          <a:bodyPr lIns="45718" tIns="45718" rIns="45718" bIns="45718" anchor="ctr"/>
          <a:lstStyle/>
          <a:p>
            <a:pPr>
              <a:defRPr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8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Текст 2"/>
          <p:cNvSpPr txBox="1"/>
          <p:nvPr/>
        </p:nvSpPr>
        <p:spPr>
          <a:xfrm>
            <a:off x="498318" y="1526966"/>
            <a:ext cx="9290344" cy="1547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 algn="ctr"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НАЗВАНИЕ  РАЗДЕЛА</a:t>
            </a:r>
          </a:p>
        </p:txBody>
      </p:sp>
      <p:sp>
        <p:nvSpPr>
          <p:cNvPr id="9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05" name="Текст 2"/>
          <p:cNvSpPr txBox="1"/>
          <p:nvPr/>
        </p:nvSpPr>
        <p:spPr>
          <a:xfrm>
            <a:off x="540509" y="836534"/>
            <a:ext cx="6518934" cy="701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pic>
        <p:nvPicPr>
          <p:cNvPr id="106" name="Рисунок 9" descr="Рисунок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07" name="Таблица 3"/>
          <p:cNvGraphicFramePr/>
          <p:nvPr/>
        </p:nvGraphicFramePr>
        <p:xfrm>
          <a:off x="623887" y="1633920"/>
          <a:ext cx="10712586" cy="4389600"/>
        </p:xfrm>
        <a:graphic>
          <a:graphicData uri="http://schemas.openxmlformats.org/drawingml/2006/table">
            <a:tbl>
              <a:tblPr firstRow="1">
                <a:tableStyleId>{4C3C2611-4C71-4FC5-86AE-919BDF0F9419}</a:tableStyleId>
              </a:tblPr>
              <a:tblGrid>
                <a:gridCol w="178543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78543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R w="38100">
                      <a:solidFill>
                        <a:srgbClr val="FFFFFF"/>
                      </a:solidFill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FFFF"/>
                      </a:solidFill>
                    </a:lnL>
                    <a:lnT w="12700">
                      <a:miter lim="400000"/>
                    </a:lnT>
                    <a:lnB w="12700">
                      <a:miter lim="400000"/>
                    </a:lnB>
                    <a:solidFill>
                      <a:srgbClr val="FFAF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38100">
                      <a:solidFill>
                        <a:srgbClr val="FFAFC1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31600"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12700">
                      <a:miter lim="400000"/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38100">
                      <a:solidFill>
                        <a:srgbClr val="FFAFC1"/>
                      </a:solidFill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600"/>
                      </a:pPr>
                      <a:endParaRPr/>
                    </a:p>
                  </a:txBody>
                  <a:tcPr marL="40509" marR="40509" marT="40509" marB="40509" horzOverflow="overflow">
                    <a:lnL w="38100">
                      <a:solidFill>
                        <a:srgbClr val="FFAFC1"/>
                      </a:solidFill>
                    </a:lnL>
                    <a:lnR w="12700">
                      <a:miter lim="400000"/>
                    </a:lnR>
                    <a:lnT w="38100">
                      <a:solidFill>
                        <a:srgbClr val="FFAFC1"/>
                      </a:solidFill>
                    </a:lnT>
                    <a:lnB w="12700">
                      <a:miter lim="400000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grpSp>
        <p:nvGrpSpPr>
          <p:cNvPr id="110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08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09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13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11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12" name="4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116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14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15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17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2022-11-09 02.38.22.jpg" descr="2022-11-09 02.38.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8067" y="-3"/>
            <a:ext cx="4880971" cy="6858004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Рисунок 9" descr="Рисунок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Текст 2"/>
          <p:cNvSpPr txBox="1"/>
          <p:nvPr/>
        </p:nvSpPr>
        <p:spPr>
          <a:xfrm>
            <a:off x="566087" y="1544952"/>
            <a:ext cx="3774042" cy="1463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t>ЗАГОЛОВОК СЛАЙДА</a:t>
            </a:r>
          </a:p>
        </p:txBody>
      </p:sp>
      <p:sp>
        <p:nvSpPr>
          <p:cNvPr id="127" name="Прямоугольник 7"/>
          <p:cNvSpPr/>
          <p:nvPr/>
        </p:nvSpPr>
        <p:spPr>
          <a:xfrm>
            <a:off x="9478850" y="-9686"/>
            <a:ext cx="1857633" cy="1326299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128" name="Рисунок 9" descr="Рисунок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329611" y="-25758"/>
            <a:ext cx="2156114" cy="1212813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31" name="Прямоугольник 6"/>
          <p:cNvGrpSpPr/>
          <p:nvPr/>
        </p:nvGrpSpPr>
        <p:grpSpPr>
          <a:xfrm>
            <a:off x="9488632" y="6157385"/>
            <a:ext cx="2343181" cy="705154"/>
            <a:chOff x="-1" y="-1"/>
            <a:chExt cx="2343180" cy="705153"/>
          </a:xfrm>
        </p:grpSpPr>
        <p:sp>
          <p:nvSpPr>
            <p:cNvPr id="129" name="Прямоугольник"/>
            <p:cNvSpPr/>
            <p:nvPr/>
          </p:nvSpPr>
          <p:spPr>
            <a:xfrm>
              <a:off x="-2" y="-2"/>
              <a:ext cx="2343182" cy="705155"/>
            </a:xfrm>
            <a:prstGeom prst="rect">
              <a:avLst/>
            </a:prstGeom>
            <a:solidFill>
              <a:srgbClr val="ADDAE3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0" name="НАЗВАНИЕ ДОКЛАДА"/>
            <p:cNvSpPr txBox="1"/>
            <p:nvPr/>
          </p:nvSpPr>
          <p:spPr>
            <a:xfrm>
              <a:off x="45719" y="206523"/>
              <a:ext cx="2251741" cy="2920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 sz="1600"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ДОКЛАДА</a:t>
              </a:r>
            </a:p>
          </p:txBody>
        </p:sp>
      </p:grpSp>
      <p:grpSp>
        <p:nvGrpSpPr>
          <p:cNvPr id="134" name="Прямоугольник 16"/>
          <p:cNvGrpSpPr/>
          <p:nvPr/>
        </p:nvGrpSpPr>
        <p:grpSpPr>
          <a:xfrm>
            <a:off x="616791" y="6235378"/>
            <a:ext cx="669073" cy="625373"/>
            <a:chOff x="0" y="-1"/>
            <a:chExt cx="669071" cy="625372"/>
          </a:xfrm>
        </p:grpSpPr>
        <p:sp>
          <p:nvSpPr>
            <p:cNvPr id="132" name="Прямоугольник"/>
            <p:cNvSpPr/>
            <p:nvPr/>
          </p:nvSpPr>
          <p:spPr>
            <a:xfrm>
              <a:off x="-1" y="-2"/>
              <a:ext cx="669073" cy="625373"/>
            </a:xfrm>
            <a:prstGeom prst="rect">
              <a:avLst/>
            </a:prstGeom>
            <a:solidFill>
              <a:srgbClr val="F5AC41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pPr>
              <a:endParaRPr/>
            </a:p>
          </p:txBody>
        </p:sp>
        <p:sp>
          <p:nvSpPr>
            <p:cNvPr id="133" name="7"/>
            <p:cNvSpPr txBox="1"/>
            <p:nvPr/>
          </p:nvSpPr>
          <p:spPr>
            <a:xfrm>
              <a:off x="45720" y="146138"/>
              <a:ext cx="577629" cy="33308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Calibri"/>
                </a:defRPr>
              </a:lvl1pPr>
            </a:lstStyle>
            <a:p>
              <a:r>
                <a:t>7</a:t>
              </a:r>
            </a:p>
          </p:txBody>
        </p:sp>
      </p:grpSp>
      <p:grpSp>
        <p:nvGrpSpPr>
          <p:cNvPr id="137" name="Прямоугольник 17"/>
          <p:cNvGrpSpPr/>
          <p:nvPr/>
        </p:nvGrpSpPr>
        <p:grpSpPr>
          <a:xfrm>
            <a:off x="629426" y="-2450"/>
            <a:ext cx="2730092" cy="506841"/>
            <a:chOff x="-1" y="-1"/>
            <a:chExt cx="2730091" cy="506839"/>
          </a:xfrm>
        </p:grpSpPr>
        <p:sp>
          <p:nvSpPr>
            <p:cNvPr id="135" name="Прямоугольник"/>
            <p:cNvSpPr/>
            <p:nvPr/>
          </p:nvSpPr>
          <p:spPr>
            <a:xfrm>
              <a:off x="-2" y="-2"/>
              <a:ext cx="2730092" cy="506841"/>
            </a:xfrm>
            <a:prstGeom prst="rect">
              <a:avLst/>
            </a:prstGeom>
            <a:solidFill>
              <a:srgbClr val="8F00FF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pPr>
              <a:endParaRPr/>
            </a:p>
          </p:txBody>
        </p:sp>
        <p:sp>
          <p:nvSpPr>
            <p:cNvPr id="136" name="НАЗВАНИЕ РАЗДЕЛА"/>
            <p:cNvSpPr txBox="1"/>
            <p:nvPr/>
          </p:nvSpPr>
          <p:spPr>
            <a:xfrm>
              <a:off x="45720" y="90856"/>
              <a:ext cx="2638651" cy="3251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>
                <a:defRPr>
                  <a:solidFill>
                    <a:srgbClr val="FFFFFF"/>
                  </a:solidFill>
                  <a:latin typeface="Gilroy-Light"/>
                  <a:ea typeface="Gilroy-Light"/>
                  <a:cs typeface="Gilroy-Light"/>
                  <a:sym typeface="Gilroy-Light"/>
                </a:defRPr>
              </a:lvl1pPr>
            </a:lstStyle>
            <a:p>
              <a:r>
                <a:t>НАЗВАНИЕ РАЗДЕЛА</a:t>
              </a:r>
            </a:p>
          </p:txBody>
        </p:sp>
      </p:grpSp>
      <p:sp>
        <p:nvSpPr>
          <p:cNvPr id="138" name="Текст 2"/>
          <p:cNvSpPr txBox="1"/>
          <p:nvPr/>
        </p:nvSpPr>
        <p:spPr>
          <a:xfrm>
            <a:off x="609152" y="3188385"/>
            <a:ext cx="4782191" cy="19811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Имеется спорная точка зрения, гласящая примерно следующее: представители современных социальных резервов призваны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к ответу! </a:t>
            </a:r>
            <a:endParaRPr sz="1200">
              <a:solidFill>
                <a:srgbClr val="888888"/>
              </a:solidFill>
            </a:endParaRP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В целом, конечно, базовый вектор развития позволяет выполнить важные задания </a:t>
            </a:r>
          </a:p>
          <a:p>
            <a:pPr>
              <a:defRPr sz="1600">
                <a:solidFill>
                  <a:srgbClr val="1B1B1B"/>
                </a:solidFill>
                <a:latin typeface="Gilroy-Light"/>
                <a:ea typeface="Gilroy-Light"/>
                <a:cs typeface="Gilroy-Light"/>
                <a:sym typeface="Gilroy-Light"/>
              </a:defRPr>
            </a:pPr>
            <a:r>
              <a:t>по разработке системы обучения кадров, соответствующей насущным потребностям </a:t>
            </a:r>
          </a:p>
        </p:txBody>
      </p:sp>
      <p:sp>
        <p:nvSpPr>
          <p:cNvPr id="13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2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+mj-lt"/>
                <a:ea typeface="+mj-ea"/>
                <a:cs typeface="+mj-cs"/>
                <a:sym typeface="Calibri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Прямоугольник 10"/>
          <p:cNvSpPr/>
          <p:nvPr/>
        </p:nvSpPr>
        <p:spPr>
          <a:xfrm>
            <a:off x="-50390" y="-20380"/>
            <a:ext cx="12343836" cy="6898758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 dirty="0"/>
          </a:p>
        </p:txBody>
      </p:sp>
      <p:sp>
        <p:nvSpPr>
          <p:cNvPr id="15" name="Прямоугольник">
            <a:extLst>
              <a:ext uri="{FF2B5EF4-FFF2-40B4-BE49-F238E27FC236}">
                <a16:creationId xmlns:a16="http://schemas.microsoft.com/office/drawing/2014/main" xmlns="" id="{52404081-C23B-458B-B2BD-C56D5699789B}"/>
              </a:ext>
            </a:extLst>
          </p:cNvPr>
          <p:cNvSpPr/>
          <p:nvPr/>
        </p:nvSpPr>
        <p:spPr>
          <a:xfrm>
            <a:off x="11269840" y="3443995"/>
            <a:ext cx="1023606" cy="1724677"/>
          </a:xfrm>
          <a:prstGeom prst="rect">
            <a:avLst/>
          </a:prstGeom>
          <a:solidFill>
            <a:srgbClr val="ADDAE3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B5D8E1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50" name="Прямоугольник 13"/>
          <p:cNvSpPr/>
          <p:nvPr/>
        </p:nvSpPr>
        <p:spPr>
          <a:xfrm>
            <a:off x="6527800" y="-20382"/>
            <a:ext cx="4754963" cy="2285863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6B54E817-36BD-2103-7561-D27F5D8F11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62600" y="6148"/>
            <a:ext cx="2659741" cy="2032849"/>
          </a:xfrm>
          <a:prstGeom prst="rect">
            <a:avLst/>
          </a:prstGeom>
        </p:spPr>
      </p:pic>
      <p:sp>
        <p:nvSpPr>
          <p:cNvPr id="11" name="Прямоугольник">
            <a:extLst>
              <a:ext uri="{FF2B5EF4-FFF2-40B4-BE49-F238E27FC236}">
                <a16:creationId xmlns:a16="http://schemas.microsoft.com/office/drawing/2014/main" xmlns="" id="{4D7D9675-1F53-4C62-AFF8-FDB5CAECD734}"/>
              </a:ext>
            </a:extLst>
          </p:cNvPr>
          <p:cNvSpPr/>
          <p:nvPr/>
        </p:nvSpPr>
        <p:spPr>
          <a:xfrm>
            <a:off x="6527800" y="4550023"/>
            <a:ext cx="4754963" cy="2328356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93C75E9-CAF8-40B2-ADD8-A28B747B65A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399" t="21304" r="12396" b="10056"/>
          <a:stretch/>
        </p:blipFill>
        <p:spPr>
          <a:xfrm>
            <a:off x="6883558" y="4629433"/>
            <a:ext cx="4017824" cy="2626234"/>
          </a:xfrm>
          <a:prstGeom prst="rect">
            <a:avLst/>
          </a:prstGeom>
        </p:spPr>
      </p:pic>
      <p:sp>
        <p:nvSpPr>
          <p:cNvPr id="16" name="Прямоугольник">
            <a:extLst>
              <a:ext uri="{FF2B5EF4-FFF2-40B4-BE49-F238E27FC236}">
                <a16:creationId xmlns:a16="http://schemas.microsoft.com/office/drawing/2014/main" xmlns="" id="{933E26C1-A6AA-46B2-98AB-A9B28853CBFF}"/>
              </a:ext>
            </a:extLst>
          </p:cNvPr>
          <p:cNvSpPr/>
          <p:nvPr/>
        </p:nvSpPr>
        <p:spPr>
          <a:xfrm>
            <a:off x="11282763" y="-20380"/>
            <a:ext cx="1010683" cy="1719716"/>
          </a:xfrm>
          <a:prstGeom prst="rect">
            <a:avLst/>
          </a:prstGeom>
          <a:solidFill>
            <a:srgbClr val="FFAC00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CAF17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18" name="Прямоугольник 13">
            <a:extLst>
              <a:ext uri="{FF2B5EF4-FFF2-40B4-BE49-F238E27FC236}">
                <a16:creationId xmlns:a16="http://schemas.microsoft.com/office/drawing/2014/main" xmlns="" id="{71D7A6E6-A0AE-4CB9-802E-597CAF9C28F7}"/>
              </a:ext>
            </a:extLst>
          </p:cNvPr>
          <p:cNvSpPr/>
          <p:nvPr/>
        </p:nvSpPr>
        <p:spPr>
          <a:xfrm>
            <a:off x="11278491" y="5153701"/>
            <a:ext cx="1017146" cy="1724678"/>
          </a:xfrm>
          <a:prstGeom prst="rect">
            <a:avLst/>
          </a:prstGeom>
          <a:solidFill>
            <a:srgbClr val="FF2F2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D493D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 dirty="0"/>
          </a:p>
        </p:txBody>
      </p:sp>
      <p:sp>
        <p:nvSpPr>
          <p:cNvPr id="17" name="Прямоугольник 10">
            <a:extLst>
              <a:ext uri="{FF2B5EF4-FFF2-40B4-BE49-F238E27FC236}">
                <a16:creationId xmlns:a16="http://schemas.microsoft.com/office/drawing/2014/main" xmlns="" id="{98D5CBDA-944D-483B-A0BF-F15FC3F46EA7}"/>
              </a:ext>
            </a:extLst>
          </p:cNvPr>
          <p:cNvSpPr/>
          <p:nvPr/>
        </p:nvSpPr>
        <p:spPr>
          <a:xfrm>
            <a:off x="11278492" y="1689328"/>
            <a:ext cx="1010684" cy="1765072"/>
          </a:xfrm>
          <a:prstGeom prst="rect">
            <a:avLst/>
          </a:prstGeom>
          <a:solidFill>
            <a:srgbClr val="9F00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8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1" name="Текст 2">
            <a:extLst>
              <a:ext uri="{FF2B5EF4-FFF2-40B4-BE49-F238E27FC236}">
                <a16:creationId xmlns:a16="http://schemas.microsoft.com/office/drawing/2014/main" xmlns="" id="{ECC9C9A2-EC9C-494F-9AF0-8039944A4F15}"/>
              </a:ext>
            </a:extLst>
          </p:cNvPr>
          <p:cNvSpPr txBox="1"/>
          <p:nvPr/>
        </p:nvSpPr>
        <p:spPr>
          <a:xfrm>
            <a:off x="882911" y="2265482"/>
            <a:ext cx="5443748" cy="21236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8" tIns="45718" rIns="45718" bIns="45718" anchor="ctr">
            <a:spAutoFit/>
          </a:bodyPr>
          <a:lstStyle/>
          <a:p>
            <a:pPr>
              <a:defRPr sz="48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600" dirty="0"/>
              <a:t>Акселератор</a:t>
            </a:r>
            <a:endParaRPr sz="6600" dirty="0"/>
          </a:p>
          <a:p>
            <a:pPr>
              <a:defRPr sz="4800">
                <a:solidFill>
                  <a:srgbClr val="FFFF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600" b="1" dirty="0"/>
              <a:t>МИФИ</a:t>
            </a:r>
            <a:endParaRPr sz="6600" b="1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62AD6BCB-6690-493E-B3D7-3BD95E43C4F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27800" y="2264162"/>
            <a:ext cx="4750691" cy="2285859"/>
          </a:xfrm>
          <a:prstGeom prst="rect">
            <a:avLst/>
          </a:prstGeom>
        </p:spPr>
      </p:pic>
      <p:sp>
        <p:nvSpPr>
          <p:cNvPr id="14" name="Текст 2">
            <a:extLst>
              <a:ext uri="{FF2B5EF4-FFF2-40B4-BE49-F238E27FC236}">
                <a16:creationId xmlns:a16="http://schemas.microsoft.com/office/drawing/2014/main" xmlns="" id="{81D72B44-B10F-47EE-ABA6-2ED6D55454E5}"/>
              </a:ext>
            </a:extLst>
          </p:cNvPr>
          <p:cNvSpPr txBox="1"/>
          <p:nvPr/>
        </p:nvSpPr>
        <p:spPr>
          <a:xfrm>
            <a:off x="6718300" y="3220771"/>
            <a:ext cx="4353674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 anchor="ctr">
            <a:spAutoFit/>
          </a:bodyPr>
          <a:lstStyle>
            <a:lvl1pPr algn="ctr">
              <a:defRPr sz="48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lvl1pPr>
          </a:lstStyle>
          <a:p>
            <a:r>
              <a:rPr lang="ru-RU" sz="1800" b="1" dirty="0" err="1" smtClean="0"/>
              <a:t>Стартап-проект</a:t>
            </a:r>
            <a:r>
              <a:rPr lang="ru-RU" sz="1800" b="1" dirty="0" smtClean="0"/>
              <a:t> “</a:t>
            </a:r>
            <a:r>
              <a:rPr lang="ru-RU" sz="1800" b="1" dirty="0" err="1" smtClean="0"/>
              <a:t>HandyFinder</a:t>
            </a:r>
            <a:r>
              <a:rPr lang="ru-RU" sz="1800" b="1" dirty="0" smtClean="0"/>
              <a:t>”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xmlns="" val="3378826506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97681B8-A84F-4E1D-9528-B15647E71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Описание проекта и технического решения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0DAE3E83-AE57-49A7-8F39-A4A5734838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/>
              <a:t>HandyFinder</a:t>
            </a:r>
            <a:r>
              <a:rPr lang="ru-RU" sz="1800" dirty="0" smtClean="0"/>
              <a:t> — это мобильное приложение, которое помогает пользователям находить проверенных мастеров для мелкого ремонта, уборки, сборки мебели или других бытовых задач. </a:t>
            </a:r>
          </a:p>
          <a:p>
            <a:r>
              <a:rPr lang="ru-RU" sz="1800" dirty="0" smtClean="0"/>
              <a:t>Цель проекта — упростить процесс поиска и найма специалистов, сделать его быстрым, удобным и прозрачным. </a:t>
            </a:r>
          </a:p>
          <a:p>
            <a:r>
              <a:rPr lang="ru-RU" sz="1800" dirty="0" smtClean="0"/>
              <a:t>Пользователи могут выбрать мастера, исходя из его рейтинга, отзывов и доступности, а также выбрать и забронировать в </a:t>
            </a:r>
            <a:r>
              <a:rPr lang="ru-RU" sz="1800" dirty="0" err="1" smtClean="0"/>
              <a:t>онлайн-графике</a:t>
            </a:r>
            <a:r>
              <a:rPr lang="ru-RU" sz="1800" dirty="0" smtClean="0"/>
              <a:t> подходящее для вас и мастера время.</a:t>
            </a:r>
          </a:p>
          <a:p>
            <a:r>
              <a:rPr lang="ru-RU" sz="1800" dirty="0" err="1" smtClean="0"/>
              <a:t>HandyFinder</a:t>
            </a:r>
            <a:r>
              <a:rPr lang="ru-RU" sz="1800" dirty="0" smtClean="0"/>
              <a:t> решает проблемы поиска надёжных мастеров и экономии времени. Ожидаемый результат — создание удобного сервиса с возможностью </a:t>
            </a:r>
            <a:r>
              <a:rPr lang="ru-RU" sz="1800" dirty="0" err="1" smtClean="0"/>
              <a:t>геолокации</a:t>
            </a:r>
            <a:r>
              <a:rPr lang="ru-RU" sz="1800" dirty="0" smtClean="0"/>
              <a:t>, гибкого расписания и автоматизированного взаимодействия между заказчиком и исполнителем. Продукт найдёт применение среди работающих людей, студентов, пожилых людей и молодых семей, нуждающихся в помощи по дому.</a:t>
            </a:r>
          </a:p>
          <a:p>
            <a:r>
              <a:rPr lang="ru-RU" sz="1800" dirty="0" smtClean="0"/>
              <a:t>В отличие от конкурентов, которые в основном просто предлагают платформу для размещения своих услуг, но не специализируются на этом сегменте рынка, мы даём возможность работникам - эффективнее продвигать свои услуги, а потребителям - не стать жертвами мошенничества или некачественного предоставления, так как предусмотрена рейтинговая система и экспертная проверка объявлений.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216000" algn="just">
              <a:lnSpc>
                <a:spcPct val="120000"/>
              </a:lnSpc>
              <a:buNone/>
            </a:pPr>
            <a:endParaRPr lang="ru-RU" sz="3200" dirty="0" smtClean="0"/>
          </a:p>
          <a:p>
            <a:pPr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5114521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3B556D0-D2A4-4466-8CC3-1DCB89E44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/>
              <a:t>Описание бизнес-модели: ключевые потребители, объем рынка, маркетинговая стратегия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87C485C-B57A-4C60-9B62-A211ABC45A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7454" y="1825624"/>
            <a:ext cx="11026346" cy="4809953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b="1" dirty="0" smtClean="0"/>
              <a:t>Бизнес-модель</a:t>
            </a:r>
          </a:p>
          <a:p>
            <a:r>
              <a:rPr lang="ru-RU" dirty="0" smtClean="0"/>
              <a:t> </a:t>
            </a:r>
            <a:r>
              <a:rPr lang="ru-RU" dirty="0" smtClean="0"/>
              <a:t>Получение </a:t>
            </a:r>
            <a:r>
              <a:rPr lang="ru-RU" dirty="0" smtClean="0"/>
              <a:t>прибыли: комиссия за сделку (7–10%) и подписка для мастеров.  </a:t>
            </a:r>
          </a:p>
          <a:p>
            <a:r>
              <a:rPr lang="ru-RU" dirty="0" smtClean="0"/>
              <a:t>Отношения с поставщиками: привлечение мастеров через рекламу и партнёрства.  </a:t>
            </a:r>
          </a:p>
          <a:p>
            <a:r>
              <a:rPr lang="ru-RU" dirty="0" smtClean="0"/>
              <a:t>Ресурсы: начальный капитал для разработки, поддержка и маркетинг</a:t>
            </a:r>
            <a:r>
              <a:rPr lang="ru-RU" dirty="0" smtClean="0"/>
              <a:t>.</a:t>
            </a:r>
          </a:p>
          <a:p>
            <a:r>
              <a:rPr lang="ru-RU" dirty="0" smtClean="0"/>
              <a:t>Каналы продвижения: </a:t>
            </a:r>
            <a:r>
              <a:rPr lang="ru-RU" dirty="0" err="1" smtClean="0"/>
              <a:t>соцсети</a:t>
            </a:r>
            <a:r>
              <a:rPr lang="ru-RU" dirty="0" smtClean="0"/>
              <a:t>, реклама в поисковиках, партнёрства с ремонтными компаниями.</a:t>
            </a:r>
          </a:p>
          <a:p>
            <a:r>
              <a:rPr lang="ru-RU" dirty="0" smtClean="0"/>
              <a:t>Система удержания клиентов: персональные скидки и акции, составленные на основе анализа их активности на </a:t>
            </a:r>
            <a:r>
              <a:rPr lang="ru-RU" dirty="0" smtClean="0"/>
              <a:t>сервисе</a:t>
            </a:r>
          </a:p>
          <a:p>
            <a:r>
              <a:rPr lang="ru-RU" dirty="0" smtClean="0"/>
              <a:t>Держатель проблемы: занятые работающие люди, которые не хотят тратить время на поиск.  </a:t>
            </a:r>
          </a:p>
          <a:p>
            <a:r>
              <a:rPr lang="ru-RU" dirty="0" smtClean="0"/>
              <a:t>Мотивация: удобство, скорость, гарантированное качество</a:t>
            </a:r>
            <a:r>
              <a:rPr lang="ru-RU" dirty="0" smtClean="0"/>
              <a:t>.</a:t>
            </a:r>
          </a:p>
          <a:p>
            <a:r>
              <a:rPr lang="ru-RU" dirty="0" smtClean="0"/>
              <a:t>Разработка приложения с упрощенным интерфейсом.  </a:t>
            </a:r>
          </a:p>
          <a:p>
            <a:r>
              <a:rPr lang="ru-RU" dirty="0" smtClean="0"/>
              <a:t>Внедрение рейтинговой системы для проверки мастеров.  </a:t>
            </a:r>
          </a:p>
          <a:p>
            <a:r>
              <a:rPr lang="ru-RU" dirty="0" smtClean="0"/>
              <a:t>Интеграция с картами для поиска ближайших специалистов.  </a:t>
            </a:r>
          </a:p>
          <a:p>
            <a:r>
              <a:rPr lang="ru-RU" smtClean="0"/>
              <a:t>Развитие службы поддержки для решения споров и контроля качества.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76126856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Прямоугольник 7"/>
          <p:cNvSpPr/>
          <p:nvPr/>
        </p:nvSpPr>
        <p:spPr>
          <a:xfrm>
            <a:off x="6103137" y="1742787"/>
            <a:ext cx="6121524" cy="5131928"/>
          </a:xfrm>
          <a:prstGeom prst="rect">
            <a:avLst/>
          </a:prstGeom>
          <a:solidFill>
            <a:srgbClr val="B5D8E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9F00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0" name="Прямоугольник 10"/>
          <p:cNvSpPr/>
          <p:nvPr/>
        </p:nvSpPr>
        <p:spPr>
          <a:xfrm>
            <a:off x="6103137" y="-6261"/>
            <a:ext cx="6121526" cy="1800326"/>
          </a:xfrm>
          <a:prstGeom prst="rect">
            <a:avLst/>
          </a:prstGeom>
          <a:solidFill>
            <a:srgbClr val="FD493D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1" name="Прямоугольник 13"/>
          <p:cNvSpPr/>
          <p:nvPr/>
        </p:nvSpPr>
        <p:spPr>
          <a:xfrm>
            <a:off x="6102381" y="5347906"/>
            <a:ext cx="2372738" cy="1515887"/>
          </a:xfrm>
          <a:prstGeom prst="rect">
            <a:avLst/>
          </a:prstGeom>
          <a:solidFill>
            <a:srgbClr val="FBB3C1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endParaRPr/>
          </a:p>
        </p:txBody>
      </p:sp>
      <p:sp>
        <p:nvSpPr>
          <p:cNvPr id="292" name="Прямоугольник 9"/>
          <p:cNvSpPr/>
          <p:nvPr/>
        </p:nvSpPr>
        <p:spPr>
          <a:xfrm>
            <a:off x="8355782" y="-12041"/>
            <a:ext cx="3868878" cy="1811885"/>
          </a:xfrm>
          <a:prstGeom prst="rect">
            <a:avLst/>
          </a:prstGeom>
          <a:solidFill>
            <a:srgbClr val="FCAF17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ADDAE3"/>
                </a:solidFill>
                <a:latin typeface="+mj-lt"/>
                <a:ea typeface="+mj-ea"/>
                <a:cs typeface="+mj-cs"/>
                <a:sym typeface="Calibri"/>
              </a:defRPr>
            </a:pPr>
            <a:endParaRPr/>
          </a:p>
        </p:txBody>
      </p:sp>
      <p:sp>
        <p:nvSpPr>
          <p:cNvPr id="295" name="Текст 2"/>
          <p:cNvSpPr txBox="1"/>
          <p:nvPr/>
        </p:nvSpPr>
        <p:spPr>
          <a:xfrm>
            <a:off x="532009" y="995119"/>
            <a:ext cx="4831212" cy="4529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>
              <a:defRPr sz="7200">
                <a:solidFill>
                  <a:srgbClr val="8F00FF"/>
                </a:solidFill>
                <a:latin typeface="Gilroy-ExtraBold"/>
                <a:ea typeface="Gilroy-ExtraBold"/>
                <a:cs typeface="Gilroy-ExtraBold"/>
                <a:sym typeface="Gilroy-ExtraBold"/>
              </a:defRPr>
            </a:pPr>
            <a:r>
              <a:rPr lang="ru-RU" sz="6900" dirty="0"/>
              <a:t>Спасибо за внимание!</a:t>
            </a:r>
            <a:endParaRPr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1E6A84F-C428-45D9-AD43-C11D53E36E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572986" y="211790"/>
            <a:ext cx="1312947" cy="131294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3A285C20-220A-41AA-BFFF-A36D5D6099C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23911" y="16715"/>
            <a:ext cx="9700752" cy="6858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3454</TotalTime>
  <Words>205</Words>
  <Application>Microsoft Office PowerPoint</Application>
  <PresentationFormat>Произвольный</PresentationFormat>
  <Paragraphs>23</Paragraphs>
  <Slides>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Описание проекта и технического решения</vt:lpstr>
      <vt:lpstr>Описание бизнес-модели: ключевые потребители, объем рынка, маркетинговая стратегия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Виктория Бокарева</dc:creator>
  <cp:lastModifiedBy>GANSOR</cp:lastModifiedBy>
  <cp:revision>53</cp:revision>
  <dcterms:modified xsi:type="dcterms:W3CDTF">2024-12-04T15:38:04Z</dcterms:modified>
</cp:coreProperties>
</file>