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67" r:id="rId4"/>
    <p:sldId id="269" r:id="rId5"/>
    <p:sldId id="260" r:id="rId6"/>
    <p:sldId id="261" r:id="rId7"/>
    <p:sldId id="270" r:id="rId8"/>
    <p:sldId id="271" r:id="rId9"/>
    <p:sldId id="272" r:id="rId10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Bahnschrift Condensed" panose="020B0502040204020203" pitchFamily="34" charset="0"/>
      <p:regular r:id="rId16"/>
      <p:bold r:id="rId17"/>
    </p:embeddedFont>
    <p:embeddedFont>
      <p:font typeface="Montserrat" panose="00000500000000000000" pitchFamily="2" charset="-52"/>
      <p:regular r:id="rId18"/>
      <p:bold r:id="rId19"/>
      <p:italic r:id="rId20"/>
      <p:boldItalic r:id="rId21"/>
    </p:embeddedFont>
    <p:embeddedFont>
      <p:font typeface="Montserrat Light" panose="00000400000000000000" pitchFamily="2" charset="-52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o/ZyatE64+tAvULbMRtD2y2Ax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323232"/>
    <a:srgbClr val="0066FF"/>
    <a:srgbClr val="343434"/>
    <a:srgbClr val="404040"/>
    <a:srgbClr val="3D64A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75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35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rgbClr val="323232"/>
                </a:solidFill>
                <a:latin typeface="Montserrat" panose="00000500000000000000" pitchFamily="2" charset="-52"/>
              </a:rPr>
              <a:t>Оценка эффективности</a:t>
            </a:r>
            <a:r>
              <a:rPr lang="ru-RU" sz="1400" b="1" baseline="0" dirty="0">
                <a:solidFill>
                  <a:srgbClr val="323232"/>
                </a:solidFill>
                <a:latin typeface="Montserrat" panose="00000500000000000000" pitchFamily="2" charset="-52"/>
              </a:rPr>
              <a:t> внедрения ИСУПП, согласно ОЕЕ</a:t>
            </a:r>
            <a:endParaRPr lang="ru-RU" sz="1400" b="1" dirty="0">
              <a:solidFill>
                <a:srgbClr val="323232"/>
              </a:solidFill>
              <a:latin typeface="Montserrat" panose="00000500000000000000" pitchFamily="2" charset="-52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Потери готовности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 ОЕЕ Без ИСУПП</c:v>
                </c:pt>
                <c:pt idx="1">
                  <c:v>ОЕЕ С ИСУПП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B-4325-94BF-367F893962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Потери производительности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D6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E9A-4127-B610-2FBBB03BC1CA}"/>
              </c:ext>
            </c:extLst>
          </c:dPt>
          <c:dPt>
            <c:idx val="1"/>
            <c:invertIfNegative val="0"/>
            <c:bubble3D val="0"/>
            <c:spPr>
              <a:solidFill>
                <a:srgbClr val="3D6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9A-4127-B610-2FBBB03BC1CA}"/>
              </c:ext>
            </c:extLst>
          </c:dPt>
          <c:cat>
            <c:strRef>
              <c:f>Лист1!$A$2:$A$3</c:f>
              <c:strCache>
                <c:ptCount val="2"/>
                <c:pt idx="0">
                  <c:v> ОЕЕ Без ИСУПП</c:v>
                </c:pt>
                <c:pt idx="1">
                  <c:v>ОЕЕ С ИСУПП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DB-4325-94BF-367F893962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Потери качества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 ОЕЕ Без ИСУПП</c:v>
                </c:pt>
                <c:pt idx="1">
                  <c:v>ОЕЕ С ИСУПП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40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DB-4325-94BF-367F89396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47760"/>
        <c:axId val="279243840"/>
      </c:barChart>
      <c:catAx>
        <c:axId val="27924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243840"/>
        <c:crosses val="autoZero"/>
        <c:auto val="1"/>
        <c:lblAlgn val="ctr"/>
        <c:lblOffset val="100"/>
        <c:noMultiLvlLbl val="0"/>
      </c:catAx>
      <c:valAx>
        <c:axId val="27924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24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заказов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1-ый год</c:v>
                </c:pt>
                <c:pt idx="1">
                  <c:v>2-ой год</c:v>
                </c:pt>
                <c:pt idx="2">
                  <c:v>3-ий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14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61-4BA8-845D-1AFCC57D2E5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покупателей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1-ый год</c:v>
                </c:pt>
                <c:pt idx="1">
                  <c:v>2-ой год</c:v>
                </c:pt>
                <c:pt idx="2">
                  <c:v>3-ий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</c:v>
                </c:pt>
                <c:pt idx="1">
                  <c:v>10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61-4BA8-845D-1AFCC57D2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47368"/>
        <c:axId val="279242664"/>
      </c:barChart>
      <c:catAx>
        <c:axId val="27924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242664"/>
        <c:crosses val="autoZero"/>
        <c:auto val="1"/>
        <c:lblAlgn val="ctr"/>
        <c:lblOffset val="100"/>
        <c:noMultiLvlLbl val="0"/>
      </c:catAx>
      <c:valAx>
        <c:axId val="27924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24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BC4C9-1F29-4D8F-BEF7-4C9DA5196A5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83FBC51-B34C-4296-8DC8-083EC107623B}">
      <dgm:prSet phldrT="[Текст]"/>
      <dgm:spPr/>
      <dgm:t>
        <a:bodyPr/>
        <a:lstStyle/>
        <a:p>
          <a:r>
            <a:rPr lang="ru-RU" b="0" i="0" dirty="0"/>
            <a:t>Разработка ПО; Маркетинговые исследования; Демонстрация готового продукта; Первый покупатель.</a:t>
          </a:r>
          <a:endParaRPr lang="ru-RU" dirty="0"/>
        </a:p>
      </dgm:t>
    </dgm:pt>
    <dgm:pt modelId="{8B9224CF-ABF5-4204-8379-29115671EA0E}" type="parTrans" cxnId="{F2FC3973-853F-4E36-9362-8DE7A0A2F5AF}">
      <dgm:prSet/>
      <dgm:spPr/>
      <dgm:t>
        <a:bodyPr/>
        <a:lstStyle/>
        <a:p>
          <a:endParaRPr lang="ru-RU"/>
        </a:p>
      </dgm:t>
    </dgm:pt>
    <dgm:pt modelId="{0815A554-E57E-44D9-841F-800BBC2A086E}" type="sibTrans" cxnId="{F2FC3973-853F-4E36-9362-8DE7A0A2F5AF}">
      <dgm:prSet/>
      <dgm:spPr/>
      <dgm:t>
        <a:bodyPr/>
        <a:lstStyle/>
        <a:p>
          <a:endParaRPr lang="ru-RU"/>
        </a:p>
      </dgm:t>
    </dgm:pt>
    <dgm:pt modelId="{62BC40E2-E8BB-44D1-B127-A341DD8587D3}">
      <dgm:prSet phldrT="[Текст]"/>
      <dgm:spPr/>
      <dgm:t>
        <a:bodyPr/>
        <a:lstStyle/>
        <a:p>
          <a:r>
            <a:rPr lang="ru-RU" dirty="0"/>
            <a:t>Внедрение у 1 покупателя;</a:t>
          </a:r>
        </a:p>
        <a:p>
          <a:r>
            <a:rPr lang="ru-RU" dirty="0"/>
            <a:t>Адаптация под конкретного заказчика;</a:t>
          </a:r>
        </a:p>
        <a:p>
          <a:r>
            <a:rPr lang="ru-RU" dirty="0"/>
            <a:t>Заключение долгосрочных контрактов.</a:t>
          </a:r>
        </a:p>
        <a:p>
          <a:endParaRPr lang="ru-RU" dirty="0"/>
        </a:p>
      </dgm:t>
    </dgm:pt>
    <dgm:pt modelId="{74E02C0A-AB1A-44B4-9F1F-5038DC463DA3}" type="parTrans" cxnId="{5B1A2FED-D9B5-4FE0-B4B6-79535D781FE1}">
      <dgm:prSet/>
      <dgm:spPr/>
      <dgm:t>
        <a:bodyPr/>
        <a:lstStyle/>
        <a:p>
          <a:endParaRPr lang="ru-RU"/>
        </a:p>
      </dgm:t>
    </dgm:pt>
    <dgm:pt modelId="{D2AFC73D-116F-40D0-B645-9096E135FD37}" type="sibTrans" cxnId="{5B1A2FED-D9B5-4FE0-B4B6-79535D781FE1}">
      <dgm:prSet/>
      <dgm:spPr/>
      <dgm:t>
        <a:bodyPr/>
        <a:lstStyle/>
        <a:p>
          <a:endParaRPr lang="ru-RU"/>
        </a:p>
      </dgm:t>
    </dgm:pt>
    <dgm:pt modelId="{F9120388-3DF1-4180-9664-75ECC754020A}">
      <dgm:prSet phldrT="[Текст]"/>
      <dgm:spPr/>
      <dgm:t>
        <a:bodyPr/>
        <a:lstStyle/>
        <a:p>
          <a:r>
            <a:rPr lang="ru-RU" dirty="0"/>
            <a:t>Внедрение подписочной модели;</a:t>
          </a:r>
        </a:p>
        <a:p>
          <a:r>
            <a:rPr lang="ru-RU" dirty="0"/>
            <a:t>Масштабирование;</a:t>
          </a:r>
        </a:p>
        <a:p>
          <a:r>
            <a:rPr lang="ru-RU" dirty="0"/>
            <a:t>Разработка новых технических решений.</a:t>
          </a:r>
        </a:p>
        <a:p>
          <a:r>
            <a:rPr lang="ru-RU" dirty="0"/>
            <a:t>Расширение команды проекта и выход на новые рынки</a:t>
          </a:r>
        </a:p>
      </dgm:t>
    </dgm:pt>
    <dgm:pt modelId="{36F1C063-84B1-4F79-8FE6-158D1BF1D20E}" type="parTrans" cxnId="{13EDE418-0CB5-4D58-9AF0-DF3B125AB3F0}">
      <dgm:prSet/>
      <dgm:spPr/>
      <dgm:t>
        <a:bodyPr/>
        <a:lstStyle/>
        <a:p>
          <a:endParaRPr lang="ru-RU"/>
        </a:p>
      </dgm:t>
    </dgm:pt>
    <dgm:pt modelId="{A0A816D2-4E43-4CA5-A806-D9696CDDCA52}" type="sibTrans" cxnId="{13EDE418-0CB5-4D58-9AF0-DF3B125AB3F0}">
      <dgm:prSet/>
      <dgm:spPr/>
      <dgm:t>
        <a:bodyPr/>
        <a:lstStyle/>
        <a:p>
          <a:endParaRPr lang="ru-RU"/>
        </a:p>
      </dgm:t>
    </dgm:pt>
    <dgm:pt modelId="{9CD5C568-7A32-4109-9EE3-08C4B1DD0352}" type="pres">
      <dgm:prSet presAssocID="{2F5BC4C9-1F29-4D8F-BEF7-4C9DA5196A5F}" presName="arrowDiagram" presStyleCnt="0">
        <dgm:presLayoutVars>
          <dgm:chMax val="5"/>
          <dgm:dir/>
          <dgm:resizeHandles val="exact"/>
        </dgm:presLayoutVars>
      </dgm:prSet>
      <dgm:spPr/>
    </dgm:pt>
    <dgm:pt modelId="{199E8E45-7A3C-428A-9DC1-864754EFF1E0}" type="pres">
      <dgm:prSet presAssocID="{2F5BC4C9-1F29-4D8F-BEF7-4C9DA5196A5F}" presName="arrow" presStyleLbl="bgShp" presStyleIdx="0" presStyleCnt="1"/>
      <dgm:spPr/>
    </dgm:pt>
    <dgm:pt modelId="{0145DB56-D40B-437A-8567-F0E73C6385E8}" type="pres">
      <dgm:prSet presAssocID="{2F5BC4C9-1F29-4D8F-BEF7-4C9DA5196A5F}" presName="arrowDiagram3" presStyleCnt="0"/>
      <dgm:spPr/>
    </dgm:pt>
    <dgm:pt modelId="{A1D0EB5B-7980-4E08-BD94-4A5783D32F34}" type="pres">
      <dgm:prSet presAssocID="{583FBC51-B34C-4296-8DC8-083EC107623B}" presName="bullet3a" presStyleLbl="node1" presStyleIdx="0" presStyleCnt="3"/>
      <dgm:spPr/>
    </dgm:pt>
    <dgm:pt modelId="{E2966435-46EA-4835-8D7B-A765014937D5}" type="pres">
      <dgm:prSet presAssocID="{583FBC51-B34C-4296-8DC8-083EC107623B}" presName="textBox3a" presStyleLbl="revTx" presStyleIdx="0" presStyleCnt="3" custLinFactNeighborX="20392" custLinFactNeighborY="-735">
        <dgm:presLayoutVars>
          <dgm:bulletEnabled val="1"/>
        </dgm:presLayoutVars>
      </dgm:prSet>
      <dgm:spPr/>
    </dgm:pt>
    <dgm:pt modelId="{EC0E4B10-631F-407B-B83A-720FC8B56E46}" type="pres">
      <dgm:prSet presAssocID="{62BC40E2-E8BB-44D1-B127-A341DD8587D3}" presName="bullet3b" presStyleLbl="node1" presStyleIdx="1" presStyleCnt="3"/>
      <dgm:spPr/>
    </dgm:pt>
    <dgm:pt modelId="{A5DBC266-73DA-4463-B88B-3A20BC5E1E27}" type="pres">
      <dgm:prSet presAssocID="{62BC40E2-E8BB-44D1-B127-A341DD8587D3}" presName="textBox3b" presStyleLbl="revTx" presStyleIdx="1" presStyleCnt="3" custScaleY="86699" custLinFactNeighborX="7458" custLinFactNeighborY="4414">
        <dgm:presLayoutVars>
          <dgm:bulletEnabled val="1"/>
        </dgm:presLayoutVars>
      </dgm:prSet>
      <dgm:spPr/>
    </dgm:pt>
    <dgm:pt modelId="{5CC68668-EADE-4BC3-BE57-C7A120F0ECD7}" type="pres">
      <dgm:prSet presAssocID="{F9120388-3DF1-4180-9664-75ECC754020A}" presName="bullet3c" presStyleLbl="node1" presStyleIdx="2" presStyleCnt="3"/>
      <dgm:spPr/>
    </dgm:pt>
    <dgm:pt modelId="{319D1CE2-A005-44CA-8C0E-E5AACFE3E58F}" type="pres">
      <dgm:prSet presAssocID="{F9120388-3DF1-4180-9664-75ECC754020A}" presName="textBox3c" presStyleLbl="revTx" presStyleIdx="2" presStyleCnt="3" custScaleY="81392" custLinFactNeighborX="-3564" custLinFactNeighborY="6895">
        <dgm:presLayoutVars>
          <dgm:bulletEnabled val="1"/>
        </dgm:presLayoutVars>
      </dgm:prSet>
      <dgm:spPr/>
    </dgm:pt>
  </dgm:ptLst>
  <dgm:cxnLst>
    <dgm:cxn modelId="{13EDE418-0CB5-4D58-9AF0-DF3B125AB3F0}" srcId="{2F5BC4C9-1F29-4D8F-BEF7-4C9DA5196A5F}" destId="{F9120388-3DF1-4180-9664-75ECC754020A}" srcOrd="2" destOrd="0" parTransId="{36F1C063-84B1-4F79-8FE6-158D1BF1D20E}" sibTransId="{A0A816D2-4E43-4CA5-A806-D9696CDDCA52}"/>
    <dgm:cxn modelId="{D615BD6C-4BEB-49B3-BAF8-263C5DA0A86A}" type="presOf" srcId="{62BC40E2-E8BB-44D1-B127-A341DD8587D3}" destId="{A5DBC266-73DA-4463-B88B-3A20BC5E1E27}" srcOrd="0" destOrd="0" presId="urn:microsoft.com/office/officeart/2005/8/layout/arrow2"/>
    <dgm:cxn modelId="{65947F51-2410-4085-A303-2496B7BC362B}" type="presOf" srcId="{2F5BC4C9-1F29-4D8F-BEF7-4C9DA5196A5F}" destId="{9CD5C568-7A32-4109-9EE3-08C4B1DD0352}" srcOrd="0" destOrd="0" presId="urn:microsoft.com/office/officeart/2005/8/layout/arrow2"/>
    <dgm:cxn modelId="{F2FC3973-853F-4E36-9362-8DE7A0A2F5AF}" srcId="{2F5BC4C9-1F29-4D8F-BEF7-4C9DA5196A5F}" destId="{583FBC51-B34C-4296-8DC8-083EC107623B}" srcOrd="0" destOrd="0" parTransId="{8B9224CF-ABF5-4204-8379-29115671EA0E}" sibTransId="{0815A554-E57E-44D9-841F-800BBC2A086E}"/>
    <dgm:cxn modelId="{B2F89C8E-776B-40B0-A1FF-466AB5BAAAE6}" type="presOf" srcId="{583FBC51-B34C-4296-8DC8-083EC107623B}" destId="{E2966435-46EA-4835-8D7B-A765014937D5}" srcOrd="0" destOrd="0" presId="urn:microsoft.com/office/officeart/2005/8/layout/arrow2"/>
    <dgm:cxn modelId="{4BA4FEA4-7DF5-459F-98E4-3E805CB10476}" type="presOf" srcId="{F9120388-3DF1-4180-9664-75ECC754020A}" destId="{319D1CE2-A005-44CA-8C0E-E5AACFE3E58F}" srcOrd="0" destOrd="0" presId="urn:microsoft.com/office/officeart/2005/8/layout/arrow2"/>
    <dgm:cxn modelId="{5B1A2FED-D9B5-4FE0-B4B6-79535D781FE1}" srcId="{2F5BC4C9-1F29-4D8F-BEF7-4C9DA5196A5F}" destId="{62BC40E2-E8BB-44D1-B127-A341DD8587D3}" srcOrd="1" destOrd="0" parTransId="{74E02C0A-AB1A-44B4-9F1F-5038DC463DA3}" sibTransId="{D2AFC73D-116F-40D0-B645-9096E135FD37}"/>
    <dgm:cxn modelId="{A406442F-6FDF-43D8-AA69-C80947879F1F}" type="presParOf" srcId="{9CD5C568-7A32-4109-9EE3-08C4B1DD0352}" destId="{199E8E45-7A3C-428A-9DC1-864754EFF1E0}" srcOrd="0" destOrd="0" presId="urn:microsoft.com/office/officeart/2005/8/layout/arrow2"/>
    <dgm:cxn modelId="{552BC7B5-21DA-4BF0-9FC1-9F1FFE410C3A}" type="presParOf" srcId="{9CD5C568-7A32-4109-9EE3-08C4B1DD0352}" destId="{0145DB56-D40B-437A-8567-F0E73C6385E8}" srcOrd="1" destOrd="0" presId="urn:microsoft.com/office/officeart/2005/8/layout/arrow2"/>
    <dgm:cxn modelId="{1E271131-31A8-41A3-BA63-FDEACFA47B89}" type="presParOf" srcId="{0145DB56-D40B-437A-8567-F0E73C6385E8}" destId="{A1D0EB5B-7980-4E08-BD94-4A5783D32F34}" srcOrd="0" destOrd="0" presId="urn:microsoft.com/office/officeart/2005/8/layout/arrow2"/>
    <dgm:cxn modelId="{EB105C92-C682-4D64-B0FA-99ECD07BE0BA}" type="presParOf" srcId="{0145DB56-D40B-437A-8567-F0E73C6385E8}" destId="{E2966435-46EA-4835-8D7B-A765014937D5}" srcOrd="1" destOrd="0" presId="urn:microsoft.com/office/officeart/2005/8/layout/arrow2"/>
    <dgm:cxn modelId="{56D85352-26D0-4B84-A5B6-D393060B5FD0}" type="presParOf" srcId="{0145DB56-D40B-437A-8567-F0E73C6385E8}" destId="{EC0E4B10-631F-407B-B83A-720FC8B56E46}" srcOrd="2" destOrd="0" presId="urn:microsoft.com/office/officeart/2005/8/layout/arrow2"/>
    <dgm:cxn modelId="{9367188A-7873-4720-8A55-5051FE3AF7DE}" type="presParOf" srcId="{0145DB56-D40B-437A-8567-F0E73C6385E8}" destId="{A5DBC266-73DA-4463-B88B-3A20BC5E1E27}" srcOrd="3" destOrd="0" presId="urn:microsoft.com/office/officeart/2005/8/layout/arrow2"/>
    <dgm:cxn modelId="{0B495EC4-6DB6-4882-AE60-812597B50FA6}" type="presParOf" srcId="{0145DB56-D40B-437A-8567-F0E73C6385E8}" destId="{5CC68668-EADE-4BC3-BE57-C7A120F0ECD7}" srcOrd="4" destOrd="0" presId="urn:microsoft.com/office/officeart/2005/8/layout/arrow2"/>
    <dgm:cxn modelId="{61C989A0-D0DA-449F-8727-28F4858177D3}" type="presParOf" srcId="{0145DB56-D40B-437A-8567-F0E73C6385E8}" destId="{319D1CE2-A005-44CA-8C0E-E5AACFE3E58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E8E45-7A3C-428A-9DC1-864754EFF1E0}">
      <dsp:nvSpPr>
        <dsp:cNvPr id="0" name=""/>
        <dsp:cNvSpPr/>
      </dsp:nvSpPr>
      <dsp:spPr>
        <a:xfrm>
          <a:off x="307376" y="0"/>
          <a:ext cx="6682336" cy="417646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0EB5B-7980-4E08-BD94-4A5783D32F34}">
      <dsp:nvSpPr>
        <dsp:cNvPr id="0" name=""/>
        <dsp:cNvSpPr/>
      </dsp:nvSpPr>
      <dsp:spPr>
        <a:xfrm>
          <a:off x="1156033" y="2882592"/>
          <a:ext cx="173740" cy="1737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66435-46EA-4835-8D7B-A765014937D5}">
      <dsp:nvSpPr>
        <dsp:cNvPr id="0" name=""/>
        <dsp:cNvSpPr/>
      </dsp:nvSpPr>
      <dsp:spPr>
        <a:xfrm>
          <a:off x="1560403" y="2960591"/>
          <a:ext cx="1556984" cy="1206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062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Разработка ПО; Маркетинговые исследования; Демонстрация готового продукта; Первый покупатель.</a:t>
          </a:r>
          <a:endParaRPr lang="ru-RU" sz="1200" kern="1200" dirty="0"/>
        </a:p>
      </dsp:txBody>
      <dsp:txXfrm>
        <a:off x="1560403" y="2960591"/>
        <a:ext cx="1556984" cy="1206996"/>
      </dsp:txXfrm>
    </dsp:sp>
    <dsp:sp modelId="{EC0E4B10-631F-407B-B83A-720FC8B56E46}">
      <dsp:nvSpPr>
        <dsp:cNvPr id="0" name=""/>
        <dsp:cNvSpPr/>
      </dsp:nvSpPr>
      <dsp:spPr>
        <a:xfrm>
          <a:off x="2689629" y="1747430"/>
          <a:ext cx="314069" cy="3140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C266-73DA-4463-B88B-3A20BC5E1E27}">
      <dsp:nvSpPr>
        <dsp:cNvPr id="0" name=""/>
        <dsp:cNvSpPr/>
      </dsp:nvSpPr>
      <dsp:spPr>
        <a:xfrm>
          <a:off x="2966272" y="2155850"/>
          <a:ext cx="1603760" cy="196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9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Внедрение у 1 покупателя;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Адаптация под конкретного заказчика;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Заключение долгосрочных контрактов.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2966272" y="2155850"/>
        <a:ext cx="1603760" cy="1969796"/>
      </dsp:txXfrm>
    </dsp:sp>
    <dsp:sp modelId="{5CC68668-EADE-4BC3-BE57-C7A120F0ECD7}">
      <dsp:nvSpPr>
        <dsp:cNvPr id="0" name=""/>
        <dsp:cNvSpPr/>
      </dsp:nvSpPr>
      <dsp:spPr>
        <a:xfrm>
          <a:off x="4533954" y="1056644"/>
          <a:ext cx="434351" cy="4343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D1CE2-A005-44CA-8C0E-E5AACFE3E58F}">
      <dsp:nvSpPr>
        <dsp:cNvPr id="0" name=""/>
        <dsp:cNvSpPr/>
      </dsp:nvSpPr>
      <dsp:spPr>
        <a:xfrm>
          <a:off x="4693971" y="1744018"/>
          <a:ext cx="1603760" cy="2362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154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Внедрение подписочной модели;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Масштабирование;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Разработка новых технических решений.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Расширение команды проекта и выход на новые рынки</a:t>
          </a:r>
        </a:p>
      </dsp:txBody>
      <dsp:txXfrm>
        <a:off x="4693971" y="1744018"/>
        <a:ext cx="1603760" cy="2362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14188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5801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9177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674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949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326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5991" y="1761784"/>
            <a:ext cx="2484278" cy="1898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982" y="2393613"/>
            <a:ext cx="1625193" cy="162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5580" y="92869"/>
            <a:ext cx="2118849" cy="160171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 txBox="1"/>
          <p:nvPr/>
        </p:nvSpPr>
        <p:spPr>
          <a:xfrm>
            <a:off x="304799" y="2393630"/>
            <a:ext cx="407528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6200" lvl="0">
              <a:buSzPts val="2000"/>
            </a:pPr>
            <a:r>
              <a:rPr lang="ru-RU" sz="1200" dirty="0">
                <a:solidFill>
                  <a:srgbClr val="212529"/>
                </a:solidFill>
                <a:latin typeface="Montserrat Light" charset="-52"/>
              </a:rPr>
              <a:t>Проект по созданию специализированного программного продукта для использования на производственных предприятиях.</a:t>
            </a:r>
            <a:endParaRPr lang="ru-RU" sz="1200" dirty="0">
              <a:latin typeface="Montserrat Light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ctrTitle"/>
          </p:nvPr>
        </p:nvSpPr>
        <p:spPr>
          <a:xfrm>
            <a:off x="281626" y="578444"/>
            <a:ext cx="4073497" cy="1525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ru-RU" sz="2400" b="1" dirty="0">
                <a:solidFill>
                  <a:srgbClr val="9900FF"/>
                </a:solidFill>
                <a:latin typeface="Montserrat Light" charset="-52"/>
              </a:rPr>
              <a:t>Информационная система управления производственными процессами</a:t>
            </a:r>
            <a:endParaRPr sz="2400" b="1" dirty="0">
              <a:solidFill>
                <a:srgbClr val="9900FF"/>
              </a:solidFill>
              <a:latin typeface="Montserrat Light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388801" y="4211716"/>
            <a:ext cx="3116759" cy="354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Шкода Игорь Олегович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1015" y="3168778"/>
            <a:ext cx="4572000" cy="501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58750" lvl="0">
              <a:lnSpc>
                <a:spcPct val="115000"/>
              </a:lnSpc>
              <a:spcBef>
                <a:spcPts val="1200"/>
              </a:spcBef>
            </a:pPr>
            <a:r>
              <a:rPr lang="ru-RU" sz="1200" dirty="0">
                <a:solidFill>
                  <a:srgbClr val="212529"/>
                </a:solidFill>
                <a:latin typeface="Montserrat Light" charset="-52"/>
              </a:rPr>
              <a:t>Новое решение для оперативного управления производством в рамках предприятия</a:t>
            </a:r>
            <a:endParaRPr lang="ru-RU" sz="1200" dirty="0">
              <a:solidFill>
                <a:schemeClr val="dk1"/>
              </a:solidFill>
              <a:latin typeface="Montserrat Light" charset="-52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277833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 descr="https://cdn.discordapp.com/attachments/1166064582746447927/1166067346931187732/imag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" t="17928" r="66778" b="12800"/>
          <a:stretch/>
        </p:blipFill>
        <p:spPr bwMode="auto">
          <a:xfrm>
            <a:off x="3722879" y="864292"/>
            <a:ext cx="674685" cy="69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37" y="805976"/>
            <a:ext cx="2938188" cy="863282"/>
          </a:xfrm>
          <a:prstGeom prst="rect">
            <a:avLst/>
          </a:prstGeom>
          <a:ln w="28575">
            <a:solidFill>
              <a:srgbClr val="0066FF"/>
            </a:solidFill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19246" y="953899"/>
            <a:ext cx="1576754" cy="523220"/>
          </a:xfrm>
          <a:prstGeom prst="rect">
            <a:avLst/>
          </a:prstGeom>
          <a:noFill/>
          <a:ln w="12700">
            <a:solidFill>
              <a:srgbClr val="343434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dirty="0">
                <a:solidFill>
                  <a:srgbClr val="404040"/>
                </a:solidFill>
                <a:latin typeface="Bahnschrift Condensed" panose="020B0502040204020203" pitchFamily="34" charset="0"/>
              </a:rPr>
              <a:t>Саратов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7833" y="1772332"/>
            <a:ext cx="6086461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Информационная система управления производственными процессами планируется к внедрению на объектах </a:t>
            </a:r>
            <a:r>
              <a:rPr lang="ru-RU" dirty="0" err="1">
                <a:solidFill>
                  <a:srgbClr val="343434"/>
                </a:solidFill>
                <a:latin typeface="Montserrat" panose="00000500000000000000" pitchFamily="2" charset="-52"/>
              </a:rPr>
              <a:t>Столыпинского</a:t>
            </a:r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 индустриального парка и </a:t>
            </a:r>
            <a:r>
              <a:rPr lang="en-US" dirty="0">
                <a:solidFill>
                  <a:srgbClr val="343434"/>
                </a:solidFill>
                <a:latin typeface="Montserrat" panose="00000500000000000000" pitchFamily="2" charset="-52"/>
              </a:rPr>
              <a:t>PNK</a:t>
            </a:r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 парка Саратов. 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Система повысит эффективность работы будущих предприятий, а также поможет оптимизировать процесс строительства комплексов.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89752" y="886598"/>
            <a:ext cx="116996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89752" y="1305530"/>
            <a:ext cx="118533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95990" y="2372576"/>
            <a:ext cx="118533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93402" y="1949486"/>
            <a:ext cx="118533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93402" y="1518728"/>
            <a:ext cx="118533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6281" y="572700"/>
            <a:ext cx="2396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Основные проблемы: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4523" y="838607"/>
            <a:ext cx="2729477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endParaRPr lang="ru-RU" dirty="0">
              <a:ln>
                <a:solidFill>
                  <a:srgbClr val="0099FF"/>
                </a:solidFill>
              </a:ln>
              <a:solidFill>
                <a:srgbClr val="404040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97527" y="2579365"/>
            <a:ext cx="116996" cy="127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s://cdn.discordapp.com/attachments/1166064582746447927/1166082183539204179/oc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3321"/>
            <a:ext cx="9144000" cy="1078061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0CB58B-9B34-465C-93E7-51BCBACA05A3}"/>
              </a:ext>
            </a:extLst>
          </p:cNvPr>
          <p:cNvSpPr/>
          <p:nvPr/>
        </p:nvSpPr>
        <p:spPr>
          <a:xfrm>
            <a:off x="3576319" y="771257"/>
            <a:ext cx="2569774" cy="894464"/>
          </a:xfrm>
          <a:prstGeom prst="rect">
            <a:avLst/>
          </a:prstGeom>
          <a:noFill/>
          <a:ln>
            <a:solidFill>
              <a:srgbClr val="323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2323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540FF6-D2BC-46D4-8582-936C5A7D5ED2}"/>
              </a:ext>
            </a:extLst>
          </p:cNvPr>
          <p:cNvSpPr txBox="1"/>
          <p:nvPr/>
        </p:nvSpPr>
        <p:spPr>
          <a:xfrm>
            <a:off x="6426281" y="794006"/>
            <a:ext cx="262243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Неэффективное управление ресурсами;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Пересортица;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Неэффективное размещение материалов;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Неверная маркировка материалов;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Потери из-за воровства;</a:t>
            </a:r>
          </a:p>
          <a:p>
            <a:r>
              <a:rPr lang="ru-RU" dirty="0">
                <a:solidFill>
                  <a:srgbClr val="343434"/>
                </a:solidFill>
                <a:latin typeface="Montserrat" panose="00000500000000000000" pitchFamily="2" charset="-52"/>
              </a:rPr>
              <a:t>Неравномерное распределение трудовых ресурсов.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93D516-F4EF-47CA-8CCE-9C479449AF6C}"/>
              </a:ext>
            </a:extLst>
          </p:cNvPr>
          <p:cNvSpPr txBox="1"/>
          <p:nvPr/>
        </p:nvSpPr>
        <p:spPr>
          <a:xfrm>
            <a:off x="-37254" y="4383519"/>
            <a:ext cx="92185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Основная идея заключается в грамотном управлении и перераспределении имеющихся ресурсов по объектам на всех этапах строительства, при помощи современных технологий.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330FEC0-A161-4011-9CD9-064C6DE9122D}"/>
              </a:ext>
            </a:extLst>
          </p:cNvPr>
          <p:cNvSpPr/>
          <p:nvPr/>
        </p:nvSpPr>
        <p:spPr>
          <a:xfrm>
            <a:off x="160837" y="1885986"/>
            <a:ext cx="116996" cy="127000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42B813A-690E-4C60-824C-F8FDC0508307}"/>
              </a:ext>
            </a:extLst>
          </p:cNvPr>
          <p:cNvSpPr/>
          <p:nvPr/>
        </p:nvSpPr>
        <p:spPr>
          <a:xfrm>
            <a:off x="149079" y="2529942"/>
            <a:ext cx="116996" cy="127000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59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 t="5037" r="2794" b="4183"/>
          <a:stretch/>
        </p:blipFill>
        <p:spPr>
          <a:xfrm>
            <a:off x="87294" y="2342903"/>
            <a:ext cx="5717162" cy="2659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E0DB88-9845-4E4E-83B6-71DA4DD1673F}"/>
              </a:ext>
            </a:extLst>
          </p:cNvPr>
          <p:cNvSpPr txBox="1"/>
          <p:nvPr/>
        </p:nvSpPr>
        <p:spPr>
          <a:xfrm>
            <a:off x="5891749" y="957908"/>
            <a:ext cx="33112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</a:rPr>
              <a:t>Внедрение данной системы позволит повысить эффективность работы производств согласно </a:t>
            </a:r>
            <a:r>
              <a:rPr lang="ru-RU" sz="1200" b="1" u="sng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ОЕЕ</a:t>
            </a:r>
            <a:r>
              <a:rPr lang="ru-RU" sz="1200" b="1" i="1" u="sng" dirty="0">
                <a:solidFill>
                  <a:srgbClr val="323232"/>
                </a:solidFill>
                <a:effectLst/>
                <a:latin typeface="Montserrat" panose="00000500000000000000" pitchFamily="2" charset="-52"/>
              </a:rPr>
              <a:t>.</a:t>
            </a:r>
          </a:p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</a:rPr>
              <a:t>ИСУПП позволит снизить потери:</a:t>
            </a:r>
          </a:p>
          <a:p>
            <a:pPr marL="285750" indent="-285750">
              <a:buFontTx/>
              <a:buChar char="-"/>
            </a:pP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Готовности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на 40%</a:t>
            </a:r>
          </a:p>
          <a:p>
            <a:pPr marL="285750" indent="-285750">
              <a:buFontTx/>
              <a:buChar char="-"/>
            </a:pP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Производительности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на 20%</a:t>
            </a:r>
          </a:p>
          <a:p>
            <a:pPr marL="285750" indent="-285750">
              <a:buFontTx/>
              <a:buChar char="-"/>
            </a:pP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Качества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 (Брак) на </a:t>
            </a:r>
            <a:r>
              <a:rPr lang="ru-RU" sz="1200" b="1" u="sng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35 %</a:t>
            </a:r>
            <a:endParaRPr lang="ru-RU" b="1" u="sng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Google Shape;79;p3">
            <a:extLst>
              <a:ext uri="{FF2B5EF4-FFF2-40B4-BE49-F238E27FC236}">
                <a16:creationId xmlns:a16="http://schemas.microsoft.com/office/drawing/2014/main" id="{B4A2A199-6678-412C-AF20-25D871220DF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95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dirty="0">
                <a:latin typeface="Montserrat"/>
                <a:ea typeface="Montserrat"/>
                <a:cs typeface="Montserrat"/>
                <a:sym typeface="Montserrat"/>
              </a:rPr>
              <a:t>Информационная система управления производственными процессами (ИСУПП)</a:t>
            </a:r>
          </a:p>
        </p:txBody>
      </p:sp>
      <p:sp>
        <p:nvSpPr>
          <p:cNvPr id="11" name="Google Shape;80;p3"/>
          <p:cNvSpPr/>
          <p:nvPr/>
        </p:nvSpPr>
        <p:spPr>
          <a:xfrm>
            <a:off x="1019389" y="1003857"/>
            <a:ext cx="3106185" cy="40070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400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ИСУПП Реализуется </a:t>
            </a:r>
            <a:r>
              <a:rPr lang="ru-RU" sz="1400" b="1" i="0" u="none" strike="noStrike" cap="none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в 4 этапа</a:t>
            </a:r>
            <a:endParaRPr sz="1400" b="1" i="0" u="none" strike="noStrike" cap="none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296" y="1405716"/>
            <a:ext cx="52708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1) Контроль за материально-техническими ресурсами (МТР)</a:t>
            </a:r>
            <a:endParaRPr lang="ru-RU" sz="1200" b="1" dirty="0">
              <a:solidFill>
                <a:srgbClr val="323232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590576"/>
            <a:ext cx="33634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2) Контроль за трудовыми ресурсами</a:t>
            </a:r>
            <a:endParaRPr lang="ru-RU" sz="1200" b="1" dirty="0">
              <a:solidFill>
                <a:srgbClr val="323232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799873"/>
            <a:ext cx="21563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3) Обучения персонала</a:t>
            </a:r>
            <a:endParaRPr lang="ru-RU" sz="1200" b="1" dirty="0">
              <a:solidFill>
                <a:srgbClr val="323232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2477" y="2005817"/>
            <a:ext cx="45095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323232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4) Объедение в единую информационную систему</a:t>
            </a:r>
            <a:endParaRPr lang="ru-RU" sz="1200" b="1" dirty="0">
              <a:solidFill>
                <a:srgbClr val="323232"/>
              </a:solidFill>
              <a:latin typeface="Montserrat" panose="00000500000000000000" pitchFamily="2" charset="-52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D2C42DD-036F-4CE7-9A47-ADDCA61A38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13628"/>
              </p:ext>
            </p:extLst>
          </p:nvPr>
        </p:nvGraphicFramePr>
        <p:xfrm>
          <a:off x="5832755" y="2380072"/>
          <a:ext cx="3311245" cy="269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1" y="2380552"/>
            <a:ext cx="1920033" cy="13378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574" y="2320327"/>
            <a:ext cx="1288962" cy="11266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74" y="4231302"/>
            <a:ext cx="1519722" cy="91219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7794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429945" y="611080"/>
            <a:ext cx="4791582" cy="235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100" b="1" i="0" u="none" strike="noStrike" cap="none" dirty="0">
                <a:solidFill>
                  <a:srgbClr val="343434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Универсальность применения данной технологии в различных отраслях промышленности обуславливает её повсеместное распространение в регионах с развитой индустрией. В условиях роста спроса на отечественные решения и стимулирования их внедрения, возникает необходимость эффективного управления ресурсами для реализации этих решений. Это создаёт спрос на наш продукт, как на инструмент повышения экономической и производственной эффективности..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sz="1100" b="1" i="0" u="none" strike="noStrike" cap="none" dirty="0">
              <a:solidFill>
                <a:srgbClr val="343434"/>
              </a:solidFill>
              <a:latin typeface="Montserrat" panose="00000500000000000000" pitchFamily="2" charset="-52"/>
              <a:ea typeface="Montserrat Light"/>
              <a:cs typeface="Montserrat Light"/>
              <a:sym typeface="Montserrat Light"/>
            </a:endParaRPr>
          </a:p>
          <a:p>
            <a:pPr marL="2476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100" b="1" i="0" u="none" strike="noStrike" cap="none" dirty="0">
                <a:solidFill>
                  <a:srgbClr val="343434"/>
                </a:solidFill>
                <a:latin typeface="Montserrat" panose="00000500000000000000" pitchFamily="2" charset="-52"/>
                <a:ea typeface="Montserrat Light"/>
                <a:cs typeface="Montserrat Light"/>
                <a:sym typeface="Montserrat Light"/>
              </a:rPr>
              <a:t>Успешное продвижение стартапа на рынке позволит привлечь больше клиентов и занять свою долю рынка.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AB4F324-3A2C-DFF2-5911-C210DFA8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527" y="742682"/>
            <a:ext cx="3750028" cy="222454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F3F4C2-AC16-1733-A294-004A8EADF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30" y="704313"/>
            <a:ext cx="394939" cy="394939"/>
          </a:xfrm>
          <a:prstGeom prst="rect">
            <a:avLst/>
          </a:prstGeom>
        </p:spPr>
      </p:pic>
      <p:pic>
        <p:nvPicPr>
          <p:cNvPr id="11" name="Рисунок 10" descr="Школьный класс со сплошной заливкой">
            <a:extLst>
              <a:ext uri="{FF2B5EF4-FFF2-40B4-BE49-F238E27FC236}">
                <a16:creationId xmlns:a16="http://schemas.microsoft.com/office/drawing/2014/main" id="{765F4712-57DB-A9B5-9E7D-EC9C88DD1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06" y="2566557"/>
            <a:ext cx="394939" cy="394939"/>
          </a:xfrm>
          <a:prstGeom prst="rect">
            <a:avLst/>
          </a:prstGeom>
        </p:spPr>
      </p:pic>
      <p:pic>
        <p:nvPicPr>
          <p:cNvPr id="1030" name="Picture 6" descr="Рис. 2. Источник: данные Росстата">
            <a:extLst>
              <a:ext uri="{FF2B5EF4-FFF2-40B4-BE49-F238E27FC236}">
                <a16:creationId xmlns:a16="http://schemas.microsoft.com/office/drawing/2014/main" id="{B2637BFD-47F9-5DBC-D53D-F89E1B29A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7" y="3306244"/>
            <a:ext cx="5036908" cy="177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B23BF77-5626-37C8-4727-70138F95EE34}"/>
              </a:ext>
            </a:extLst>
          </p:cNvPr>
          <p:cNvSpPr txBox="1"/>
          <p:nvPr/>
        </p:nvSpPr>
        <p:spPr>
          <a:xfrm>
            <a:off x="-112088" y="2900171"/>
            <a:ext cx="54817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6FF"/>
                </a:solidFill>
                <a:latin typeface="Montserrat" panose="00000500000000000000" pitchFamily="2" charset="-52"/>
              </a:rPr>
              <a:t>Индекс промышленного производства (%)  к среднему значению 2019 года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062570-F1C9-E213-FF4E-876204DAFBCF}"/>
              </a:ext>
            </a:extLst>
          </p:cNvPr>
          <p:cNvSpPr txBox="1"/>
          <p:nvPr/>
        </p:nvSpPr>
        <p:spPr>
          <a:xfrm>
            <a:off x="5103283" y="3306244"/>
            <a:ext cx="4040718" cy="138499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Промышленное производство в I полугодии 2023 г. демонстрировало рост +2,6% г/г (+1,8% г/г за 5 месяцев 2023 г.). 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</a:rPr>
              <a:t>В июне в годовом выражении также рост: +6,5% г/г после +7,1% г/г в мае (к уровню двухлетней давности +3,8% после +4,4%)*.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8C2478-93CB-47C7-8BB4-F4AEAFCDA759}"/>
              </a:ext>
            </a:extLst>
          </p:cNvPr>
          <p:cNvSpPr txBox="1"/>
          <p:nvPr/>
        </p:nvSpPr>
        <p:spPr>
          <a:xfrm>
            <a:off x="5103282" y="4815872"/>
            <a:ext cx="5538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323232"/>
                </a:solidFill>
                <a:latin typeface="Montserrat Light" panose="00000400000000000000" pitchFamily="2" charset="-52"/>
              </a:rPr>
              <a:t>*Согласно данным мин. Экономического развития РФ</a:t>
            </a:r>
            <a:endParaRPr lang="ru-RU" sz="1100" b="1" i="0" u="none" strike="noStrike" cap="none" dirty="0">
              <a:solidFill>
                <a:srgbClr val="323232"/>
              </a:solidFill>
              <a:latin typeface="Montserrat Light" panose="00000400000000000000" pitchFamily="2" charset="-52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09422" y="476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6DF69346-716A-4347-BD01-01147A95AB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928741"/>
              </p:ext>
            </p:extLst>
          </p:nvPr>
        </p:nvGraphicFramePr>
        <p:xfrm>
          <a:off x="56269" y="699412"/>
          <a:ext cx="9026907" cy="442468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89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830">
                  <a:extLst>
                    <a:ext uri="{9D8B030D-6E8A-4147-A177-3AD203B41FA5}">
                      <a16:colId xmlns:a16="http://schemas.microsoft.com/office/drawing/2014/main" val="912852667"/>
                    </a:ext>
                  </a:extLst>
                </a:gridCol>
                <a:gridCol w="130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8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00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6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ИСУПП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7FC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  <a:sym typeface="Arial"/>
                        </a:rPr>
                        <a:t>Галактика </a:t>
                      </a:r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  <a:sym typeface="Arial"/>
                        </a:rPr>
                        <a:t>MES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  <a:sym typeface="Arial"/>
                        </a:rPr>
                        <a:t>TechnologiCS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  <a:ea typeface="+mn-ea"/>
                          <a:cs typeface="+mn-cs"/>
                          <a:sym typeface="Arial"/>
                        </a:rPr>
                        <a:t>MES Hydra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81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обучения персонала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3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не требующее специальных навыков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05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технологических процессов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81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персоналом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3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 с другими системами учёта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мтр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людских ресурсов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5004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создания единой информационной базы данных для повышения надёжности и безопасности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481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анализа и прогнозирования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59356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64AFFF-99EC-40DB-AF44-D95114F9A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663" y="1345024"/>
            <a:ext cx="356559" cy="35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2D34ED-8565-4D8E-8894-33220C1A8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663" y="1907643"/>
            <a:ext cx="356559" cy="3565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E76D28-1F3F-4EE7-AECB-5AEF5F5E9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913" y="2379258"/>
            <a:ext cx="356559" cy="3565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701A4B-D951-47F0-9148-D11D41C83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914" y="2879298"/>
            <a:ext cx="356559" cy="3565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26A52C-9448-43D6-8652-E260A8421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663" y="3431848"/>
            <a:ext cx="356559" cy="3565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314B18-8568-45C6-8902-98DC936D5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164" y="4069198"/>
            <a:ext cx="356559" cy="35655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B72DAA-93BF-4AC1-8665-3B314BBAD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491" y="1904006"/>
            <a:ext cx="363832" cy="3638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E5493A-4E88-44A8-909F-F221544D4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313" y="2907371"/>
            <a:ext cx="356559" cy="35655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4841080-CB9C-4114-9654-3385F9567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359" y="4051831"/>
            <a:ext cx="363832" cy="36383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45FB376-8428-43E0-AFFE-5676E2FDE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212" y="1332340"/>
            <a:ext cx="363832" cy="3638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90BEFD5-EE39-4A1D-B546-559ACCE0C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313" y="1340878"/>
            <a:ext cx="363832" cy="36383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7F62DBC-C09C-4082-B2B0-18BE3CD7C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258" y="2393470"/>
            <a:ext cx="356559" cy="35655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37F150C-2AEE-4715-9827-1994D88AB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359" y="2379258"/>
            <a:ext cx="356559" cy="3565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74AC4F8-B0EB-48D9-BA13-6B6F0B6F2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313" y="3435484"/>
            <a:ext cx="356559" cy="35655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766A0E0-69AD-41A0-8D5B-85A166F14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258" y="3421737"/>
            <a:ext cx="363832" cy="36383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97EDE18-831F-4F1A-B76B-40E253D93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491" y="3428211"/>
            <a:ext cx="363832" cy="36383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347CBD-08FC-4146-AF91-F8ED7F5FB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491" y="1340878"/>
            <a:ext cx="363832" cy="36383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AF135E0-178C-4089-9E95-65D364260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898" y="1904006"/>
            <a:ext cx="363832" cy="36383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C853280F-F822-4915-8B13-2C09B9655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357" y="1911279"/>
            <a:ext cx="356559" cy="35655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3196451-16A8-445E-8365-5489CBAA7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603" y="2393469"/>
            <a:ext cx="356559" cy="35655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C8A564C-26A5-4D3B-8006-DC7952153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262" y="2865083"/>
            <a:ext cx="363832" cy="36383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A682096-19E1-4FC4-8A33-36A73DF16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579" y="2879738"/>
            <a:ext cx="363832" cy="36383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7F30305-E31F-4CFD-A931-A358B45A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485" y="4069198"/>
            <a:ext cx="356559" cy="35655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B09E853-9BC8-4EC3-8CAE-B7AF83BAB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164" y="4684294"/>
            <a:ext cx="356559" cy="35655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5C6E212-5D4E-4E95-BE1C-2D18B2DB3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485" y="4684294"/>
            <a:ext cx="356559" cy="3565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ECF2E46-E69B-4865-B9DC-6959030C2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301" y="4685761"/>
            <a:ext cx="356559" cy="356559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6DB9AE0-AE3B-4789-ABF6-5355238F6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602" y="4069197"/>
            <a:ext cx="356559" cy="35655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2F1DE26-1FEE-47ED-8225-219E1DC09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602" y="4684294"/>
            <a:ext cx="363832" cy="3638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 descr="https://xn----jtbaallgvcajsu2fzc.xn--p1ai/img/abou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2" y="948496"/>
            <a:ext cx="2240829" cy="139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963" y="953634"/>
            <a:ext cx="2255807" cy="138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2532" y="2598193"/>
            <a:ext cx="17701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и менеджеры производственных предприятий, специалисты по автоматизации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54701" y="2559707"/>
            <a:ext cx="28369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привлечения: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в конференциях  выставках по теме автоматизации производства , сотрудничество с корпоративными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вендорами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интеграторами ПО, прямые продажи.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65585" y="2559707"/>
            <a:ext cx="26835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Монетизация: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Пробная версия продукта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 с периодами от 3 мес., оказание услуг по внедрению и поддержке, дополнительные услуги (анализ и оптимизация процессов, разработка индивидуальных решений).</a:t>
            </a:r>
            <a:endParaRPr lang="ru-RU" dirty="0"/>
          </a:p>
        </p:txBody>
      </p:sp>
      <p:pic>
        <p:nvPicPr>
          <p:cNvPr id="12290" name="Picture 2" descr="https://encrypted-tbn0.gstatic.com/images?q=tbn:ANd9GcQ1CUC3-U4WF2HKkZ_paRWM8A7qIBTRti6Fsw&amp;usqp=CA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4284" y="963166"/>
            <a:ext cx="3033101" cy="13928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E7DFC-0530-105D-8438-9392D9689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</p:spPr>
        <p:txBody>
          <a:bodyPr/>
          <a:lstStyle/>
          <a:p>
            <a:pPr algn="ctr"/>
            <a:r>
              <a:rPr lang="ru-RU" sz="2800" dirty="0">
                <a:latin typeface="Montserrat 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lang="ru-RU" dirty="0">
              <a:latin typeface="Montserrat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CB8C2-FEF6-F1B2-3043-2C74EE79D532}"/>
              </a:ext>
            </a:extLst>
          </p:cNvPr>
          <p:cNvSpPr txBox="1"/>
          <p:nvPr/>
        </p:nvSpPr>
        <p:spPr>
          <a:xfrm>
            <a:off x="-7496" y="1332321"/>
            <a:ext cx="4579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 "/>
              </a:rPr>
              <a:t>CAC </a:t>
            </a:r>
            <a:r>
              <a:rPr lang="ru-RU" dirty="0">
                <a:latin typeface="Montserrat "/>
              </a:rPr>
              <a:t>(Стоимость привлечения клиента)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ontserrat "/>
              </a:rPr>
              <a:t>1-</a:t>
            </a:r>
            <a:r>
              <a:rPr lang="ru-RU" dirty="0" err="1">
                <a:latin typeface="Montserrat "/>
              </a:rPr>
              <a:t>ый</a:t>
            </a:r>
            <a:r>
              <a:rPr lang="ru-RU" dirty="0">
                <a:latin typeface="Montserrat "/>
              </a:rPr>
              <a:t> год – 50 000 руб./покупатель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2-ой год – 45 000 руб./покупатель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3-ий год – 27 777,78 руб./покупатель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Montserrat 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latin typeface="Montserrat 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EFB8B-5402-01EB-27E8-962A54695D2D}"/>
              </a:ext>
            </a:extLst>
          </p:cNvPr>
          <p:cNvSpPr txBox="1"/>
          <p:nvPr/>
        </p:nvSpPr>
        <p:spPr>
          <a:xfrm>
            <a:off x="4572000" y="1332321"/>
            <a:ext cx="48130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 "/>
              </a:rPr>
              <a:t>APC </a:t>
            </a:r>
            <a:r>
              <a:rPr lang="ru-RU" dirty="0">
                <a:latin typeface="Montserrat "/>
              </a:rPr>
              <a:t>(Среднее число покупок на 1-ого клиента)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1-ый год - 1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2-ой год – 1,4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3-ий год – 1,55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Montserrat "/>
            </a:endParaRPr>
          </a:p>
          <a:p>
            <a:endParaRPr lang="ru-RU" dirty="0">
              <a:latin typeface="Montserrat "/>
            </a:endParaRPr>
          </a:p>
          <a:p>
            <a:endParaRPr lang="ru-RU" dirty="0">
              <a:latin typeface="Montserrat "/>
            </a:endParaRPr>
          </a:p>
          <a:p>
            <a:endParaRPr lang="ru-RU" dirty="0">
              <a:latin typeface="Montserrat 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B870266-DB67-9350-6711-3CE0DD4EAF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826188"/>
              </p:ext>
            </p:extLst>
          </p:nvPr>
        </p:nvGraphicFramePr>
        <p:xfrm>
          <a:off x="4579496" y="2383068"/>
          <a:ext cx="4390192" cy="1934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93466FF-B7EC-3FA3-28EF-93B54F9C75C0}"/>
              </a:ext>
            </a:extLst>
          </p:cNvPr>
          <p:cNvSpPr txBox="1"/>
          <p:nvPr/>
        </p:nvSpPr>
        <p:spPr>
          <a:xfrm>
            <a:off x="0" y="2520933"/>
            <a:ext cx="33877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Montserrat "/>
              </a:rPr>
              <a:t>AvPrice</a:t>
            </a:r>
            <a:r>
              <a:rPr lang="en-US" dirty="0">
                <a:latin typeface="Montserrat "/>
              </a:rPr>
              <a:t> </a:t>
            </a:r>
            <a:r>
              <a:rPr lang="ru-RU" dirty="0">
                <a:latin typeface="Montserrat "/>
              </a:rPr>
              <a:t>(средний чек)</a:t>
            </a:r>
            <a:endParaRPr lang="en-US" dirty="0">
              <a:latin typeface="Montserrat 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ontserrat "/>
              </a:rPr>
              <a:t>3 885 512,76 </a:t>
            </a:r>
            <a:r>
              <a:rPr lang="ru-RU" dirty="0">
                <a:latin typeface="Montserrat "/>
              </a:rPr>
              <a:t>рублей (с НДС)</a:t>
            </a:r>
            <a:endParaRPr lang="en-US" dirty="0">
              <a:latin typeface="Montserrat 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Montserrat 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9A4C7D-3867-7B86-EB0B-13A9E15105B1}"/>
              </a:ext>
            </a:extLst>
          </p:cNvPr>
          <p:cNvSpPr txBox="1"/>
          <p:nvPr/>
        </p:nvSpPr>
        <p:spPr>
          <a:xfrm>
            <a:off x="-7496" y="3363528"/>
            <a:ext cx="4579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 "/>
              </a:rPr>
              <a:t>COGs</a:t>
            </a:r>
            <a:r>
              <a:rPr lang="en-US" dirty="0">
                <a:latin typeface="Montserrat "/>
              </a:rPr>
              <a:t> (</a:t>
            </a:r>
            <a:r>
              <a:rPr lang="ru-RU" dirty="0">
                <a:latin typeface="Montserrat "/>
              </a:rPr>
              <a:t>Себестоимость проданного товара)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1-ый год – 11 224 464,29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2-ой год – 22 448 928,57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"/>
              </a:rPr>
              <a:t>3-ий год – 44 897 857,14 руб.</a:t>
            </a:r>
          </a:p>
        </p:txBody>
      </p:sp>
    </p:spTree>
    <p:extLst>
      <p:ext uri="{BB962C8B-B14F-4D97-AF65-F5344CB8AC3E}">
        <p14:creationId xmlns:p14="http://schemas.microsoft.com/office/powerpoint/2010/main" val="1619144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FD8EC-9870-4D4F-ADBC-C1FE41F4F5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39"/>
          <a:stretch/>
        </p:blipFill>
        <p:spPr>
          <a:xfrm>
            <a:off x="2737364" y="2779058"/>
            <a:ext cx="1640045" cy="149557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9B3B2DA-847B-4377-BD60-CE5B170CEB51}"/>
              </a:ext>
            </a:extLst>
          </p:cNvPr>
          <p:cNvSpPr/>
          <p:nvPr/>
        </p:nvSpPr>
        <p:spPr>
          <a:xfrm>
            <a:off x="519821" y="4274629"/>
            <a:ext cx="15430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Дунаева Елена</a:t>
            </a:r>
          </a:p>
          <a:p>
            <a:pPr algn="ctr"/>
            <a:r>
              <a:rPr lang="en-US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HR-</a:t>
            </a:r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менеджер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63B8B0-D7A5-493B-97D3-4FFACE10EA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25720"/>
          <a:stretch/>
        </p:blipFill>
        <p:spPr>
          <a:xfrm>
            <a:off x="459058" y="2774774"/>
            <a:ext cx="1664578" cy="14929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371F4B9-F776-4A80-9BEB-64DAF55FA8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26424"/>
          <a:stretch/>
        </p:blipFill>
        <p:spPr>
          <a:xfrm>
            <a:off x="5634181" y="567999"/>
            <a:ext cx="2073424" cy="15640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B10A1A-1BE6-419A-B895-3DC26ADEC6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7138" b="24190"/>
          <a:stretch/>
        </p:blipFill>
        <p:spPr>
          <a:xfrm flipH="1">
            <a:off x="4824089" y="2673573"/>
            <a:ext cx="2028050" cy="159468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6D0ECD-CD16-45B5-98A5-2C24AB6CEF88}"/>
              </a:ext>
            </a:extLst>
          </p:cNvPr>
          <p:cNvSpPr/>
          <p:nvPr/>
        </p:nvSpPr>
        <p:spPr>
          <a:xfrm>
            <a:off x="5046363" y="4247908"/>
            <a:ext cx="174759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Вдовин Дмитрий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Ведущий инженер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531C3C-E2F7-4E7A-A798-90B92A58B1D1}"/>
              </a:ext>
            </a:extLst>
          </p:cNvPr>
          <p:cNvSpPr/>
          <p:nvPr/>
        </p:nvSpPr>
        <p:spPr>
          <a:xfrm>
            <a:off x="5735835" y="2119850"/>
            <a:ext cx="218742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 err="1">
                <a:solidFill>
                  <a:srgbClr val="0166B3"/>
                </a:solidFill>
                <a:latin typeface="Arial Narrow" panose="020B0606020202030204" pitchFamily="34" charset="0"/>
              </a:rPr>
              <a:t>Чеснюк</a:t>
            </a:r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 Антон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Финансовый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директор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AF9D9A0-1646-43F4-85B3-1B81EF9C361C}"/>
              </a:ext>
            </a:extLst>
          </p:cNvPr>
          <p:cNvSpPr/>
          <p:nvPr/>
        </p:nvSpPr>
        <p:spPr>
          <a:xfrm>
            <a:off x="2641672" y="4266337"/>
            <a:ext cx="18746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Кузнецов Иван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Начальник отдела обслуживания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D997492-523C-4088-977E-BDB538F8C9D5}"/>
              </a:ext>
            </a:extLst>
          </p:cNvPr>
          <p:cNvSpPr/>
          <p:nvPr/>
        </p:nvSpPr>
        <p:spPr>
          <a:xfrm>
            <a:off x="1433996" y="2127543"/>
            <a:ext cx="173117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 err="1">
                <a:solidFill>
                  <a:srgbClr val="0166B3"/>
                </a:solidFill>
                <a:latin typeface="Arial Narrow" panose="020B0606020202030204" pitchFamily="34" charset="0"/>
              </a:rPr>
              <a:t>Ладин</a:t>
            </a:r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 Александр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Главный инженер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60BCE9-06EA-4927-A471-42885C0D61FD}"/>
              </a:ext>
            </a:extLst>
          </p:cNvPr>
          <p:cNvSpPr/>
          <p:nvPr/>
        </p:nvSpPr>
        <p:spPr>
          <a:xfrm>
            <a:off x="6965752" y="4244116"/>
            <a:ext cx="202805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Богданова Валерия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Руководитель отдела продаж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23546F8-96B8-4F91-BF26-BABABE76B1AA}"/>
              </a:ext>
            </a:extLst>
          </p:cNvPr>
          <p:cNvSpPr/>
          <p:nvPr/>
        </p:nvSpPr>
        <p:spPr>
          <a:xfrm>
            <a:off x="3949433" y="2114136"/>
            <a:ext cx="134152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Шкода Игорь</a:t>
            </a:r>
          </a:p>
          <a:p>
            <a:pPr algn="ctr"/>
            <a:r>
              <a:rPr lang="ru-RU" sz="1700" spc="20" dirty="0">
                <a:solidFill>
                  <a:srgbClr val="0166B3"/>
                </a:solidFill>
                <a:latin typeface="Arial Narrow" panose="020B0606020202030204" pitchFamily="34" charset="0"/>
              </a:rPr>
              <a:t>Генеральный директор</a:t>
            </a:r>
          </a:p>
        </p:txBody>
      </p:sp>
      <p:sp>
        <p:nvSpPr>
          <p:cNvPr id="21" name="Google Shape;125;p9">
            <a:extLst>
              <a:ext uri="{FF2B5EF4-FFF2-40B4-BE49-F238E27FC236}">
                <a16:creationId xmlns:a16="http://schemas.microsoft.com/office/drawing/2014/main" id="{7B4E5DD6-C97C-4599-834A-7F2B1AF27657}"/>
              </a:ext>
            </a:extLst>
          </p:cNvPr>
          <p:cNvSpPr txBox="1">
            <a:spLocks/>
          </p:cNvSpPr>
          <p:nvPr/>
        </p:nvSpPr>
        <p:spPr>
          <a:xfrm>
            <a:off x="427312" y="-122394"/>
            <a:ext cx="8520600" cy="304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2800"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33CA3CA-B442-47CE-A65C-0773D31C0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874" y="509707"/>
            <a:ext cx="1631489" cy="16178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0FDB36A-04E4-4EF1-AF6A-579A521FBB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5730" y="2735936"/>
            <a:ext cx="1568094" cy="155497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8324787-5333-439A-9C52-F0B4A0B2B8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0207" y="356900"/>
            <a:ext cx="1776247" cy="176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9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6BA90-BCC8-2317-0240-63094877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9157" y="108270"/>
            <a:ext cx="8520600" cy="572700"/>
          </a:xfrm>
        </p:spPr>
        <p:txBody>
          <a:bodyPr/>
          <a:lstStyle/>
          <a:p>
            <a:pPr algn="ctr"/>
            <a:r>
              <a:rPr lang="ru-RU" sz="2800" dirty="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6124" y="3442051"/>
            <a:ext cx="635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ontserrat "/>
              </a:rPr>
              <a:t>1 Год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74929" y="2286000"/>
            <a:ext cx="635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ontserrat "/>
              </a:rPr>
              <a:t>2 Год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70418" y="1389512"/>
            <a:ext cx="635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ontserrat "/>
              </a:rPr>
              <a:t>3 Год</a:t>
            </a:r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44471101"/>
              </p:ext>
            </p:extLst>
          </p:nvPr>
        </p:nvGraphicFramePr>
        <p:xfrm>
          <a:off x="202260" y="789240"/>
          <a:ext cx="7297089" cy="4176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18E052-C300-4382-9E78-E261BA13F6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1822" y="2360322"/>
            <a:ext cx="3200654" cy="27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3283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651</Words>
  <Application>Microsoft Office PowerPoint</Application>
  <PresentationFormat>Экран (16:9)</PresentationFormat>
  <Paragraphs>99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Bahnschrift Condensed</vt:lpstr>
      <vt:lpstr>Montserrat </vt:lpstr>
      <vt:lpstr>Montserrat</vt:lpstr>
      <vt:lpstr>Arial Narrow</vt:lpstr>
      <vt:lpstr>Arial</vt:lpstr>
      <vt:lpstr>Montserrat Light</vt:lpstr>
      <vt:lpstr>Times New Roman</vt:lpstr>
      <vt:lpstr>Wingdings</vt:lpstr>
      <vt:lpstr>Simple Light</vt:lpstr>
      <vt:lpstr>Информационная система управления производственными процессами</vt:lpstr>
      <vt:lpstr>Задача </vt:lpstr>
      <vt:lpstr>Презентация PowerPoint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Презентация PowerPoint</vt:lpstr>
      <vt:lpstr>Планы на 3 года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Игорь</cp:lastModifiedBy>
  <cp:revision>49</cp:revision>
  <dcterms:modified xsi:type="dcterms:W3CDTF">2023-12-04T09:47:01Z</dcterms:modified>
</cp:coreProperties>
</file>