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7" r:id="rId4"/>
    <p:sldId id="258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JvA5TJbzKgmfXyJ9jh36DZoqN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25613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cc0eb2cd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cc0eb2cd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cd89cd76f4_0_6"/>
          <p:cNvSpPr txBox="1">
            <a:spLocks noGrp="1"/>
          </p:cNvSpPr>
          <p:nvPr>
            <p:ph type="ctrTitle"/>
          </p:nvPr>
        </p:nvSpPr>
        <p:spPr>
          <a:xfrm>
            <a:off x="1229033" y="1071716"/>
            <a:ext cx="9144000" cy="19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gcd89cd76f4_0_6"/>
          <p:cNvSpPr txBox="1">
            <a:spLocks noGrp="1"/>
          </p:cNvSpPr>
          <p:nvPr>
            <p:ph type="subTitle" idx="1"/>
          </p:nvPr>
        </p:nvSpPr>
        <p:spPr>
          <a:xfrm>
            <a:off x="1229033" y="3198916"/>
            <a:ext cx="9144000" cy="7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gcd89cd76f4_0_6"/>
          <p:cNvSpPr txBox="1">
            <a:spLocks noGrp="1"/>
          </p:cNvSpPr>
          <p:nvPr>
            <p:ph type="sldNum" idx="12"/>
          </p:nvPr>
        </p:nvSpPr>
        <p:spPr>
          <a:xfrm>
            <a:off x="10520516" y="6356350"/>
            <a:ext cx="383400" cy="365100"/>
          </a:xfrm>
          <a:prstGeom prst="rect">
            <a:avLst/>
          </a:prstGeom>
          <a:solidFill>
            <a:schemeClr val="lt1">
              <a:alpha val="3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bg>
      <p:bgPr>
        <a:blipFill>
          <a:blip r:embed="rId2">
            <a:alphaModFix amt="99000"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cd89cd76f4_0_10"/>
          <p:cNvSpPr txBox="1">
            <a:spLocks noGrp="1"/>
          </p:cNvSpPr>
          <p:nvPr>
            <p:ph type="title"/>
          </p:nvPr>
        </p:nvSpPr>
        <p:spPr>
          <a:xfrm>
            <a:off x="1848464" y="365125"/>
            <a:ext cx="9505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gcd89cd76f4_0_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3131"/>
              </a:buClr>
              <a:buSzPts val="2800"/>
              <a:buChar char="•"/>
              <a:defRPr>
                <a:solidFill>
                  <a:srgbClr val="31313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2400"/>
              <a:buChar char="•"/>
              <a:defRPr>
                <a:solidFill>
                  <a:srgbClr val="31313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2000"/>
              <a:buChar char="•"/>
              <a:defRPr>
                <a:solidFill>
                  <a:srgbClr val="31313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1800"/>
              <a:buChar char="•"/>
              <a:defRPr>
                <a:solidFill>
                  <a:srgbClr val="31313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1800"/>
              <a:buChar char="•"/>
              <a:defRPr>
                <a:solidFill>
                  <a:srgbClr val="31313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gcd89cd76f4_0_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3131"/>
              </a:buClr>
              <a:buSzPts val="2800"/>
              <a:buChar char="•"/>
              <a:defRPr>
                <a:solidFill>
                  <a:srgbClr val="31313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2400"/>
              <a:buChar char="•"/>
              <a:defRPr>
                <a:solidFill>
                  <a:srgbClr val="31313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2000"/>
              <a:buChar char="•"/>
              <a:defRPr>
                <a:solidFill>
                  <a:srgbClr val="31313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1800"/>
              <a:buChar char="•"/>
              <a:defRPr>
                <a:solidFill>
                  <a:srgbClr val="31313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1800"/>
              <a:buChar char="•"/>
              <a:defRPr>
                <a:solidFill>
                  <a:srgbClr val="31313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gcd89cd76f4_0_10"/>
          <p:cNvSpPr txBox="1">
            <a:spLocks noGrp="1"/>
          </p:cNvSpPr>
          <p:nvPr>
            <p:ph type="sldNum" idx="12"/>
          </p:nvPr>
        </p:nvSpPr>
        <p:spPr>
          <a:xfrm>
            <a:off x="10962968" y="6356350"/>
            <a:ext cx="390900" cy="365100"/>
          </a:xfrm>
          <a:prstGeom prst="rect">
            <a:avLst/>
          </a:prstGeom>
          <a:solidFill>
            <a:schemeClr val="lt1">
              <a:alpha val="3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cd89cd76f4_0_15"/>
          <p:cNvSpPr txBox="1">
            <a:spLocks noGrp="1"/>
          </p:cNvSpPr>
          <p:nvPr>
            <p:ph type="title"/>
          </p:nvPr>
        </p:nvSpPr>
        <p:spPr>
          <a:xfrm>
            <a:off x="1297858" y="365125"/>
            <a:ext cx="10057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cd89cd76f4_0_15"/>
          <p:cNvSpPr txBox="1">
            <a:spLocks noGrp="1"/>
          </p:cNvSpPr>
          <p:nvPr>
            <p:ph type="body" idx="1"/>
          </p:nvPr>
        </p:nvSpPr>
        <p:spPr>
          <a:xfrm>
            <a:off x="1297858" y="1681163"/>
            <a:ext cx="46998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" name="Google Shape;23;gcd89cd76f4_0_15"/>
          <p:cNvSpPr txBox="1">
            <a:spLocks noGrp="1"/>
          </p:cNvSpPr>
          <p:nvPr>
            <p:ph type="body" idx="2"/>
          </p:nvPr>
        </p:nvSpPr>
        <p:spPr>
          <a:xfrm>
            <a:off x="1297858" y="2505075"/>
            <a:ext cx="46998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gcd89cd76f4_0_15"/>
          <p:cNvSpPr txBox="1">
            <a:spLocks noGrp="1"/>
          </p:cNvSpPr>
          <p:nvPr>
            <p:ph type="body" idx="3"/>
          </p:nvPr>
        </p:nvSpPr>
        <p:spPr>
          <a:xfrm>
            <a:off x="6632526" y="1681163"/>
            <a:ext cx="4722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" name="Google Shape;25;gcd89cd76f4_0_15"/>
          <p:cNvSpPr txBox="1">
            <a:spLocks noGrp="1"/>
          </p:cNvSpPr>
          <p:nvPr>
            <p:ph type="body" idx="4"/>
          </p:nvPr>
        </p:nvSpPr>
        <p:spPr>
          <a:xfrm>
            <a:off x="6632526" y="2505075"/>
            <a:ext cx="4722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gcd89cd76f4_0_15"/>
          <p:cNvSpPr txBox="1">
            <a:spLocks noGrp="1"/>
          </p:cNvSpPr>
          <p:nvPr>
            <p:ph type="sldNum" idx="12"/>
          </p:nvPr>
        </p:nvSpPr>
        <p:spPr>
          <a:xfrm>
            <a:off x="10962968" y="6356350"/>
            <a:ext cx="390900" cy="365100"/>
          </a:xfrm>
          <a:prstGeom prst="rect">
            <a:avLst/>
          </a:prstGeom>
          <a:solidFill>
            <a:srgbClr val="424242">
              <a:alpha val="3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7" name="Google Shape;27;gcd89cd76f4_0_15"/>
          <p:cNvSpPr txBox="1">
            <a:spLocks noGrp="1"/>
          </p:cNvSpPr>
          <p:nvPr>
            <p:ph type="ftr" idx="11"/>
          </p:nvPr>
        </p:nvSpPr>
        <p:spPr>
          <a:xfrm>
            <a:off x="662448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D8D8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cd89cd76f4_0_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cd89cd76f4_0_23"/>
          <p:cNvSpPr txBox="1">
            <a:spLocks noGrp="1"/>
          </p:cNvSpPr>
          <p:nvPr>
            <p:ph type="sldNum" idx="12"/>
          </p:nvPr>
        </p:nvSpPr>
        <p:spPr>
          <a:xfrm>
            <a:off x="10953134" y="6356350"/>
            <a:ext cx="400800" cy="365100"/>
          </a:xfrm>
          <a:prstGeom prst="rect">
            <a:avLst/>
          </a:prstGeom>
          <a:solidFill>
            <a:schemeClr val="lt1">
              <a:alpha val="3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gcd89cd76f4_0_23"/>
          <p:cNvSpPr txBox="1">
            <a:spLocks noGrp="1"/>
          </p:cNvSpPr>
          <p:nvPr>
            <p:ph type="ftr" idx="11"/>
          </p:nvPr>
        </p:nvSpPr>
        <p:spPr>
          <a:xfrm>
            <a:off x="662448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D8D8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cd89cd76f4_0_27"/>
          <p:cNvSpPr txBox="1">
            <a:spLocks noGrp="1"/>
          </p:cNvSpPr>
          <p:nvPr>
            <p:ph type="sldNum" idx="12"/>
          </p:nvPr>
        </p:nvSpPr>
        <p:spPr>
          <a:xfrm>
            <a:off x="10953134" y="6356350"/>
            <a:ext cx="400800" cy="365100"/>
          </a:xfrm>
          <a:prstGeom prst="rect">
            <a:avLst/>
          </a:prstGeom>
          <a:solidFill>
            <a:schemeClr val="lt1">
              <a:alpha val="3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4" name="Google Shape;34;gcd89cd76f4_0_27"/>
          <p:cNvSpPr txBox="1">
            <a:spLocks noGrp="1"/>
          </p:cNvSpPr>
          <p:nvPr>
            <p:ph type="ftr" idx="11"/>
          </p:nvPr>
        </p:nvSpPr>
        <p:spPr>
          <a:xfrm>
            <a:off x="662448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D8D8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gcd89cd76f4_0_27"/>
          <p:cNvSpPr txBox="1">
            <a:spLocks noGrp="1"/>
          </p:cNvSpPr>
          <p:nvPr>
            <p:ph type="title"/>
          </p:nvPr>
        </p:nvSpPr>
        <p:spPr>
          <a:xfrm>
            <a:off x="2487292" y="365125"/>
            <a:ext cx="8866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cd89cd76f4_0_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3131"/>
              </a:buClr>
              <a:buSzPts val="2800"/>
              <a:buChar char="•"/>
              <a:defRPr>
                <a:solidFill>
                  <a:srgbClr val="31313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2400"/>
              <a:buChar char="•"/>
              <a:defRPr>
                <a:solidFill>
                  <a:srgbClr val="31313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2000"/>
              <a:buChar char="•"/>
              <a:defRPr>
                <a:solidFill>
                  <a:srgbClr val="31313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1800"/>
              <a:buChar char="•"/>
              <a:defRPr>
                <a:solidFill>
                  <a:srgbClr val="31313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1800"/>
              <a:buChar char="•"/>
              <a:defRPr>
                <a:solidFill>
                  <a:srgbClr val="31313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gcd89cd76f4_0_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3131"/>
              </a:buClr>
              <a:buSzPts val="2800"/>
              <a:buChar char="•"/>
              <a:defRPr>
                <a:solidFill>
                  <a:srgbClr val="31313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2400"/>
              <a:buChar char="•"/>
              <a:defRPr>
                <a:solidFill>
                  <a:srgbClr val="31313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2000"/>
              <a:buChar char="•"/>
              <a:defRPr>
                <a:solidFill>
                  <a:srgbClr val="31313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1800"/>
              <a:buChar char="•"/>
              <a:defRPr>
                <a:solidFill>
                  <a:srgbClr val="31313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131"/>
              </a:buClr>
              <a:buSzPts val="1800"/>
              <a:buChar char="•"/>
              <a:defRPr>
                <a:solidFill>
                  <a:srgbClr val="31313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cd89cd76f4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gcd89cd76f4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gcd89cd76f4_0_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gcd89cd76f4_0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gcd89cd76f4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E8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cc0eb2cd6b_0_0"/>
          <p:cNvSpPr txBox="1">
            <a:spLocks noGrp="1"/>
          </p:cNvSpPr>
          <p:nvPr>
            <p:ph type="ctrTitle"/>
          </p:nvPr>
        </p:nvSpPr>
        <p:spPr>
          <a:xfrm>
            <a:off x="1229032" y="1071716"/>
            <a:ext cx="10843631" cy="194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>
              <a:lnSpc>
                <a:spcPct val="100000"/>
              </a:lnSpc>
              <a:spcBef>
                <a:spcPts val="1645"/>
              </a:spcBef>
            </a:pPr>
            <a:r>
              <a:rPr lang="ru-RU" sz="9600" spc="-45" dirty="0">
                <a:latin typeface="Arial"/>
                <a:cs typeface="Arial"/>
              </a:rPr>
              <a:t>Здоровый</a:t>
            </a:r>
            <a:r>
              <a:rPr lang="ru-RU" sz="9600" spc="-250" dirty="0">
                <a:latin typeface="Arial"/>
                <a:cs typeface="Arial"/>
              </a:rPr>
              <a:t> </a:t>
            </a:r>
            <a:r>
              <a:rPr lang="ru-RU" sz="9600" spc="-180" dirty="0">
                <a:latin typeface="Arial"/>
                <a:cs typeface="Arial"/>
              </a:rPr>
              <a:t>студент</a:t>
            </a:r>
            <a:r>
              <a:rPr lang="ru-RU" sz="9600" dirty="0">
                <a:latin typeface="Arial"/>
                <a:cs typeface="Arial"/>
              </a:rPr>
              <a:t/>
            </a:r>
            <a:br>
              <a:rPr lang="ru-RU" sz="9600" dirty="0">
                <a:latin typeface="Arial"/>
                <a:cs typeface="Arial"/>
              </a:rPr>
            </a:br>
            <a:r>
              <a:rPr lang="en-US" sz="4000" spc="270" dirty="0"/>
              <a:t>PRO</a:t>
            </a:r>
            <a:r>
              <a:rPr lang="ru-RU" sz="4000" spc="270" dirty="0"/>
              <a:t>Здоровье</a:t>
            </a:r>
            <a:endParaRPr lang="ru-RU" sz="4000" dirty="0"/>
          </a:p>
        </p:txBody>
      </p:sp>
      <p:sp>
        <p:nvSpPr>
          <p:cNvPr id="43" name="Google Shape;43;gcc0eb2cd6b_0_0"/>
          <p:cNvSpPr txBox="1">
            <a:spLocks noGrp="1"/>
          </p:cNvSpPr>
          <p:nvPr>
            <p:ph type="subTitle" idx="1"/>
          </p:nvPr>
        </p:nvSpPr>
        <p:spPr>
          <a:xfrm>
            <a:off x="2063552" y="3573016"/>
            <a:ext cx="9144000" cy="14401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969"/>
              </a:spcBef>
            </a:pPr>
            <a:r>
              <a:rPr lang="ru-RU" spc="25" dirty="0">
                <a:solidFill>
                  <a:srgbClr val="202020"/>
                </a:solidFill>
                <a:latin typeface="Gothic Uralic"/>
                <a:cs typeface="Gothic Uralic"/>
              </a:rPr>
              <a:t>ФГБОУ</a:t>
            </a:r>
            <a:r>
              <a:rPr lang="ru-RU" spc="175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lang="ru-RU" spc="114" dirty="0">
                <a:solidFill>
                  <a:srgbClr val="202020"/>
                </a:solidFill>
                <a:latin typeface="Gothic Uralic"/>
                <a:cs typeface="Gothic Uralic"/>
              </a:rPr>
              <a:t>"ВГТУ"</a:t>
            </a:r>
            <a:endParaRPr lang="ru-RU" dirty="0">
              <a:latin typeface="Gothic Uralic"/>
              <a:cs typeface="Gothic Uralic"/>
            </a:endParaRPr>
          </a:p>
          <a:p>
            <a:pPr>
              <a:lnSpc>
                <a:spcPct val="100000"/>
              </a:lnSpc>
              <a:spcBef>
                <a:spcPts val="869"/>
              </a:spcBef>
            </a:pPr>
            <a:r>
              <a:rPr lang="ru-RU" spc="25" dirty="0">
                <a:solidFill>
                  <a:srgbClr val="202020"/>
                </a:solidFill>
                <a:latin typeface="Gothic Uralic"/>
                <a:cs typeface="Gothic Uralic"/>
              </a:rPr>
              <a:t>ФГБОУ </a:t>
            </a:r>
            <a:r>
              <a:rPr lang="ru-RU" spc="90" dirty="0">
                <a:solidFill>
                  <a:srgbClr val="202020"/>
                </a:solidFill>
                <a:latin typeface="Gothic Uralic"/>
                <a:cs typeface="Gothic Uralic"/>
              </a:rPr>
              <a:t>"ВГМУ </a:t>
            </a:r>
            <a:r>
              <a:rPr lang="ru-RU" spc="35" dirty="0">
                <a:solidFill>
                  <a:srgbClr val="202020"/>
                </a:solidFill>
                <a:latin typeface="Gothic Uralic"/>
                <a:cs typeface="Gothic Uralic"/>
              </a:rPr>
              <a:t>им.</a:t>
            </a:r>
            <a:r>
              <a:rPr lang="ru-RU" spc="385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lang="ru-RU" spc="110" dirty="0" err="1" smtClean="0">
                <a:solidFill>
                  <a:srgbClr val="202020"/>
                </a:solidFill>
                <a:latin typeface="Gothic Uralic"/>
                <a:cs typeface="Gothic Uralic"/>
              </a:rPr>
              <a:t>Н.Н.Бурденко</a:t>
            </a:r>
            <a:r>
              <a:rPr lang="ru-RU" spc="90" dirty="0" smtClean="0">
                <a:solidFill>
                  <a:srgbClr val="202020"/>
                </a:solidFill>
                <a:latin typeface="Gothic Uralic"/>
                <a:cs typeface="Gothic Uralic"/>
              </a:rPr>
              <a:t>"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6113" y="332656"/>
            <a:ext cx="10224200" cy="1325700"/>
          </a:xfrm>
        </p:spPr>
        <p:txBody>
          <a:bodyPr/>
          <a:lstStyle/>
          <a:p>
            <a:r>
              <a:rPr lang="ru-RU" spc="-135" dirty="0"/>
              <a:t>О </a:t>
            </a:r>
            <a:r>
              <a:rPr lang="ru-RU" spc="60" dirty="0"/>
              <a:t>задаче, </a:t>
            </a:r>
            <a:r>
              <a:rPr lang="ru-RU" spc="295" dirty="0"/>
              <a:t>которую </a:t>
            </a:r>
            <a:r>
              <a:rPr lang="ru-RU" spc="150" dirty="0"/>
              <a:t>предстоит</a:t>
            </a:r>
            <a:r>
              <a:rPr lang="ru-RU" spc="250" dirty="0"/>
              <a:t> </a:t>
            </a:r>
            <a:r>
              <a:rPr lang="ru-RU" spc="85" dirty="0"/>
              <a:t>решить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658400" cy="43512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spcBef>
                <a:spcPts val="125"/>
              </a:spcBef>
              <a:buNone/>
            </a:pPr>
            <a:r>
              <a:rPr lang="ru-RU" sz="4400" spc="-25" dirty="0">
                <a:solidFill>
                  <a:srgbClr val="202020"/>
                </a:solidFill>
                <a:latin typeface="Arial"/>
                <a:cs typeface="Arial"/>
              </a:rPr>
              <a:t>Задачи</a:t>
            </a:r>
            <a:r>
              <a:rPr lang="ru-RU" sz="4400" spc="-25" dirty="0" smtClean="0">
                <a:solidFill>
                  <a:srgbClr val="202020"/>
                </a:solidFill>
                <a:latin typeface="Arial"/>
                <a:cs typeface="Arial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125"/>
              </a:spcBef>
              <a:buNone/>
            </a:pPr>
            <a:endParaRPr lang="ru-RU" sz="4400" dirty="0">
              <a:latin typeface="Arial"/>
              <a:cs typeface="Arial"/>
            </a:endParaRPr>
          </a:p>
          <a:p>
            <a:pPr marL="584200" marR="5080">
              <a:lnSpc>
                <a:spcPct val="117800"/>
              </a:lnSpc>
              <a:spcBef>
                <a:spcPts val="2175"/>
              </a:spcBef>
            </a:pPr>
            <a:r>
              <a:rPr lang="ru-RU" spc="70" dirty="0" smtClean="0">
                <a:solidFill>
                  <a:srgbClr val="202020"/>
                </a:solidFill>
                <a:latin typeface="Gothic Uralic"/>
                <a:cs typeface="Gothic Uralic"/>
              </a:rPr>
              <a:t>Оценка состояния здоровья студентов</a:t>
            </a:r>
            <a:r>
              <a:rPr lang="en-US" spc="70" dirty="0" smtClean="0">
                <a:solidFill>
                  <a:srgbClr val="202020"/>
                </a:solidFill>
                <a:latin typeface="Gothic Uralic"/>
                <a:cs typeface="Gothic Uralic"/>
              </a:rPr>
              <a:t>;</a:t>
            </a:r>
          </a:p>
          <a:p>
            <a:pPr marL="584200" marR="5080">
              <a:lnSpc>
                <a:spcPct val="117800"/>
              </a:lnSpc>
              <a:spcBef>
                <a:spcPts val="2175"/>
              </a:spcBef>
            </a:pPr>
            <a:r>
              <a:rPr lang="ru-RU" spc="70" dirty="0">
                <a:solidFill>
                  <a:srgbClr val="202020"/>
                </a:solidFill>
                <a:latin typeface="Gothic Uralic"/>
                <a:cs typeface="Gothic Uralic"/>
              </a:rPr>
              <a:t>Б</a:t>
            </a:r>
            <a:r>
              <a:rPr lang="ru-RU" spc="70" dirty="0" smtClean="0">
                <a:solidFill>
                  <a:srgbClr val="202020"/>
                </a:solidFill>
                <a:latin typeface="Gothic Uralic"/>
                <a:cs typeface="Gothic Uralic"/>
              </a:rPr>
              <a:t>иологического возраста студентов</a:t>
            </a:r>
            <a:r>
              <a:rPr lang="en-US" spc="70" dirty="0" smtClean="0">
                <a:solidFill>
                  <a:srgbClr val="202020"/>
                </a:solidFill>
                <a:latin typeface="Gothic Uralic"/>
                <a:cs typeface="Gothic Uralic"/>
              </a:rPr>
              <a:t>;</a:t>
            </a:r>
            <a:endParaRPr lang="ru-RU" spc="70" dirty="0" smtClean="0">
              <a:solidFill>
                <a:srgbClr val="202020"/>
              </a:solidFill>
              <a:latin typeface="Gothic Uralic"/>
              <a:cs typeface="Gothic Uralic"/>
            </a:endParaRPr>
          </a:p>
          <a:p>
            <a:pPr marL="584200" marR="5080">
              <a:lnSpc>
                <a:spcPct val="117800"/>
              </a:lnSpc>
              <a:spcBef>
                <a:spcPts val="2175"/>
              </a:spcBef>
            </a:pPr>
            <a:r>
              <a:rPr lang="ru-RU" spc="70" dirty="0" smtClean="0">
                <a:solidFill>
                  <a:srgbClr val="202020"/>
                </a:solidFill>
                <a:latin typeface="Gothic Uralic"/>
                <a:cs typeface="Gothic Uralic"/>
              </a:rPr>
              <a:t>Оценка качества жизни студентов;</a:t>
            </a:r>
          </a:p>
          <a:p>
            <a:pPr marL="584200" marR="5080">
              <a:lnSpc>
                <a:spcPct val="117800"/>
              </a:lnSpc>
              <a:spcBef>
                <a:spcPts val="2175"/>
              </a:spcBef>
            </a:pPr>
            <a:r>
              <a:rPr lang="ru-RU" spc="70" dirty="0" smtClean="0">
                <a:solidFill>
                  <a:srgbClr val="202020"/>
                </a:solidFill>
                <a:latin typeface="Gothic Uralic"/>
                <a:cs typeface="Gothic Uralic"/>
              </a:rPr>
              <a:t>Мониторинг состояния здоровья студентов;</a:t>
            </a:r>
          </a:p>
          <a:p>
            <a:pPr marL="584200" marR="5080">
              <a:lnSpc>
                <a:spcPct val="117800"/>
              </a:lnSpc>
              <a:spcBef>
                <a:spcPts val="2175"/>
              </a:spcBef>
            </a:pPr>
            <a:r>
              <a:rPr lang="ru-RU" spc="70" dirty="0" smtClean="0">
                <a:solidFill>
                  <a:srgbClr val="202020"/>
                </a:solidFill>
                <a:latin typeface="Gothic Uralic"/>
                <a:cs typeface="Gothic Uralic"/>
              </a:rPr>
              <a:t>Рекомендации по ведению здорового образа жизни по результатам исследования.</a:t>
            </a:r>
            <a:endParaRPr lang="ru-RU" spc="70" dirty="0" smtClean="0">
              <a:solidFill>
                <a:srgbClr val="202020"/>
              </a:solidFill>
              <a:latin typeface="Gothic Uralic"/>
              <a:cs typeface="Gothic Uralic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2018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 txBox="1"/>
          <p:nvPr/>
        </p:nvSpPr>
        <p:spPr>
          <a:xfrm>
            <a:off x="134689" y="548680"/>
            <a:ext cx="6169660" cy="524891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3495" marR="15875" algn="ctr">
              <a:lnSpc>
                <a:spcPct val="79200"/>
              </a:lnSpc>
              <a:spcBef>
                <a:spcPts val="760"/>
              </a:spcBef>
            </a:pPr>
            <a:r>
              <a:rPr sz="2650" spc="25" dirty="0">
                <a:solidFill>
                  <a:srgbClr val="202020"/>
                </a:solidFill>
                <a:latin typeface="Arial"/>
                <a:cs typeface="Arial"/>
              </a:rPr>
              <a:t>О </a:t>
            </a:r>
            <a:r>
              <a:rPr sz="2650" spc="80" dirty="0">
                <a:solidFill>
                  <a:srgbClr val="202020"/>
                </a:solidFill>
                <a:latin typeface="Arial"/>
                <a:cs typeface="Arial"/>
              </a:rPr>
              <a:t>компании-заказчике </a:t>
            </a:r>
            <a:r>
              <a:rPr sz="2650" spc="-5" dirty="0">
                <a:solidFill>
                  <a:srgbClr val="202020"/>
                </a:solidFill>
                <a:latin typeface="Arial"/>
                <a:cs typeface="Arial"/>
              </a:rPr>
              <a:t>и </a:t>
            </a:r>
            <a:r>
              <a:rPr sz="2650" spc="40" dirty="0">
                <a:solidFill>
                  <a:srgbClr val="202020"/>
                </a:solidFill>
                <a:latin typeface="Arial"/>
                <a:cs typeface="Arial"/>
              </a:rPr>
              <a:t>причинах,</a:t>
            </a:r>
            <a:r>
              <a:rPr sz="2650" spc="-310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2650" spc="70" dirty="0">
                <a:solidFill>
                  <a:srgbClr val="202020"/>
                </a:solidFill>
                <a:latin typeface="Arial"/>
                <a:cs typeface="Arial"/>
              </a:rPr>
              <a:t>по  </a:t>
            </a:r>
            <a:r>
              <a:rPr sz="2650" spc="10" dirty="0">
                <a:solidFill>
                  <a:srgbClr val="202020"/>
                </a:solidFill>
                <a:latin typeface="Arial"/>
                <a:cs typeface="Arial"/>
              </a:rPr>
              <a:t>которым </a:t>
            </a:r>
            <a:r>
              <a:rPr sz="2650" dirty="0">
                <a:solidFill>
                  <a:srgbClr val="202020"/>
                </a:solidFill>
                <a:latin typeface="Arial"/>
                <a:cs typeface="Arial"/>
              </a:rPr>
              <a:t>возникла</a:t>
            </a:r>
            <a:r>
              <a:rPr sz="2650" spc="-114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2650" spc="50" dirty="0">
                <a:solidFill>
                  <a:srgbClr val="202020"/>
                </a:solidFill>
                <a:latin typeface="Arial"/>
                <a:cs typeface="Arial"/>
              </a:rPr>
              <a:t>задача:</a:t>
            </a:r>
            <a:endParaRPr sz="2650" dirty="0">
              <a:latin typeface="Arial"/>
              <a:cs typeface="Arial"/>
            </a:endParaRPr>
          </a:p>
          <a:p>
            <a:pPr marL="224790" marR="217170" algn="ctr">
              <a:lnSpc>
                <a:spcPct val="115100"/>
              </a:lnSpc>
              <a:spcBef>
                <a:spcPts val="1155"/>
              </a:spcBef>
            </a:pPr>
            <a:r>
              <a:rPr sz="1900" spc="90" dirty="0">
                <a:solidFill>
                  <a:srgbClr val="202020"/>
                </a:solidFill>
                <a:latin typeface="Gothic Uralic"/>
                <a:cs typeface="Gothic Uralic"/>
              </a:rPr>
              <a:t>Заказчик: </a:t>
            </a:r>
            <a:r>
              <a:rPr sz="1900" spc="5" dirty="0">
                <a:solidFill>
                  <a:srgbClr val="202020"/>
                </a:solidFill>
                <a:latin typeface="Gothic Uralic"/>
                <a:cs typeface="Gothic Uralic"/>
              </a:rPr>
              <a:t>ФГБОУ </a:t>
            </a:r>
            <a:r>
              <a:rPr sz="1900" spc="25" dirty="0">
                <a:solidFill>
                  <a:srgbClr val="202020"/>
                </a:solidFill>
                <a:latin typeface="Gothic Uralic"/>
                <a:cs typeface="Gothic Uralic"/>
              </a:rPr>
              <a:t>ВО </a:t>
            </a:r>
            <a:r>
              <a:rPr sz="1900" spc="35" dirty="0">
                <a:solidFill>
                  <a:srgbClr val="202020"/>
                </a:solidFill>
                <a:latin typeface="Gothic Uralic"/>
                <a:cs typeface="Gothic Uralic"/>
              </a:rPr>
              <a:t>ВГМУ </a:t>
            </a:r>
            <a:r>
              <a:rPr sz="1900" spc="10" dirty="0">
                <a:solidFill>
                  <a:srgbClr val="202020"/>
                </a:solidFill>
                <a:latin typeface="Gothic Uralic"/>
                <a:cs typeface="Gothic Uralic"/>
              </a:rPr>
              <a:t>им. </a:t>
            </a:r>
            <a:r>
              <a:rPr sz="1900" spc="35" dirty="0">
                <a:solidFill>
                  <a:srgbClr val="202020"/>
                </a:solidFill>
                <a:latin typeface="Gothic Uralic"/>
                <a:cs typeface="Gothic Uralic"/>
              </a:rPr>
              <a:t>Н.Н. </a:t>
            </a:r>
            <a:r>
              <a:rPr sz="1900" spc="45" dirty="0">
                <a:solidFill>
                  <a:srgbClr val="202020"/>
                </a:solidFill>
                <a:latin typeface="Gothic Uralic"/>
                <a:cs typeface="Gothic Uralic"/>
              </a:rPr>
              <a:t>Бурденко  Министерства </a:t>
            </a:r>
            <a:r>
              <a:rPr sz="1900" spc="55" dirty="0">
                <a:solidFill>
                  <a:srgbClr val="202020"/>
                </a:solidFill>
                <a:latin typeface="Gothic Uralic"/>
                <a:cs typeface="Gothic Uralic"/>
              </a:rPr>
              <a:t>здравоохранения  </a:t>
            </a:r>
            <a:r>
              <a:rPr sz="1900" spc="45" dirty="0">
                <a:solidFill>
                  <a:srgbClr val="202020"/>
                </a:solidFill>
                <a:latin typeface="Gothic Uralic"/>
                <a:cs typeface="Gothic Uralic"/>
              </a:rPr>
              <a:t>Российской </a:t>
            </a:r>
            <a:r>
              <a:rPr sz="1900" spc="25" dirty="0">
                <a:solidFill>
                  <a:srgbClr val="202020"/>
                </a:solidFill>
                <a:latin typeface="Gothic Uralic"/>
                <a:cs typeface="Gothic Uralic"/>
              </a:rPr>
              <a:t>Федерации </a:t>
            </a:r>
            <a:r>
              <a:rPr sz="100" spc="275" dirty="0">
                <a:solidFill>
                  <a:srgbClr val="202020"/>
                </a:solidFill>
                <a:latin typeface="Arial"/>
                <a:cs typeface="Arial"/>
              </a:rPr>
              <a:t>– </a:t>
            </a:r>
            <a:r>
              <a:rPr sz="1900" spc="45" dirty="0">
                <a:solidFill>
                  <a:srgbClr val="202020"/>
                </a:solidFill>
                <a:latin typeface="Gothic Uralic"/>
                <a:cs typeface="Gothic Uralic"/>
              </a:rPr>
              <a:t>медицинская  </a:t>
            </a:r>
            <a:r>
              <a:rPr sz="1900" spc="55" dirty="0">
                <a:solidFill>
                  <a:srgbClr val="202020"/>
                </a:solidFill>
                <a:latin typeface="Gothic Uralic"/>
                <a:cs typeface="Gothic Uralic"/>
              </a:rPr>
              <a:t>образовательная организация, </a:t>
            </a:r>
            <a:r>
              <a:rPr sz="1900" spc="50" dirty="0">
                <a:solidFill>
                  <a:srgbClr val="202020"/>
                </a:solidFill>
                <a:latin typeface="Gothic Uralic"/>
                <a:cs typeface="Gothic Uralic"/>
              </a:rPr>
              <a:t>имеющая </a:t>
            </a:r>
            <a:r>
              <a:rPr sz="1900" spc="30" dirty="0">
                <a:solidFill>
                  <a:srgbClr val="202020"/>
                </a:solidFill>
                <a:latin typeface="Gothic Uralic"/>
                <a:cs typeface="Gothic Uralic"/>
              </a:rPr>
              <a:t>103  </a:t>
            </a:r>
            <a:r>
              <a:rPr sz="1900" spc="45" dirty="0">
                <a:solidFill>
                  <a:srgbClr val="202020"/>
                </a:solidFill>
                <a:latin typeface="Gothic Uralic"/>
                <a:cs typeface="Gothic Uralic"/>
              </a:rPr>
              <a:t>летнюю</a:t>
            </a:r>
            <a:endParaRPr sz="1900" dirty="0">
              <a:latin typeface="Gothic Uralic"/>
              <a:cs typeface="Gothic Uralic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40" dirty="0">
                <a:solidFill>
                  <a:srgbClr val="202020"/>
                </a:solidFill>
                <a:latin typeface="Gothic Uralic"/>
                <a:cs typeface="Gothic Uralic"/>
              </a:rPr>
              <a:t>историю своего</a:t>
            </a:r>
            <a:r>
              <a:rPr sz="1900" spc="114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900" spc="50" dirty="0">
                <a:solidFill>
                  <a:srgbClr val="202020"/>
                </a:solidFill>
                <a:latin typeface="Gothic Uralic"/>
                <a:cs typeface="Gothic Uralic"/>
              </a:rPr>
              <a:t>функционирования.</a:t>
            </a:r>
            <a:endParaRPr sz="1900" dirty="0">
              <a:latin typeface="Gothic Uralic"/>
              <a:cs typeface="Gothic Uralic"/>
            </a:endParaRPr>
          </a:p>
          <a:p>
            <a:pPr marL="75565" algn="ctr">
              <a:lnSpc>
                <a:spcPct val="100000"/>
              </a:lnSpc>
              <a:spcBef>
                <a:spcPts val="395"/>
              </a:spcBef>
            </a:pPr>
            <a:endParaRPr lang="ru-RU" sz="2000" spc="60" dirty="0" smtClean="0">
              <a:solidFill>
                <a:srgbClr val="202020"/>
              </a:solidFill>
              <a:latin typeface="Gothic Uralic"/>
              <a:cs typeface="Gothic Uralic"/>
            </a:endParaRPr>
          </a:p>
          <a:p>
            <a:pPr marL="75565" algn="ctr">
              <a:lnSpc>
                <a:spcPct val="100000"/>
              </a:lnSpc>
              <a:spcBef>
                <a:spcPts val="395"/>
              </a:spcBef>
            </a:pPr>
            <a:r>
              <a:rPr sz="2000" spc="60" dirty="0" err="1" smtClean="0">
                <a:solidFill>
                  <a:srgbClr val="202020"/>
                </a:solidFill>
                <a:latin typeface="Gothic Uralic"/>
                <a:cs typeface="Gothic Uralic"/>
              </a:rPr>
              <a:t>Основная</a:t>
            </a:r>
            <a:r>
              <a:rPr sz="2000" spc="80" dirty="0" smtClean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2000" spc="55" dirty="0">
                <a:solidFill>
                  <a:srgbClr val="202020"/>
                </a:solidFill>
                <a:latin typeface="Gothic Uralic"/>
                <a:cs typeface="Gothic Uralic"/>
              </a:rPr>
              <a:t>причина</a:t>
            </a:r>
            <a:endParaRPr sz="2000" dirty="0">
              <a:latin typeface="Gothic Uralic"/>
              <a:cs typeface="Gothic Uralic"/>
            </a:endParaRPr>
          </a:p>
          <a:p>
            <a:pPr marL="12065" marR="5080" algn="ctr">
              <a:lnSpc>
                <a:spcPts val="2630"/>
              </a:lnSpc>
              <a:spcBef>
                <a:spcPts val="120"/>
              </a:spcBef>
            </a:pPr>
            <a:r>
              <a:rPr sz="1900" spc="40" dirty="0">
                <a:solidFill>
                  <a:srgbClr val="202020"/>
                </a:solidFill>
                <a:latin typeface="Gothic Uralic"/>
                <a:cs typeface="Gothic Uralic"/>
              </a:rPr>
              <a:t>необходимости </a:t>
            </a:r>
            <a:r>
              <a:rPr sz="1900" spc="60" dirty="0">
                <a:solidFill>
                  <a:srgbClr val="202020"/>
                </a:solidFill>
                <a:latin typeface="Gothic Uralic"/>
                <a:cs typeface="Gothic Uralic"/>
              </a:rPr>
              <a:t>создания </a:t>
            </a:r>
            <a:r>
              <a:rPr sz="1900" spc="45" dirty="0">
                <a:solidFill>
                  <a:srgbClr val="202020"/>
                </a:solidFill>
                <a:latin typeface="Gothic Uralic"/>
                <a:cs typeface="Gothic Uralic"/>
              </a:rPr>
              <a:t>информационного  </a:t>
            </a:r>
            <a:r>
              <a:rPr sz="1900" spc="50" dirty="0">
                <a:solidFill>
                  <a:srgbClr val="202020"/>
                </a:solidFill>
                <a:latin typeface="Gothic Uralic"/>
                <a:cs typeface="Gothic Uralic"/>
              </a:rPr>
              <a:t>продукта </a:t>
            </a:r>
            <a:r>
              <a:rPr sz="100" spc="275" dirty="0">
                <a:solidFill>
                  <a:srgbClr val="202020"/>
                </a:solidFill>
                <a:latin typeface="Arial"/>
                <a:cs typeface="Arial"/>
              </a:rPr>
              <a:t>– </a:t>
            </a:r>
            <a:r>
              <a:rPr sz="1900" spc="55" dirty="0">
                <a:solidFill>
                  <a:srgbClr val="202020"/>
                </a:solidFill>
                <a:latin typeface="Gothic Uralic"/>
                <a:cs typeface="Gothic Uralic"/>
              </a:rPr>
              <a:t>возможность проведения  </a:t>
            </a:r>
            <a:r>
              <a:rPr sz="1900" spc="40" dirty="0">
                <a:solidFill>
                  <a:srgbClr val="202020"/>
                </a:solidFill>
                <a:latin typeface="Gothic Uralic"/>
                <a:cs typeface="Gothic Uralic"/>
              </a:rPr>
              <a:t>мониторинга </a:t>
            </a:r>
            <a:r>
              <a:rPr sz="1900" spc="60" dirty="0">
                <a:solidFill>
                  <a:srgbClr val="202020"/>
                </a:solidFill>
                <a:latin typeface="Gothic Uralic"/>
                <a:cs typeface="Gothic Uralic"/>
              </a:rPr>
              <a:t>здоровья </a:t>
            </a:r>
            <a:r>
              <a:rPr sz="1900" spc="40" dirty="0">
                <a:solidFill>
                  <a:srgbClr val="202020"/>
                </a:solidFill>
                <a:latin typeface="Gothic Uralic"/>
                <a:cs typeface="Gothic Uralic"/>
              </a:rPr>
              <a:t>студентов </a:t>
            </a:r>
            <a:r>
              <a:rPr sz="1900" spc="55" dirty="0">
                <a:solidFill>
                  <a:srgbClr val="202020"/>
                </a:solidFill>
                <a:latin typeface="Gothic Uralic"/>
                <a:cs typeface="Gothic Uralic"/>
              </a:rPr>
              <a:t>для </a:t>
            </a:r>
            <a:r>
              <a:rPr sz="1900" spc="60" dirty="0">
                <a:solidFill>
                  <a:srgbClr val="202020"/>
                </a:solidFill>
                <a:latin typeface="Gothic Uralic"/>
                <a:cs typeface="Gothic Uralic"/>
              </a:rPr>
              <a:t>создания </a:t>
            </a:r>
            <a:r>
              <a:rPr sz="1900" spc="10" dirty="0">
                <a:solidFill>
                  <a:srgbClr val="202020"/>
                </a:solidFill>
                <a:latin typeface="Gothic Uralic"/>
                <a:cs typeface="Gothic Uralic"/>
              </a:rPr>
              <a:t>и  </a:t>
            </a:r>
            <a:r>
              <a:rPr sz="1900" spc="60" dirty="0">
                <a:solidFill>
                  <a:srgbClr val="202020"/>
                </a:solidFill>
                <a:latin typeface="Gothic Uralic"/>
                <a:cs typeface="Gothic Uralic"/>
              </a:rPr>
              <a:t>использования</a:t>
            </a:r>
            <a:r>
              <a:rPr sz="1900" spc="75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900" spc="50" dirty="0">
                <a:solidFill>
                  <a:srgbClr val="202020"/>
                </a:solidFill>
                <a:latin typeface="Gothic Uralic"/>
                <a:cs typeface="Gothic Uralic"/>
              </a:rPr>
              <a:t>различных</a:t>
            </a:r>
            <a:endParaRPr sz="1900" dirty="0">
              <a:latin typeface="Gothic Uralic"/>
              <a:cs typeface="Gothic Ural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900" spc="50" dirty="0">
                <a:solidFill>
                  <a:srgbClr val="202020"/>
                </a:solidFill>
                <a:latin typeface="Gothic Uralic"/>
                <a:cs typeface="Gothic Uralic"/>
              </a:rPr>
              <a:t>профилактических </a:t>
            </a:r>
            <a:r>
              <a:rPr sz="1900" spc="30" dirty="0">
                <a:solidFill>
                  <a:srgbClr val="202020"/>
                </a:solidFill>
                <a:latin typeface="Gothic Uralic"/>
                <a:cs typeface="Gothic Uralic"/>
              </a:rPr>
              <a:t>программ </a:t>
            </a:r>
            <a:r>
              <a:rPr sz="1900" spc="10" dirty="0">
                <a:solidFill>
                  <a:srgbClr val="202020"/>
                </a:solidFill>
                <a:latin typeface="Gothic Uralic"/>
                <a:cs typeface="Gothic Uralic"/>
              </a:rPr>
              <a:t>и</a:t>
            </a:r>
            <a:r>
              <a:rPr sz="1900" spc="140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900" spc="30" dirty="0">
                <a:solidFill>
                  <a:srgbClr val="202020"/>
                </a:solidFill>
                <a:latin typeface="Gothic Uralic"/>
                <a:cs typeface="Gothic Uralic"/>
              </a:rPr>
              <a:t>программ</a:t>
            </a:r>
            <a:endParaRPr sz="1900" dirty="0">
              <a:latin typeface="Gothic Uralic"/>
              <a:cs typeface="Gothic Uralic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55" dirty="0">
                <a:solidFill>
                  <a:srgbClr val="202020"/>
                </a:solidFill>
                <a:latin typeface="Gothic Uralic"/>
                <a:cs typeface="Gothic Uralic"/>
              </a:rPr>
              <a:t>здоровьесбережения.</a:t>
            </a:r>
            <a:endParaRPr sz="1900" dirty="0">
              <a:latin typeface="Gothic Uralic"/>
              <a:cs typeface="Gothic Uralic"/>
            </a:endParaRPr>
          </a:p>
        </p:txBody>
      </p:sp>
      <p:sp>
        <p:nvSpPr>
          <p:cNvPr id="8" name="object 11"/>
          <p:cNvSpPr/>
          <p:nvPr/>
        </p:nvSpPr>
        <p:spPr>
          <a:xfrm>
            <a:off x="6247199" y="1340768"/>
            <a:ext cx="104420" cy="4456822"/>
          </a:xfrm>
          <a:custGeom>
            <a:avLst/>
            <a:gdLst/>
            <a:ahLst/>
            <a:cxnLst/>
            <a:rect l="l" t="t" r="r" b="b"/>
            <a:pathLst>
              <a:path w="57150" h="2080260">
                <a:moveTo>
                  <a:pt x="0" y="28109"/>
                </a:moveTo>
                <a:lnTo>
                  <a:pt x="2254" y="17195"/>
                </a:lnTo>
                <a:lnTo>
                  <a:pt x="8393" y="8257"/>
                </a:lnTo>
                <a:lnTo>
                  <a:pt x="17479" y="2218"/>
                </a:lnTo>
                <a:lnTo>
                  <a:pt x="28575" y="0"/>
                </a:lnTo>
                <a:lnTo>
                  <a:pt x="39670" y="2218"/>
                </a:lnTo>
                <a:lnTo>
                  <a:pt x="48756" y="8257"/>
                </a:lnTo>
                <a:lnTo>
                  <a:pt x="54895" y="17195"/>
                </a:lnTo>
                <a:lnTo>
                  <a:pt x="57150" y="28109"/>
                </a:lnTo>
                <a:lnTo>
                  <a:pt x="54895" y="39024"/>
                </a:lnTo>
                <a:lnTo>
                  <a:pt x="48756" y="47962"/>
                </a:lnTo>
                <a:lnTo>
                  <a:pt x="39670" y="54001"/>
                </a:lnTo>
                <a:lnTo>
                  <a:pt x="28575" y="56219"/>
                </a:lnTo>
                <a:lnTo>
                  <a:pt x="17479" y="54001"/>
                </a:lnTo>
                <a:lnTo>
                  <a:pt x="8393" y="47962"/>
                </a:lnTo>
                <a:lnTo>
                  <a:pt x="2254" y="39024"/>
                </a:lnTo>
                <a:lnTo>
                  <a:pt x="0" y="28109"/>
                </a:lnTo>
                <a:close/>
              </a:path>
              <a:path w="57150" h="2080260">
                <a:moveTo>
                  <a:pt x="0" y="140549"/>
                </a:moveTo>
                <a:lnTo>
                  <a:pt x="2254" y="129634"/>
                </a:lnTo>
                <a:lnTo>
                  <a:pt x="8393" y="120696"/>
                </a:lnTo>
                <a:lnTo>
                  <a:pt x="17479" y="114657"/>
                </a:lnTo>
                <a:lnTo>
                  <a:pt x="28575" y="112439"/>
                </a:lnTo>
                <a:lnTo>
                  <a:pt x="39670" y="114657"/>
                </a:lnTo>
                <a:lnTo>
                  <a:pt x="48756" y="120696"/>
                </a:lnTo>
                <a:lnTo>
                  <a:pt x="54895" y="129634"/>
                </a:lnTo>
                <a:lnTo>
                  <a:pt x="57150" y="140549"/>
                </a:lnTo>
                <a:lnTo>
                  <a:pt x="54895" y="151463"/>
                </a:lnTo>
                <a:lnTo>
                  <a:pt x="48756" y="160401"/>
                </a:lnTo>
                <a:lnTo>
                  <a:pt x="39670" y="166441"/>
                </a:lnTo>
                <a:lnTo>
                  <a:pt x="28575" y="168659"/>
                </a:lnTo>
                <a:lnTo>
                  <a:pt x="17479" y="166441"/>
                </a:lnTo>
                <a:lnTo>
                  <a:pt x="8393" y="160401"/>
                </a:lnTo>
                <a:lnTo>
                  <a:pt x="2254" y="151463"/>
                </a:lnTo>
                <a:lnTo>
                  <a:pt x="0" y="140549"/>
                </a:lnTo>
                <a:close/>
              </a:path>
              <a:path w="57150" h="2080260">
                <a:moveTo>
                  <a:pt x="0" y="252988"/>
                </a:moveTo>
                <a:lnTo>
                  <a:pt x="2254" y="242074"/>
                </a:lnTo>
                <a:lnTo>
                  <a:pt x="8393" y="233136"/>
                </a:lnTo>
                <a:lnTo>
                  <a:pt x="17479" y="227097"/>
                </a:lnTo>
                <a:lnTo>
                  <a:pt x="28575" y="224879"/>
                </a:lnTo>
                <a:lnTo>
                  <a:pt x="39670" y="227097"/>
                </a:lnTo>
                <a:lnTo>
                  <a:pt x="48756" y="233136"/>
                </a:lnTo>
                <a:lnTo>
                  <a:pt x="54895" y="242074"/>
                </a:lnTo>
                <a:lnTo>
                  <a:pt x="57150" y="252988"/>
                </a:lnTo>
                <a:lnTo>
                  <a:pt x="54895" y="263903"/>
                </a:lnTo>
                <a:lnTo>
                  <a:pt x="48756" y="272841"/>
                </a:lnTo>
                <a:lnTo>
                  <a:pt x="39670" y="278880"/>
                </a:lnTo>
                <a:lnTo>
                  <a:pt x="28575" y="281098"/>
                </a:lnTo>
                <a:lnTo>
                  <a:pt x="17479" y="278880"/>
                </a:lnTo>
                <a:lnTo>
                  <a:pt x="8393" y="272841"/>
                </a:lnTo>
                <a:lnTo>
                  <a:pt x="2254" y="263903"/>
                </a:lnTo>
                <a:lnTo>
                  <a:pt x="0" y="252988"/>
                </a:lnTo>
                <a:close/>
              </a:path>
              <a:path w="57150" h="2080260">
                <a:moveTo>
                  <a:pt x="0" y="365428"/>
                </a:moveTo>
                <a:lnTo>
                  <a:pt x="2254" y="354513"/>
                </a:lnTo>
                <a:lnTo>
                  <a:pt x="8393" y="345575"/>
                </a:lnTo>
                <a:lnTo>
                  <a:pt x="17479" y="339536"/>
                </a:lnTo>
                <a:lnTo>
                  <a:pt x="28575" y="337318"/>
                </a:lnTo>
                <a:lnTo>
                  <a:pt x="39670" y="339536"/>
                </a:lnTo>
                <a:lnTo>
                  <a:pt x="48756" y="345575"/>
                </a:lnTo>
                <a:lnTo>
                  <a:pt x="54895" y="354513"/>
                </a:lnTo>
                <a:lnTo>
                  <a:pt x="57150" y="365428"/>
                </a:lnTo>
                <a:lnTo>
                  <a:pt x="54895" y="376342"/>
                </a:lnTo>
                <a:lnTo>
                  <a:pt x="48756" y="385280"/>
                </a:lnTo>
                <a:lnTo>
                  <a:pt x="39670" y="391320"/>
                </a:lnTo>
                <a:lnTo>
                  <a:pt x="28575" y="393538"/>
                </a:lnTo>
                <a:lnTo>
                  <a:pt x="17479" y="391320"/>
                </a:lnTo>
                <a:lnTo>
                  <a:pt x="8393" y="385280"/>
                </a:lnTo>
                <a:lnTo>
                  <a:pt x="2254" y="376342"/>
                </a:lnTo>
                <a:lnTo>
                  <a:pt x="0" y="365428"/>
                </a:lnTo>
                <a:close/>
              </a:path>
              <a:path w="57150" h="2080260">
                <a:moveTo>
                  <a:pt x="0" y="477867"/>
                </a:moveTo>
                <a:lnTo>
                  <a:pt x="2254" y="466953"/>
                </a:lnTo>
                <a:lnTo>
                  <a:pt x="8393" y="458015"/>
                </a:lnTo>
                <a:lnTo>
                  <a:pt x="17479" y="451976"/>
                </a:lnTo>
                <a:lnTo>
                  <a:pt x="28575" y="449758"/>
                </a:lnTo>
                <a:lnTo>
                  <a:pt x="39670" y="451976"/>
                </a:lnTo>
                <a:lnTo>
                  <a:pt x="48756" y="458015"/>
                </a:lnTo>
                <a:lnTo>
                  <a:pt x="54895" y="466953"/>
                </a:lnTo>
                <a:lnTo>
                  <a:pt x="57150" y="477867"/>
                </a:lnTo>
                <a:lnTo>
                  <a:pt x="54895" y="488782"/>
                </a:lnTo>
                <a:lnTo>
                  <a:pt x="48756" y="497720"/>
                </a:lnTo>
                <a:lnTo>
                  <a:pt x="39670" y="503759"/>
                </a:lnTo>
                <a:lnTo>
                  <a:pt x="28575" y="505977"/>
                </a:lnTo>
                <a:lnTo>
                  <a:pt x="17479" y="503759"/>
                </a:lnTo>
                <a:lnTo>
                  <a:pt x="8393" y="497720"/>
                </a:lnTo>
                <a:lnTo>
                  <a:pt x="2254" y="488782"/>
                </a:lnTo>
                <a:lnTo>
                  <a:pt x="0" y="477867"/>
                </a:lnTo>
                <a:close/>
              </a:path>
              <a:path w="57150" h="2080260">
                <a:moveTo>
                  <a:pt x="0" y="590307"/>
                </a:moveTo>
                <a:lnTo>
                  <a:pt x="2254" y="579392"/>
                </a:lnTo>
                <a:lnTo>
                  <a:pt x="8393" y="570454"/>
                </a:lnTo>
                <a:lnTo>
                  <a:pt x="17479" y="564415"/>
                </a:lnTo>
                <a:lnTo>
                  <a:pt x="28575" y="562197"/>
                </a:lnTo>
                <a:lnTo>
                  <a:pt x="39670" y="564415"/>
                </a:lnTo>
                <a:lnTo>
                  <a:pt x="48756" y="570454"/>
                </a:lnTo>
                <a:lnTo>
                  <a:pt x="54895" y="579392"/>
                </a:lnTo>
                <a:lnTo>
                  <a:pt x="57150" y="590307"/>
                </a:lnTo>
                <a:lnTo>
                  <a:pt x="54895" y="601221"/>
                </a:lnTo>
                <a:lnTo>
                  <a:pt x="48756" y="610159"/>
                </a:lnTo>
                <a:lnTo>
                  <a:pt x="39670" y="616199"/>
                </a:lnTo>
                <a:lnTo>
                  <a:pt x="28575" y="618417"/>
                </a:lnTo>
                <a:lnTo>
                  <a:pt x="17479" y="616199"/>
                </a:lnTo>
                <a:lnTo>
                  <a:pt x="8393" y="610159"/>
                </a:lnTo>
                <a:lnTo>
                  <a:pt x="2254" y="601221"/>
                </a:lnTo>
                <a:lnTo>
                  <a:pt x="0" y="590307"/>
                </a:lnTo>
                <a:close/>
              </a:path>
              <a:path w="57150" h="2080260">
                <a:moveTo>
                  <a:pt x="0" y="702746"/>
                </a:moveTo>
                <a:lnTo>
                  <a:pt x="2254" y="691832"/>
                </a:lnTo>
                <a:lnTo>
                  <a:pt x="8393" y="682894"/>
                </a:lnTo>
                <a:lnTo>
                  <a:pt x="17479" y="676855"/>
                </a:lnTo>
                <a:lnTo>
                  <a:pt x="28575" y="674637"/>
                </a:lnTo>
                <a:lnTo>
                  <a:pt x="39670" y="676855"/>
                </a:lnTo>
                <a:lnTo>
                  <a:pt x="48756" y="682894"/>
                </a:lnTo>
                <a:lnTo>
                  <a:pt x="54895" y="691832"/>
                </a:lnTo>
                <a:lnTo>
                  <a:pt x="57150" y="702746"/>
                </a:lnTo>
                <a:lnTo>
                  <a:pt x="54895" y="713661"/>
                </a:lnTo>
                <a:lnTo>
                  <a:pt x="48756" y="722599"/>
                </a:lnTo>
                <a:lnTo>
                  <a:pt x="39670" y="728638"/>
                </a:lnTo>
                <a:lnTo>
                  <a:pt x="28575" y="730856"/>
                </a:lnTo>
                <a:lnTo>
                  <a:pt x="17479" y="728638"/>
                </a:lnTo>
                <a:lnTo>
                  <a:pt x="8393" y="722599"/>
                </a:lnTo>
                <a:lnTo>
                  <a:pt x="2254" y="713661"/>
                </a:lnTo>
                <a:lnTo>
                  <a:pt x="0" y="702746"/>
                </a:lnTo>
                <a:close/>
              </a:path>
              <a:path w="57150" h="2080260">
                <a:moveTo>
                  <a:pt x="0" y="815186"/>
                </a:moveTo>
                <a:lnTo>
                  <a:pt x="2254" y="804271"/>
                </a:lnTo>
                <a:lnTo>
                  <a:pt x="8393" y="795333"/>
                </a:lnTo>
                <a:lnTo>
                  <a:pt x="17479" y="789294"/>
                </a:lnTo>
                <a:lnTo>
                  <a:pt x="28575" y="787076"/>
                </a:lnTo>
                <a:lnTo>
                  <a:pt x="39670" y="789294"/>
                </a:lnTo>
                <a:lnTo>
                  <a:pt x="48756" y="795333"/>
                </a:lnTo>
                <a:lnTo>
                  <a:pt x="54895" y="804271"/>
                </a:lnTo>
                <a:lnTo>
                  <a:pt x="57150" y="815186"/>
                </a:lnTo>
                <a:lnTo>
                  <a:pt x="54895" y="826100"/>
                </a:lnTo>
                <a:lnTo>
                  <a:pt x="48756" y="835038"/>
                </a:lnTo>
                <a:lnTo>
                  <a:pt x="39670" y="841078"/>
                </a:lnTo>
                <a:lnTo>
                  <a:pt x="28575" y="843296"/>
                </a:lnTo>
                <a:lnTo>
                  <a:pt x="17479" y="841078"/>
                </a:lnTo>
                <a:lnTo>
                  <a:pt x="8393" y="835038"/>
                </a:lnTo>
                <a:lnTo>
                  <a:pt x="2254" y="826100"/>
                </a:lnTo>
                <a:lnTo>
                  <a:pt x="0" y="815186"/>
                </a:lnTo>
                <a:close/>
              </a:path>
              <a:path w="57150" h="2080260">
                <a:moveTo>
                  <a:pt x="0" y="927625"/>
                </a:moveTo>
                <a:lnTo>
                  <a:pt x="2254" y="916711"/>
                </a:lnTo>
                <a:lnTo>
                  <a:pt x="8393" y="907773"/>
                </a:lnTo>
                <a:lnTo>
                  <a:pt x="17479" y="901734"/>
                </a:lnTo>
                <a:lnTo>
                  <a:pt x="28575" y="899516"/>
                </a:lnTo>
                <a:lnTo>
                  <a:pt x="39670" y="901734"/>
                </a:lnTo>
                <a:lnTo>
                  <a:pt x="48756" y="907773"/>
                </a:lnTo>
                <a:lnTo>
                  <a:pt x="54895" y="916711"/>
                </a:lnTo>
                <a:lnTo>
                  <a:pt x="57150" y="927625"/>
                </a:lnTo>
                <a:lnTo>
                  <a:pt x="54895" y="938540"/>
                </a:lnTo>
                <a:lnTo>
                  <a:pt x="48756" y="947478"/>
                </a:lnTo>
                <a:lnTo>
                  <a:pt x="39670" y="953517"/>
                </a:lnTo>
                <a:lnTo>
                  <a:pt x="28575" y="955735"/>
                </a:lnTo>
                <a:lnTo>
                  <a:pt x="17479" y="953517"/>
                </a:lnTo>
                <a:lnTo>
                  <a:pt x="8393" y="947478"/>
                </a:lnTo>
                <a:lnTo>
                  <a:pt x="2254" y="938540"/>
                </a:lnTo>
                <a:lnTo>
                  <a:pt x="0" y="927625"/>
                </a:lnTo>
                <a:close/>
              </a:path>
              <a:path w="57150" h="2080260">
                <a:moveTo>
                  <a:pt x="0" y="1040065"/>
                </a:moveTo>
                <a:lnTo>
                  <a:pt x="2254" y="1029150"/>
                </a:lnTo>
                <a:lnTo>
                  <a:pt x="8393" y="1020212"/>
                </a:lnTo>
                <a:lnTo>
                  <a:pt x="17479" y="1014173"/>
                </a:lnTo>
                <a:lnTo>
                  <a:pt x="28575" y="1011955"/>
                </a:lnTo>
                <a:lnTo>
                  <a:pt x="39670" y="1014173"/>
                </a:lnTo>
                <a:lnTo>
                  <a:pt x="48756" y="1020212"/>
                </a:lnTo>
                <a:lnTo>
                  <a:pt x="54895" y="1029150"/>
                </a:lnTo>
                <a:lnTo>
                  <a:pt x="57150" y="1040065"/>
                </a:lnTo>
                <a:lnTo>
                  <a:pt x="54895" y="1050979"/>
                </a:lnTo>
                <a:lnTo>
                  <a:pt x="48756" y="1059917"/>
                </a:lnTo>
                <a:lnTo>
                  <a:pt x="39670" y="1065957"/>
                </a:lnTo>
                <a:lnTo>
                  <a:pt x="28575" y="1068175"/>
                </a:lnTo>
                <a:lnTo>
                  <a:pt x="17479" y="1065957"/>
                </a:lnTo>
                <a:lnTo>
                  <a:pt x="8393" y="1059917"/>
                </a:lnTo>
                <a:lnTo>
                  <a:pt x="2254" y="1050979"/>
                </a:lnTo>
                <a:lnTo>
                  <a:pt x="0" y="1040065"/>
                </a:lnTo>
                <a:close/>
              </a:path>
              <a:path w="57150" h="2080260">
                <a:moveTo>
                  <a:pt x="0" y="1152504"/>
                </a:moveTo>
                <a:lnTo>
                  <a:pt x="2254" y="1141590"/>
                </a:lnTo>
                <a:lnTo>
                  <a:pt x="8393" y="1132652"/>
                </a:lnTo>
                <a:lnTo>
                  <a:pt x="17479" y="1126613"/>
                </a:lnTo>
                <a:lnTo>
                  <a:pt x="28575" y="1124395"/>
                </a:lnTo>
                <a:lnTo>
                  <a:pt x="39670" y="1126613"/>
                </a:lnTo>
                <a:lnTo>
                  <a:pt x="48756" y="1132652"/>
                </a:lnTo>
                <a:lnTo>
                  <a:pt x="54895" y="1141590"/>
                </a:lnTo>
                <a:lnTo>
                  <a:pt x="57150" y="1152504"/>
                </a:lnTo>
                <a:lnTo>
                  <a:pt x="54895" y="1163419"/>
                </a:lnTo>
                <a:lnTo>
                  <a:pt x="48756" y="1172357"/>
                </a:lnTo>
                <a:lnTo>
                  <a:pt x="39670" y="1178396"/>
                </a:lnTo>
                <a:lnTo>
                  <a:pt x="28575" y="1180614"/>
                </a:lnTo>
                <a:lnTo>
                  <a:pt x="17479" y="1178396"/>
                </a:lnTo>
                <a:lnTo>
                  <a:pt x="8393" y="1172357"/>
                </a:lnTo>
                <a:lnTo>
                  <a:pt x="2254" y="1163419"/>
                </a:lnTo>
                <a:lnTo>
                  <a:pt x="0" y="1152504"/>
                </a:lnTo>
                <a:close/>
              </a:path>
              <a:path w="57150" h="2080260">
                <a:moveTo>
                  <a:pt x="0" y="1264944"/>
                </a:moveTo>
                <a:lnTo>
                  <a:pt x="2254" y="1254029"/>
                </a:lnTo>
                <a:lnTo>
                  <a:pt x="8393" y="1245091"/>
                </a:lnTo>
                <a:lnTo>
                  <a:pt x="17479" y="1239052"/>
                </a:lnTo>
                <a:lnTo>
                  <a:pt x="28575" y="1236834"/>
                </a:lnTo>
                <a:lnTo>
                  <a:pt x="39670" y="1239052"/>
                </a:lnTo>
                <a:lnTo>
                  <a:pt x="48756" y="1245091"/>
                </a:lnTo>
                <a:lnTo>
                  <a:pt x="54895" y="1254029"/>
                </a:lnTo>
                <a:lnTo>
                  <a:pt x="57150" y="1264944"/>
                </a:lnTo>
                <a:lnTo>
                  <a:pt x="54895" y="1275858"/>
                </a:lnTo>
                <a:lnTo>
                  <a:pt x="48756" y="1284796"/>
                </a:lnTo>
                <a:lnTo>
                  <a:pt x="39670" y="1290836"/>
                </a:lnTo>
                <a:lnTo>
                  <a:pt x="28575" y="1293054"/>
                </a:lnTo>
                <a:lnTo>
                  <a:pt x="17479" y="1290836"/>
                </a:lnTo>
                <a:lnTo>
                  <a:pt x="8393" y="1284796"/>
                </a:lnTo>
                <a:lnTo>
                  <a:pt x="2254" y="1275858"/>
                </a:lnTo>
                <a:lnTo>
                  <a:pt x="0" y="1264944"/>
                </a:lnTo>
                <a:close/>
              </a:path>
              <a:path w="57150" h="2080260">
                <a:moveTo>
                  <a:pt x="0" y="1377383"/>
                </a:moveTo>
                <a:lnTo>
                  <a:pt x="2254" y="1366469"/>
                </a:lnTo>
                <a:lnTo>
                  <a:pt x="8393" y="1357531"/>
                </a:lnTo>
                <a:lnTo>
                  <a:pt x="17479" y="1351492"/>
                </a:lnTo>
                <a:lnTo>
                  <a:pt x="28575" y="1349274"/>
                </a:lnTo>
                <a:lnTo>
                  <a:pt x="39670" y="1351492"/>
                </a:lnTo>
                <a:lnTo>
                  <a:pt x="48756" y="1357531"/>
                </a:lnTo>
                <a:lnTo>
                  <a:pt x="54895" y="1366469"/>
                </a:lnTo>
                <a:lnTo>
                  <a:pt x="57150" y="1377383"/>
                </a:lnTo>
                <a:lnTo>
                  <a:pt x="54895" y="1388298"/>
                </a:lnTo>
                <a:lnTo>
                  <a:pt x="48756" y="1397236"/>
                </a:lnTo>
                <a:lnTo>
                  <a:pt x="39670" y="1403275"/>
                </a:lnTo>
                <a:lnTo>
                  <a:pt x="28575" y="1405493"/>
                </a:lnTo>
                <a:lnTo>
                  <a:pt x="17479" y="1403275"/>
                </a:lnTo>
                <a:lnTo>
                  <a:pt x="8393" y="1397236"/>
                </a:lnTo>
                <a:lnTo>
                  <a:pt x="2254" y="1388298"/>
                </a:lnTo>
                <a:lnTo>
                  <a:pt x="0" y="1377383"/>
                </a:lnTo>
                <a:close/>
              </a:path>
              <a:path w="57150" h="2080260">
                <a:moveTo>
                  <a:pt x="0" y="1489823"/>
                </a:moveTo>
                <a:lnTo>
                  <a:pt x="2254" y="1478908"/>
                </a:lnTo>
                <a:lnTo>
                  <a:pt x="8393" y="1469970"/>
                </a:lnTo>
                <a:lnTo>
                  <a:pt x="17479" y="1463931"/>
                </a:lnTo>
                <a:lnTo>
                  <a:pt x="28575" y="1461713"/>
                </a:lnTo>
                <a:lnTo>
                  <a:pt x="39670" y="1463931"/>
                </a:lnTo>
                <a:lnTo>
                  <a:pt x="48756" y="1469970"/>
                </a:lnTo>
                <a:lnTo>
                  <a:pt x="54895" y="1478908"/>
                </a:lnTo>
                <a:lnTo>
                  <a:pt x="57150" y="1489823"/>
                </a:lnTo>
                <a:lnTo>
                  <a:pt x="54895" y="1500737"/>
                </a:lnTo>
                <a:lnTo>
                  <a:pt x="48756" y="1509675"/>
                </a:lnTo>
                <a:lnTo>
                  <a:pt x="39670" y="1515715"/>
                </a:lnTo>
                <a:lnTo>
                  <a:pt x="28575" y="1517933"/>
                </a:lnTo>
                <a:lnTo>
                  <a:pt x="17479" y="1515715"/>
                </a:lnTo>
                <a:lnTo>
                  <a:pt x="8393" y="1509675"/>
                </a:lnTo>
                <a:lnTo>
                  <a:pt x="2254" y="1500737"/>
                </a:lnTo>
                <a:lnTo>
                  <a:pt x="0" y="1489823"/>
                </a:lnTo>
                <a:close/>
              </a:path>
              <a:path w="57150" h="2080260">
                <a:moveTo>
                  <a:pt x="0" y="1602262"/>
                </a:moveTo>
                <a:lnTo>
                  <a:pt x="2254" y="1591348"/>
                </a:lnTo>
                <a:lnTo>
                  <a:pt x="8393" y="1582410"/>
                </a:lnTo>
                <a:lnTo>
                  <a:pt x="17479" y="1576371"/>
                </a:lnTo>
                <a:lnTo>
                  <a:pt x="28575" y="1574153"/>
                </a:lnTo>
                <a:lnTo>
                  <a:pt x="39670" y="1576371"/>
                </a:lnTo>
                <a:lnTo>
                  <a:pt x="48756" y="1582410"/>
                </a:lnTo>
                <a:lnTo>
                  <a:pt x="54895" y="1591348"/>
                </a:lnTo>
                <a:lnTo>
                  <a:pt x="57150" y="1602262"/>
                </a:lnTo>
                <a:lnTo>
                  <a:pt x="54895" y="1613177"/>
                </a:lnTo>
                <a:lnTo>
                  <a:pt x="48756" y="1622115"/>
                </a:lnTo>
                <a:lnTo>
                  <a:pt x="39670" y="1628154"/>
                </a:lnTo>
                <a:lnTo>
                  <a:pt x="28575" y="1630372"/>
                </a:lnTo>
                <a:lnTo>
                  <a:pt x="17479" y="1628154"/>
                </a:lnTo>
                <a:lnTo>
                  <a:pt x="8393" y="1622115"/>
                </a:lnTo>
                <a:lnTo>
                  <a:pt x="2254" y="1613177"/>
                </a:lnTo>
                <a:lnTo>
                  <a:pt x="0" y="1602262"/>
                </a:lnTo>
                <a:close/>
              </a:path>
              <a:path w="57150" h="2080260">
                <a:moveTo>
                  <a:pt x="0" y="1714702"/>
                </a:moveTo>
                <a:lnTo>
                  <a:pt x="2254" y="1703787"/>
                </a:lnTo>
                <a:lnTo>
                  <a:pt x="8393" y="1694849"/>
                </a:lnTo>
                <a:lnTo>
                  <a:pt x="17479" y="1688810"/>
                </a:lnTo>
                <a:lnTo>
                  <a:pt x="28575" y="1686592"/>
                </a:lnTo>
                <a:lnTo>
                  <a:pt x="39670" y="1688810"/>
                </a:lnTo>
                <a:lnTo>
                  <a:pt x="48756" y="1694849"/>
                </a:lnTo>
                <a:lnTo>
                  <a:pt x="54895" y="1703787"/>
                </a:lnTo>
                <a:lnTo>
                  <a:pt x="57150" y="1714702"/>
                </a:lnTo>
                <a:lnTo>
                  <a:pt x="54895" y="1725616"/>
                </a:lnTo>
                <a:lnTo>
                  <a:pt x="48756" y="1734554"/>
                </a:lnTo>
                <a:lnTo>
                  <a:pt x="39670" y="1740594"/>
                </a:lnTo>
                <a:lnTo>
                  <a:pt x="28575" y="1742812"/>
                </a:lnTo>
                <a:lnTo>
                  <a:pt x="17479" y="1740594"/>
                </a:lnTo>
                <a:lnTo>
                  <a:pt x="8393" y="1734554"/>
                </a:lnTo>
                <a:lnTo>
                  <a:pt x="2254" y="1725616"/>
                </a:lnTo>
                <a:lnTo>
                  <a:pt x="0" y="1714702"/>
                </a:lnTo>
                <a:close/>
              </a:path>
              <a:path w="57150" h="2080260">
                <a:moveTo>
                  <a:pt x="0" y="1827141"/>
                </a:moveTo>
                <a:lnTo>
                  <a:pt x="2254" y="1816227"/>
                </a:lnTo>
                <a:lnTo>
                  <a:pt x="8393" y="1807289"/>
                </a:lnTo>
                <a:lnTo>
                  <a:pt x="17479" y="1801250"/>
                </a:lnTo>
                <a:lnTo>
                  <a:pt x="28575" y="1799032"/>
                </a:lnTo>
                <a:lnTo>
                  <a:pt x="39670" y="1801250"/>
                </a:lnTo>
                <a:lnTo>
                  <a:pt x="48756" y="1807289"/>
                </a:lnTo>
                <a:lnTo>
                  <a:pt x="54895" y="1816227"/>
                </a:lnTo>
                <a:lnTo>
                  <a:pt x="57150" y="1827141"/>
                </a:lnTo>
                <a:lnTo>
                  <a:pt x="54895" y="1838056"/>
                </a:lnTo>
                <a:lnTo>
                  <a:pt x="48756" y="1846994"/>
                </a:lnTo>
                <a:lnTo>
                  <a:pt x="39670" y="1853033"/>
                </a:lnTo>
                <a:lnTo>
                  <a:pt x="28575" y="1855251"/>
                </a:lnTo>
                <a:lnTo>
                  <a:pt x="17479" y="1853033"/>
                </a:lnTo>
                <a:lnTo>
                  <a:pt x="8393" y="1846994"/>
                </a:lnTo>
                <a:lnTo>
                  <a:pt x="2254" y="1838056"/>
                </a:lnTo>
                <a:lnTo>
                  <a:pt x="0" y="1827141"/>
                </a:lnTo>
                <a:close/>
              </a:path>
              <a:path w="57150" h="2080260">
                <a:moveTo>
                  <a:pt x="0" y="1939581"/>
                </a:moveTo>
                <a:lnTo>
                  <a:pt x="2254" y="1928666"/>
                </a:lnTo>
                <a:lnTo>
                  <a:pt x="8393" y="1919728"/>
                </a:lnTo>
                <a:lnTo>
                  <a:pt x="17479" y="1913689"/>
                </a:lnTo>
                <a:lnTo>
                  <a:pt x="28575" y="1911471"/>
                </a:lnTo>
                <a:lnTo>
                  <a:pt x="39670" y="1913689"/>
                </a:lnTo>
                <a:lnTo>
                  <a:pt x="48756" y="1919728"/>
                </a:lnTo>
                <a:lnTo>
                  <a:pt x="54895" y="1928666"/>
                </a:lnTo>
                <a:lnTo>
                  <a:pt x="57150" y="1939581"/>
                </a:lnTo>
                <a:lnTo>
                  <a:pt x="54895" y="1950495"/>
                </a:lnTo>
                <a:lnTo>
                  <a:pt x="48756" y="1959433"/>
                </a:lnTo>
                <a:lnTo>
                  <a:pt x="39670" y="1965473"/>
                </a:lnTo>
                <a:lnTo>
                  <a:pt x="28575" y="1967691"/>
                </a:lnTo>
                <a:lnTo>
                  <a:pt x="17479" y="1965473"/>
                </a:lnTo>
                <a:lnTo>
                  <a:pt x="8393" y="1959433"/>
                </a:lnTo>
                <a:lnTo>
                  <a:pt x="2254" y="1950495"/>
                </a:lnTo>
                <a:lnTo>
                  <a:pt x="0" y="1939581"/>
                </a:lnTo>
                <a:close/>
              </a:path>
              <a:path w="57150" h="2080260">
                <a:moveTo>
                  <a:pt x="0" y="2052020"/>
                </a:moveTo>
                <a:lnTo>
                  <a:pt x="2254" y="2041106"/>
                </a:lnTo>
                <a:lnTo>
                  <a:pt x="8393" y="2032168"/>
                </a:lnTo>
                <a:lnTo>
                  <a:pt x="17479" y="2026129"/>
                </a:lnTo>
                <a:lnTo>
                  <a:pt x="28575" y="2023911"/>
                </a:lnTo>
                <a:lnTo>
                  <a:pt x="39670" y="2026129"/>
                </a:lnTo>
                <a:lnTo>
                  <a:pt x="48756" y="2032168"/>
                </a:lnTo>
                <a:lnTo>
                  <a:pt x="54895" y="2041106"/>
                </a:lnTo>
                <a:lnTo>
                  <a:pt x="57150" y="2052020"/>
                </a:lnTo>
                <a:lnTo>
                  <a:pt x="54895" y="2062935"/>
                </a:lnTo>
                <a:lnTo>
                  <a:pt x="48756" y="2071873"/>
                </a:lnTo>
                <a:lnTo>
                  <a:pt x="39670" y="2077912"/>
                </a:lnTo>
                <a:lnTo>
                  <a:pt x="28575" y="2080130"/>
                </a:lnTo>
                <a:lnTo>
                  <a:pt x="17479" y="2077912"/>
                </a:lnTo>
                <a:lnTo>
                  <a:pt x="8393" y="2071873"/>
                </a:lnTo>
                <a:lnTo>
                  <a:pt x="2254" y="2062935"/>
                </a:lnTo>
                <a:lnTo>
                  <a:pt x="0" y="205202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 txBox="1"/>
          <p:nvPr/>
        </p:nvSpPr>
        <p:spPr>
          <a:xfrm>
            <a:off x="6672064" y="549125"/>
            <a:ext cx="3636010" cy="2610009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60680" marR="353060" algn="ctr">
              <a:lnSpc>
                <a:spcPts val="3080"/>
              </a:lnSpc>
              <a:spcBef>
                <a:spcPts val="869"/>
              </a:spcBef>
            </a:pPr>
            <a:r>
              <a:rPr sz="3200" spc="-395" dirty="0">
                <a:solidFill>
                  <a:srgbClr val="202020"/>
                </a:solidFill>
                <a:latin typeface="Arial"/>
                <a:cs typeface="Arial"/>
              </a:rPr>
              <a:t>В</a:t>
            </a:r>
            <a:r>
              <a:rPr sz="3200" spc="-90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3200" spc="185" dirty="0">
                <a:solidFill>
                  <a:srgbClr val="202020"/>
                </a:solidFill>
                <a:latin typeface="Arial"/>
                <a:cs typeface="Arial"/>
              </a:rPr>
              <a:t>какой</a:t>
            </a:r>
            <a:r>
              <a:rPr sz="3200" spc="-85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3200" spc="50" dirty="0">
                <a:solidFill>
                  <a:srgbClr val="202020"/>
                </a:solidFill>
                <a:latin typeface="Arial"/>
                <a:cs typeface="Arial"/>
              </a:rPr>
              <a:t>форме </a:t>
            </a:r>
            <a:r>
              <a:rPr sz="3200" spc="55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3200" spc="114" dirty="0">
                <a:solidFill>
                  <a:srgbClr val="202020"/>
                </a:solidFill>
                <a:latin typeface="Arial"/>
                <a:cs typeface="Arial"/>
              </a:rPr>
              <a:t>заказчик </a:t>
            </a:r>
            <a:r>
              <a:rPr sz="3200" spc="50" dirty="0">
                <a:solidFill>
                  <a:srgbClr val="202020"/>
                </a:solidFill>
                <a:latin typeface="Arial"/>
                <a:cs typeface="Arial"/>
              </a:rPr>
              <a:t>ждет  </a:t>
            </a:r>
            <a:r>
              <a:rPr sz="3200" spc="-70" dirty="0">
                <a:solidFill>
                  <a:srgbClr val="202020"/>
                </a:solidFill>
                <a:latin typeface="Arial"/>
                <a:cs typeface="Arial"/>
              </a:rPr>
              <a:t>результат:</a:t>
            </a:r>
            <a:endParaRPr sz="3200" dirty="0">
              <a:latin typeface="Arial"/>
              <a:cs typeface="Arial"/>
            </a:endParaRPr>
          </a:p>
          <a:p>
            <a:pPr marL="12700" marR="5080" algn="ctr">
              <a:lnSpc>
                <a:spcPct val="118900"/>
              </a:lnSpc>
              <a:spcBef>
                <a:spcPts val="1440"/>
              </a:spcBef>
            </a:pPr>
            <a:r>
              <a:rPr sz="2050" spc="120" dirty="0">
                <a:solidFill>
                  <a:srgbClr val="202020"/>
                </a:solidFill>
                <a:latin typeface="Gothic Uralic"/>
                <a:cs typeface="Gothic Uralic"/>
              </a:rPr>
              <a:t>Заказчик </a:t>
            </a:r>
            <a:r>
              <a:rPr sz="2050" spc="80" dirty="0">
                <a:solidFill>
                  <a:srgbClr val="202020"/>
                </a:solidFill>
                <a:latin typeface="Gothic Uralic"/>
                <a:cs typeface="Gothic Uralic"/>
              </a:rPr>
              <a:t>ждет </a:t>
            </a:r>
            <a:r>
              <a:rPr sz="2050" spc="70" dirty="0">
                <a:solidFill>
                  <a:srgbClr val="202020"/>
                </a:solidFill>
                <a:latin typeface="Gothic Uralic"/>
                <a:cs typeface="Gothic Uralic"/>
              </a:rPr>
              <a:t>результат </a:t>
            </a:r>
            <a:r>
              <a:rPr sz="2050" spc="20" dirty="0">
                <a:solidFill>
                  <a:srgbClr val="202020"/>
                </a:solidFill>
                <a:latin typeface="Gothic Uralic"/>
                <a:cs typeface="Gothic Uralic"/>
              </a:rPr>
              <a:t>в  </a:t>
            </a:r>
            <a:r>
              <a:rPr sz="2050" spc="50" dirty="0" err="1">
                <a:solidFill>
                  <a:srgbClr val="202020"/>
                </a:solidFill>
                <a:latin typeface="Gothic Uralic"/>
                <a:cs typeface="Gothic Uralic"/>
              </a:rPr>
              <a:t>форме</a:t>
            </a:r>
            <a:r>
              <a:rPr sz="2050" spc="70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2050" spc="85" dirty="0" smtClean="0">
                <a:solidFill>
                  <a:srgbClr val="202020"/>
                </a:solidFill>
                <a:latin typeface="Gothic Uralic"/>
                <a:cs typeface="Gothic Uralic"/>
              </a:rPr>
              <a:t>ПО/</a:t>
            </a:r>
            <a:r>
              <a:rPr sz="2050" spc="85" dirty="0" err="1" smtClean="0">
                <a:solidFill>
                  <a:srgbClr val="202020"/>
                </a:solidFill>
                <a:latin typeface="Gothic Uralic"/>
                <a:cs typeface="Gothic Uralic"/>
              </a:rPr>
              <a:t>приложения</a:t>
            </a:r>
            <a:r>
              <a:rPr lang="ru-RU" sz="2050" spc="85" dirty="0" smtClean="0">
                <a:solidFill>
                  <a:srgbClr val="202020"/>
                </a:solidFill>
                <a:latin typeface="Gothic Uralic"/>
                <a:cs typeface="Gothic Uralic"/>
              </a:rPr>
              <a:t>/сайта</a:t>
            </a:r>
            <a:endParaRPr sz="2050" dirty="0">
              <a:latin typeface="Gothic Uralic"/>
              <a:cs typeface="Gothic Uralic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6907894" y="3356992"/>
            <a:ext cx="4444690" cy="25664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135"/>
              </a:spcBef>
            </a:pPr>
            <a:r>
              <a:rPr sz="3200" spc="35" dirty="0">
                <a:solidFill>
                  <a:srgbClr val="202020"/>
                </a:solidFill>
                <a:latin typeface="Arial"/>
                <a:cs typeface="Arial"/>
              </a:rPr>
              <a:t>Ограничения:</a:t>
            </a:r>
            <a:endParaRPr sz="3200" dirty="0">
              <a:latin typeface="Arial"/>
              <a:cs typeface="Arial"/>
            </a:endParaRPr>
          </a:p>
          <a:p>
            <a:pPr marL="12700" marR="5080" indent="-635" algn="ctr">
              <a:lnSpc>
                <a:spcPct val="118900"/>
              </a:lnSpc>
              <a:spcBef>
                <a:spcPts val="1425"/>
              </a:spcBef>
            </a:pPr>
            <a:r>
              <a:rPr sz="2050" spc="70" dirty="0">
                <a:solidFill>
                  <a:srgbClr val="202020"/>
                </a:solidFill>
                <a:latin typeface="Gothic Uralic"/>
                <a:cs typeface="Gothic Uralic"/>
              </a:rPr>
              <a:t>нехватка </a:t>
            </a:r>
            <a:r>
              <a:rPr sz="2050" spc="60" dirty="0">
                <a:solidFill>
                  <a:srgbClr val="202020"/>
                </a:solidFill>
                <a:latin typeface="Gothic Uralic"/>
                <a:cs typeface="Gothic Uralic"/>
              </a:rPr>
              <a:t>опыта </a:t>
            </a:r>
            <a:r>
              <a:rPr sz="2050" spc="20" dirty="0">
                <a:solidFill>
                  <a:srgbClr val="202020"/>
                </a:solidFill>
                <a:latin typeface="Gothic Uralic"/>
                <a:cs typeface="Gothic Uralic"/>
              </a:rPr>
              <a:t>в  </a:t>
            </a:r>
            <a:r>
              <a:rPr sz="2050" spc="75" dirty="0">
                <a:solidFill>
                  <a:srgbClr val="202020"/>
                </a:solidFill>
                <a:latin typeface="Gothic Uralic"/>
                <a:cs typeface="Gothic Uralic"/>
              </a:rPr>
              <a:t>написании</a:t>
            </a:r>
            <a:r>
              <a:rPr sz="2050" spc="15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2050" spc="60" dirty="0">
                <a:solidFill>
                  <a:srgbClr val="202020"/>
                </a:solidFill>
                <a:latin typeface="Gothic Uralic"/>
                <a:cs typeface="Gothic Uralic"/>
              </a:rPr>
              <a:t>программных  </a:t>
            </a:r>
            <a:r>
              <a:rPr sz="2050" spc="65" dirty="0">
                <a:solidFill>
                  <a:srgbClr val="202020"/>
                </a:solidFill>
                <a:latin typeface="Gothic Uralic"/>
                <a:cs typeface="Gothic Uralic"/>
              </a:rPr>
              <a:t>кодов;</a:t>
            </a:r>
            <a:endParaRPr sz="2050" dirty="0">
              <a:latin typeface="Gothic Uralic"/>
              <a:cs typeface="Gothic Uralic"/>
            </a:endParaRPr>
          </a:p>
          <a:p>
            <a:pPr marL="69215" marR="61594" algn="ctr">
              <a:lnSpc>
                <a:spcPct val="118900"/>
              </a:lnSpc>
            </a:pPr>
            <a:r>
              <a:rPr sz="2050" spc="70" dirty="0">
                <a:solidFill>
                  <a:srgbClr val="202020"/>
                </a:solidFill>
                <a:latin typeface="Gothic Uralic"/>
                <a:cs typeface="Gothic Uralic"/>
              </a:rPr>
              <a:t>нехватка </a:t>
            </a:r>
            <a:r>
              <a:rPr sz="2050" spc="60" dirty="0" err="1">
                <a:solidFill>
                  <a:srgbClr val="202020"/>
                </a:solidFill>
                <a:latin typeface="Gothic Uralic"/>
                <a:cs typeface="Gothic Uralic"/>
              </a:rPr>
              <a:t>средств</a:t>
            </a:r>
            <a:r>
              <a:rPr sz="2050" spc="60" dirty="0">
                <a:solidFill>
                  <a:srgbClr val="202020"/>
                </a:solidFill>
                <a:latin typeface="Gothic Uralic"/>
                <a:cs typeface="Gothic Uralic"/>
              </a:rPr>
              <a:t>  </a:t>
            </a:r>
            <a:endParaRPr lang="ru-RU" sz="2050" spc="60" dirty="0" smtClean="0">
              <a:solidFill>
                <a:srgbClr val="202020"/>
              </a:solidFill>
              <a:latin typeface="Gothic Uralic"/>
              <a:cs typeface="Gothic Uralic"/>
            </a:endParaRPr>
          </a:p>
          <a:p>
            <a:pPr marL="69215" marR="61594" algn="ctr">
              <a:lnSpc>
                <a:spcPct val="118900"/>
              </a:lnSpc>
            </a:pPr>
            <a:r>
              <a:rPr sz="2050" spc="65" dirty="0" smtClean="0">
                <a:solidFill>
                  <a:srgbClr val="202020"/>
                </a:solidFill>
                <a:latin typeface="Gothic Uralic"/>
                <a:cs typeface="Gothic Uralic"/>
              </a:rPr>
              <a:t>(</a:t>
            </a:r>
            <a:r>
              <a:rPr sz="2050" spc="65" dirty="0">
                <a:solidFill>
                  <a:srgbClr val="202020"/>
                </a:solidFill>
                <a:latin typeface="Gothic Uralic"/>
                <a:cs typeface="Gothic Uralic"/>
              </a:rPr>
              <a:t>технических </a:t>
            </a:r>
            <a:r>
              <a:rPr sz="2050" spc="30" dirty="0">
                <a:solidFill>
                  <a:srgbClr val="202020"/>
                </a:solidFill>
                <a:latin typeface="Gothic Uralic"/>
                <a:cs typeface="Gothic Uralic"/>
              </a:rPr>
              <a:t>и  </a:t>
            </a:r>
            <a:r>
              <a:rPr sz="2050" spc="65" dirty="0">
                <a:solidFill>
                  <a:srgbClr val="202020"/>
                </a:solidFill>
                <a:latin typeface="Gothic Uralic"/>
                <a:cs typeface="Gothic Uralic"/>
              </a:rPr>
              <a:t>финансовых) </a:t>
            </a:r>
            <a:r>
              <a:rPr sz="2050" spc="65" dirty="0" err="1" smtClean="0">
                <a:solidFill>
                  <a:srgbClr val="202020"/>
                </a:solidFill>
                <a:latin typeface="Gothic Uralic"/>
                <a:cs typeface="Gothic Uralic"/>
              </a:rPr>
              <a:t>на</a:t>
            </a:r>
            <a:r>
              <a:rPr sz="2050" spc="65" dirty="0" smtClean="0">
                <a:solidFill>
                  <a:srgbClr val="202020"/>
                </a:solidFill>
                <a:latin typeface="Gothic Uralic"/>
                <a:cs typeface="Gothic Uralic"/>
              </a:rPr>
              <a:t>  </a:t>
            </a:r>
            <a:r>
              <a:rPr sz="2050" spc="75" dirty="0">
                <a:solidFill>
                  <a:srgbClr val="202020"/>
                </a:solidFill>
                <a:latin typeface="Gothic Uralic"/>
                <a:cs typeface="Gothic Uralic"/>
              </a:rPr>
              <a:t>разработку </a:t>
            </a:r>
            <a:r>
              <a:rPr sz="2050" spc="65" dirty="0">
                <a:solidFill>
                  <a:srgbClr val="202020"/>
                </a:solidFill>
                <a:latin typeface="Gothic Uralic"/>
                <a:cs typeface="Gothic Uralic"/>
              </a:rPr>
              <a:t>достойного  </a:t>
            </a:r>
            <a:r>
              <a:rPr sz="2050" spc="60" dirty="0">
                <a:solidFill>
                  <a:srgbClr val="202020"/>
                </a:solidFill>
                <a:latin typeface="Gothic Uralic"/>
                <a:cs typeface="Gothic Uralic"/>
              </a:rPr>
              <a:t>ИПО</a:t>
            </a:r>
            <a:endParaRPr sz="2050" dirty="0">
              <a:latin typeface="Gothic Uralic"/>
              <a:cs typeface="Gothic Uralic"/>
            </a:endParaRPr>
          </a:p>
        </p:txBody>
      </p:sp>
    </p:spTree>
    <p:extLst>
      <p:ext uri="{BB962C8B-B14F-4D97-AF65-F5344CB8AC3E}">
        <p14:creationId xmlns:p14="http://schemas.microsoft.com/office/powerpoint/2010/main" val="142535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5600" y="12794"/>
            <a:ext cx="9505200" cy="1191667"/>
          </a:xfrm>
        </p:spPr>
        <p:txBody>
          <a:bodyPr>
            <a:normAutofit/>
          </a:bodyPr>
          <a:lstStyle/>
          <a:p>
            <a:r>
              <a:rPr lang="ru-RU" dirty="0" smtClean="0"/>
              <a:t>Как мы будем решать задачу</a:t>
            </a:r>
            <a:endParaRPr lang="ru-RU" dirty="0"/>
          </a:p>
        </p:txBody>
      </p:sp>
      <p:sp>
        <p:nvSpPr>
          <p:cNvPr id="6" name="object 5"/>
          <p:cNvSpPr txBox="1">
            <a:spLocks noGrp="1"/>
          </p:cNvSpPr>
          <p:nvPr>
            <p:ph type="body" idx="1"/>
          </p:nvPr>
        </p:nvSpPr>
        <p:spPr>
          <a:xfrm>
            <a:off x="983432" y="980728"/>
            <a:ext cx="10874424" cy="4488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7840" indent="514350">
              <a:lnSpc>
                <a:spcPct val="117000"/>
              </a:lnSpc>
              <a:spcBef>
                <a:spcPts val="100"/>
              </a:spcBef>
            </a:pPr>
            <a:r>
              <a:rPr sz="1800" spc="75" dirty="0">
                <a:solidFill>
                  <a:srgbClr val="202020"/>
                </a:solidFill>
                <a:latin typeface="Gothic Uralic"/>
                <a:cs typeface="Gothic Uralic"/>
              </a:rPr>
              <a:t>К </a:t>
            </a:r>
            <a:r>
              <a:rPr sz="1800" spc="70" dirty="0">
                <a:solidFill>
                  <a:srgbClr val="202020"/>
                </a:solidFill>
                <a:latin typeface="Gothic Uralic"/>
                <a:cs typeface="Gothic Uralic"/>
              </a:rPr>
              <a:t>окончанию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срока </a:t>
            </a:r>
            <a:r>
              <a:rPr sz="1800" spc="75" dirty="0">
                <a:solidFill>
                  <a:srgbClr val="202020"/>
                </a:solidFill>
                <a:latin typeface="Gothic Uralic"/>
                <a:cs typeface="Gothic Uralic"/>
              </a:rPr>
              <a:t>выполнения </a:t>
            </a:r>
            <a:r>
              <a:rPr sz="1800" spc="90" dirty="0">
                <a:solidFill>
                  <a:srgbClr val="202020"/>
                </a:solidFill>
                <a:latin typeface="Gothic Uralic"/>
                <a:cs typeface="Gothic Uralic"/>
              </a:rPr>
              <a:t>задания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по интенсиву </a:t>
            </a:r>
            <a:r>
              <a:rPr sz="1800" spc="45" dirty="0">
                <a:solidFill>
                  <a:srgbClr val="202020"/>
                </a:solidFill>
                <a:latin typeface="Gothic Uralic"/>
                <a:cs typeface="Gothic Uralic"/>
              </a:rPr>
              <a:t>(2-3 </a:t>
            </a: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месяца) </a:t>
            </a:r>
            <a:r>
              <a:rPr sz="1800" spc="70" dirty="0">
                <a:solidFill>
                  <a:srgbClr val="202020"/>
                </a:solidFill>
                <a:latin typeface="Gothic Uralic"/>
                <a:cs typeface="Gothic Uralic"/>
              </a:rPr>
              <a:t>можно  создать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структурированный </a:t>
            </a:r>
            <a:r>
              <a:rPr sz="1800" spc="20" dirty="0">
                <a:solidFill>
                  <a:srgbClr val="202020"/>
                </a:solidFill>
                <a:latin typeface="Gothic Uralic"/>
                <a:cs typeface="Gothic Uralic"/>
              </a:rPr>
              <a:t>и </a:t>
            </a: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методологически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обоснованный </a:t>
            </a:r>
            <a:r>
              <a:rPr sz="1800" spc="45" dirty="0" err="1">
                <a:solidFill>
                  <a:srgbClr val="202020"/>
                </a:solidFill>
                <a:latin typeface="Gothic Uralic"/>
                <a:cs typeface="Gothic Uralic"/>
              </a:rPr>
              <a:t>алгоритм</a:t>
            </a:r>
            <a:r>
              <a:rPr sz="1800" spc="430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800" spc="55" dirty="0" err="1" smtClean="0">
                <a:solidFill>
                  <a:srgbClr val="202020"/>
                </a:solidFill>
                <a:latin typeface="Gothic Uralic"/>
                <a:cs typeface="Gothic Uralic"/>
              </a:rPr>
              <a:t>сбора</a:t>
            </a:r>
            <a:r>
              <a:rPr lang="ru-RU" sz="1800" dirty="0">
                <a:latin typeface="Gothic Uralic"/>
                <a:cs typeface="Gothic Uralic"/>
              </a:rPr>
              <a:t> </a:t>
            </a:r>
            <a:r>
              <a:rPr sz="1800" spc="20" dirty="0" smtClean="0">
                <a:solidFill>
                  <a:srgbClr val="202020"/>
                </a:solidFill>
                <a:latin typeface="Gothic Uralic"/>
                <a:cs typeface="Gothic Uralic"/>
              </a:rPr>
              <a:t>и </a:t>
            </a:r>
            <a:r>
              <a:rPr sz="1800" spc="75" dirty="0">
                <a:solidFill>
                  <a:srgbClr val="202020"/>
                </a:solidFill>
                <a:latin typeface="Gothic Uralic"/>
                <a:cs typeface="Gothic Uralic"/>
              </a:rPr>
              <a:t>анализа </a:t>
            </a: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информации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по характеристике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качества </a:t>
            </a:r>
            <a:r>
              <a:rPr sz="1800" spc="105" dirty="0">
                <a:solidFill>
                  <a:srgbClr val="202020"/>
                </a:solidFill>
                <a:latin typeface="Gothic Uralic"/>
                <a:cs typeface="Gothic Uralic"/>
              </a:rPr>
              <a:t>жизни </a:t>
            </a:r>
            <a:r>
              <a:rPr sz="1800" spc="20" dirty="0">
                <a:solidFill>
                  <a:srgbClr val="202020"/>
                </a:solidFill>
                <a:latin typeface="Gothic Uralic"/>
                <a:cs typeface="Gothic Uralic"/>
              </a:rPr>
              <a:t>и </a:t>
            </a:r>
            <a:r>
              <a:rPr sz="1800" spc="80" dirty="0">
                <a:solidFill>
                  <a:srgbClr val="202020"/>
                </a:solidFill>
                <a:latin typeface="Gothic Uralic"/>
                <a:cs typeface="Gothic Uralic"/>
              </a:rPr>
              <a:t>здоровья</a:t>
            </a:r>
            <a:r>
              <a:rPr sz="1800" spc="470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студентов.</a:t>
            </a:r>
            <a:endParaRPr sz="1800" dirty="0">
              <a:latin typeface="Gothic Uralic"/>
              <a:cs typeface="Gothic Uralic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 dirty="0">
              <a:latin typeface="Gothic Uralic"/>
              <a:cs typeface="Gothic Uralic"/>
            </a:endParaRPr>
          </a:p>
          <a:p>
            <a:pPr marL="12700" marR="1363345" indent="514350">
              <a:lnSpc>
                <a:spcPct val="117000"/>
              </a:lnSpc>
            </a:pP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Ключевыми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подзадачами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на </a:t>
            </a:r>
            <a:r>
              <a:rPr sz="1800" spc="65" dirty="0" err="1">
                <a:solidFill>
                  <a:srgbClr val="202020"/>
                </a:solidFill>
                <a:latin typeface="Gothic Uralic"/>
                <a:cs typeface="Gothic Uralic"/>
              </a:rPr>
              <a:t>следующий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800" spc="55" dirty="0" err="1" smtClean="0">
                <a:solidFill>
                  <a:srgbClr val="202020"/>
                </a:solidFill>
                <a:latin typeface="Gothic Uralic"/>
                <a:cs typeface="Gothic Uralic"/>
              </a:rPr>
              <a:t>месяц</a:t>
            </a:r>
            <a:r>
              <a:rPr sz="1800" spc="55" dirty="0" smtClean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800" spc="50" dirty="0">
                <a:solidFill>
                  <a:srgbClr val="202020"/>
                </a:solidFill>
                <a:latin typeface="Gothic Uralic"/>
                <a:cs typeface="Gothic Uralic"/>
              </a:rPr>
              <a:t>авторы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видят </a:t>
            </a: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работу </a:t>
            </a:r>
            <a:r>
              <a:rPr sz="1800" spc="20" dirty="0">
                <a:solidFill>
                  <a:srgbClr val="202020"/>
                </a:solidFill>
                <a:latin typeface="Gothic Uralic"/>
                <a:cs typeface="Gothic Uralic"/>
              </a:rPr>
              <a:t>с  </a:t>
            </a: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анкетами,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опросниками </a:t>
            </a:r>
            <a:r>
              <a:rPr sz="1800" spc="20" dirty="0">
                <a:solidFill>
                  <a:srgbClr val="202020"/>
                </a:solidFill>
                <a:latin typeface="Gothic Uralic"/>
                <a:cs typeface="Gothic Uralic"/>
              </a:rPr>
              <a:t>и </a:t>
            </a:r>
            <a:r>
              <a:rPr sz="1800" spc="45" dirty="0">
                <a:solidFill>
                  <a:srgbClr val="202020"/>
                </a:solidFill>
                <a:latin typeface="Gothic Uralic"/>
                <a:cs typeface="Gothic Uralic"/>
              </a:rPr>
              <a:t>другими </a:t>
            </a: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методологическими инструментами,  </a:t>
            </a:r>
            <a:r>
              <a:rPr sz="1800" spc="80" dirty="0">
                <a:solidFill>
                  <a:srgbClr val="202020"/>
                </a:solidFill>
                <a:latin typeface="Gothic Uralic"/>
                <a:cs typeface="Gothic Uralic"/>
              </a:rPr>
              <a:t>позволяющими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наиболее </a:t>
            </a:r>
            <a:r>
              <a:rPr sz="1800" spc="70" dirty="0">
                <a:solidFill>
                  <a:srgbClr val="202020"/>
                </a:solidFill>
                <a:latin typeface="Gothic Uralic"/>
                <a:cs typeface="Gothic Uralic"/>
              </a:rPr>
              <a:t>полно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подойти </a:t>
            </a: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к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решению </a:t>
            </a:r>
            <a:r>
              <a:rPr sz="1800" spc="70" dirty="0">
                <a:solidFill>
                  <a:srgbClr val="202020"/>
                </a:solidFill>
                <a:latin typeface="Gothic Uralic"/>
                <a:cs typeface="Gothic Uralic"/>
              </a:rPr>
              <a:t>поставленной</a:t>
            </a:r>
            <a:r>
              <a:rPr sz="1800" spc="335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800" spc="50" dirty="0">
                <a:solidFill>
                  <a:srgbClr val="202020"/>
                </a:solidFill>
                <a:latin typeface="Gothic Uralic"/>
                <a:cs typeface="Gothic Uralic"/>
              </a:rPr>
              <a:t>цели.</a:t>
            </a:r>
            <a:endParaRPr sz="1800" dirty="0">
              <a:latin typeface="Gothic Uralic"/>
              <a:cs typeface="Gothic Uralic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 dirty="0">
              <a:latin typeface="Gothic Uralic"/>
              <a:cs typeface="Gothic Uralic"/>
            </a:endParaRPr>
          </a:p>
          <a:p>
            <a:pPr marL="12700" marR="5080" indent="514350">
              <a:lnSpc>
                <a:spcPct val="117000"/>
              </a:lnSpc>
            </a:pPr>
            <a:r>
              <a:rPr sz="1800" spc="10" dirty="0">
                <a:solidFill>
                  <a:srgbClr val="202020"/>
                </a:solidFill>
                <a:latin typeface="Gothic Uralic"/>
                <a:cs typeface="Gothic Uralic"/>
              </a:rPr>
              <a:t>В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отношении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ресурсного </a:t>
            </a:r>
            <a:r>
              <a:rPr sz="1800" spc="75" dirty="0">
                <a:solidFill>
                  <a:srgbClr val="202020"/>
                </a:solidFill>
                <a:latin typeface="Gothic Uralic"/>
                <a:cs typeface="Gothic Uralic"/>
              </a:rPr>
              <a:t>обеспечения </a:t>
            </a:r>
            <a:r>
              <a:rPr sz="1800" spc="40" dirty="0">
                <a:solidFill>
                  <a:srgbClr val="202020"/>
                </a:solidFill>
                <a:latin typeface="Gothic Uralic"/>
                <a:cs typeface="Gothic Uralic"/>
              </a:rPr>
              <a:t>со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стороны </a:t>
            </a: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авторов </a:t>
            </a:r>
            <a:r>
              <a:rPr sz="100" spc="415" dirty="0">
                <a:solidFill>
                  <a:srgbClr val="202020"/>
                </a:solidFill>
                <a:latin typeface="Arial"/>
                <a:cs typeface="Arial"/>
              </a:rPr>
              <a:t>– </a:t>
            </a:r>
            <a:r>
              <a:rPr sz="1800" spc="75" dirty="0">
                <a:solidFill>
                  <a:srgbClr val="202020"/>
                </a:solidFill>
                <a:latin typeface="Gothic Uralic"/>
                <a:cs typeface="Gothic Uralic"/>
              </a:rPr>
              <a:t>использование </a:t>
            </a:r>
            <a:r>
              <a:rPr sz="1800" spc="40" dirty="0">
                <a:solidFill>
                  <a:srgbClr val="202020"/>
                </a:solidFill>
                <a:latin typeface="Gothic Uralic"/>
                <a:cs typeface="Gothic Uralic"/>
              </a:rPr>
              <a:t>их  </a:t>
            </a:r>
            <a:r>
              <a:rPr sz="1800" spc="65" dirty="0">
                <a:solidFill>
                  <a:srgbClr val="202020"/>
                </a:solidFill>
                <a:latin typeface="Gothic Uralic"/>
                <a:cs typeface="Gothic Uralic"/>
              </a:rPr>
              <a:t>интеллектуального потенциала, </a:t>
            </a:r>
            <a:r>
              <a:rPr sz="1800" spc="40" dirty="0">
                <a:solidFill>
                  <a:srgbClr val="202020"/>
                </a:solidFill>
                <a:latin typeface="Gothic Uralic"/>
                <a:cs typeface="Gothic Uralic"/>
              </a:rPr>
              <a:t>со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стороны </a:t>
            </a:r>
            <a:r>
              <a:rPr sz="1800" spc="70" dirty="0">
                <a:solidFill>
                  <a:srgbClr val="202020"/>
                </a:solidFill>
                <a:latin typeface="Gothic Uralic"/>
                <a:cs typeface="Gothic Uralic"/>
              </a:rPr>
              <a:t>образовательной организации </a:t>
            </a:r>
            <a:r>
              <a:rPr sz="100" spc="415" dirty="0">
                <a:solidFill>
                  <a:srgbClr val="202020"/>
                </a:solidFill>
                <a:latin typeface="Arial"/>
                <a:cs typeface="Arial"/>
              </a:rPr>
              <a:t>– </a:t>
            </a:r>
            <a:r>
              <a:rPr sz="1800" spc="45" dirty="0">
                <a:solidFill>
                  <a:srgbClr val="202020"/>
                </a:solidFill>
                <a:latin typeface="Gothic Uralic"/>
                <a:cs typeface="Gothic Uralic"/>
              </a:rPr>
              <a:t>все  </a:t>
            </a:r>
            <a:r>
              <a:rPr sz="1800" spc="55" dirty="0">
                <a:solidFill>
                  <a:srgbClr val="202020"/>
                </a:solidFill>
                <a:latin typeface="Gothic Uralic"/>
                <a:cs typeface="Gothic Uralic"/>
              </a:rPr>
              <a:t>необходимые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ресурсные </a:t>
            </a:r>
            <a:r>
              <a:rPr sz="1800" spc="75" dirty="0">
                <a:solidFill>
                  <a:srgbClr val="202020"/>
                </a:solidFill>
                <a:latin typeface="Gothic Uralic"/>
                <a:cs typeface="Gothic Uralic"/>
              </a:rPr>
              <a:t>возможности должны обсуждаться </a:t>
            </a:r>
            <a:r>
              <a:rPr sz="1800" spc="20" dirty="0">
                <a:solidFill>
                  <a:srgbClr val="202020"/>
                </a:solidFill>
                <a:latin typeface="Gothic Uralic"/>
                <a:cs typeface="Gothic Uralic"/>
              </a:rPr>
              <a:t>с </a:t>
            </a:r>
            <a:r>
              <a:rPr sz="1800" spc="60" dirty="0" err="1" smtClean="0">
                <a:solidFill>
                  <a:srgbClr val="202020"/>
                </a:solidFill>
                <a:latin typeface="Gothic Uralic"/>
                <a:cs typeface="Gothic Uralic"/>
              </a:rPr>
              <a:t>административно-</a:t>
            </a:r>
            <a:r>
              <a:rPr sz="1800" spc="50" dirty="0" err="1" smtClean="0">
                <a:solidFill>
                  <a:srgbClr val="202020"/>
                </a:solidFill>
                <a:latin typeface="Gothic Uralic"/>
                <a:cs typeface="Gothic Uralic"/>
              </a:rPr>
              <a:t>правовым</a:t>
            </a:r>
            <a:r>
              <a:rPr sz="1800" spc="50" dirty="0" smtClean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800" spc="60" dirty="0">
                <a:solidFill>
                  <a:srgbClr val="202020"/>
                </a:solidFill>
                <a:latin typeface="Gothic Uralic"/>
                <a:cs typeface="Gothic Uralic"/>
              </a:rPr>
              <a:t>управлением </a:t>
            </a:r>
            <a:r>
              <a:rPr sz="1800" spc="70" dirty="0">
                <a:solidFill>
                  <a:srgbClr val="202020"/>
                </a:solidFill>
                <a:latin typeface="Gothic Uralic"/>
                <a:cs typeface="Gothic Uralic"/>
              </a:rPr>
              <a:t>вуза. </a:t>
            </a:r>
            <a:r>
              <a:rPr sz="1800" spc="75" dirty="0" err="1">
                <a:solidFill>
                  <a:srgbClr val="202020"/>
                </a:solidFill>
                <a:latin typeface="Gothic Uralic"/>
                <a:cs typeface="Gothic Uralic"/>
              </a:rPr>
              <a:t>Возможные</a:t>
            </a:r>
            <a:r>
              <a:rPr sz="1800" spc="75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sz="1800" spc="55" dirty="0" err="1" smtClean="0">
                <a:solidFill>
                  <a:srgbClr val="202020"/>
                </a:solidFill>
                <a:latin typeface="Gothic Uralic"/>
                <a:cs typeface="Gothic Uralic"/>
              </a:rPr>
              <a:t>оpen</a:t>
            </a:r>
            <a:r>
              <a:rPr sz="1800" spc="55" dirty="0" smtClean="0">
                <a:solidFill>
                  <a:srgbClr val="202020"/>
                </a:solidFill>
                <a:latin typeface="Gothic Uralic"/>
                <a:cs typeface="Gothic Uralic"/>
              </a:rPr>
              <a:t>-source</a:t>
            </a:r>
            <a:r>
              <a:rPr lang="ru-RU" sz="1800" spc="55" dirty="0">
                <a:solidFill>
                  <a:srgbClr val="202020"/>
                </a:solidFill>
                <a:latin typeface="Gothic Uralic"/>
                <a:cs typeface="Gothic Uralic"/>
              </a:rPr>
              <a:t> </a:t>
            </a:r>
            <a:r>
              <a:rPr lang="ru-RU" sz="1800" spc="55" dirty="0" smtClean="0">
                <a:solidFill>
                  <a:srgbClr val="202020"/>
                </a:solidFill>
                <a:latin typeface="Gothic Uralic"/>
                <a:cs typeface="Gothic Uralic"/>
              </a:rPr>
              <a:t>это</a:t>
            </a:r>
            <a:r>
              <a:rPr lang="ru-RU" sz="1800" spc="55" dirty="0" smtClean="0">
                <a:solidFill>
                  <a:srgbClr val="202020"/>
                </a:solidFill>
                <a:latin typeface="Gothic Uralic"/>
                <a:cs typeface="Gothic Uralic"/>
              </a:rPr>
              <a:t> создание </a:t>
            </a:r>
            <a:r>
              <a:rPr lang="en-US" sz="1800" spc="55" dirty="0" smtClean="0">
                <a:solidFill>
                  <a:srgbClr val="202020"/>
                </a:solidFill>
                <a:latin typeface="Gothic Uralic"/>
                <a:cs typeface="Gothic Uralic"/>
              </a:rPr>
              <a:t>google forms, </a:t>
            </a:r>
            <a:r>
              <a:rPr lang="ru-RU" sz="1800" spc="55" dirty="0" smtClean="0">
                <a:solidFill>
                  <a:srgbClr val="202020"/>
                </a:solidFill>
                <a:latin typeface="Gothic Uralic"/>
                <a:cs typeface="Gothic Uralic"/>
              </a:rPr>
              <a:t>создание сайта на бесплатных платформах.</a:t>
            </a:r>
            <a:endParaRPr sz="1800" dirty="0">
              <a:latin typeface="Gothic Uralic"/>
              <a:cs typeface="Gothic Uralic"/>
            </a:endParaRPr>
          </a:p>
        </p:txBody>
      </p:sp>
    </p:spTree>
    <p:extLst>
      <p:ext uri="{BB962C8B-B14F-4D97-AF65-F5344CB8AC3E}">
        <p14:creationId xmlns:p14="http://schemas.microsoft.com/office/powerpoint/2010/main" val="1718209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7848" y="764704"/>
            <a:ext cx="6336704" cy="1325700"/>
          </a:xfrm>
        </p:spPr>
        <p:txBody>
          <a:bodyPr/>
          <a:lstStyle/>
          <a:p>
            <a:r>
              <a:rPr lang="ru-RU" dirty="0" smtClean="0"/>
              <a:t>Необходимые ресурсы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55440" y="2924944"/>
            <a:ext cx="10729192" cy="205830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1</a:t>
            </a:r>
            <a:r>
              <a:rPr lang="ru-RU" dirty="0" smtClean="0"/>
              <a:t> Автоматизированный опросник для сбора данных</a:t>
            </a:r>
            <a:r>
              <a:rPr lang="en-US" dirty="0" smtClean="0"/>
              <a:t> </a:t>
            </a:r>
            <a:r>
              <a:rPr lang="ru-RU" dirty="0" smtClean="0"/>
              <a:t>со студентов о здоровье, о качестве жизни и др. 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2 Респонденты для прохождения опроса;</a:t>
            </a:r>
            <a:endParaRPr lang="ru-RU" dirty="0" smtClean="0"/>
          </a:p>
          <a:p>
            <a:r>
              <a:rPr lang="ru-RU" dirty="0" smtClean="0"/>
              <a:t>3 </a:t>
            </a:r>
            <a:r>
              <a:rPr lang="ru-RU" dirty="0" smtClean="0">
                <a:solidFill>
                  <a:schemeClr val="tx2"/>
                </a:solidFill>
                <a:latin typeface="Calibri" panose="020F0502020204030204" pitchFamily="34" charset="0"/>
              </a:rPr>
              <a:t>ПО </a:t>
            </a:r>
            <a:r>
              <a:rPr lang="en-US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Knime</a:t>
            </a:r>
            <a:r>
              <a:rPr lang="ru-RU" dirty="0" smtClean="0">
                <a:solidFill>
                  <a:schemeClr val="tx2"/>
                </a:solidFill>
                <a:latin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BPwin</a:t>
            </a:r>
            <a:r>
              <a:rPr lang="ru-RU" dirty="0" smtClean="0">
                <a:solidFill>
                  <a:schemeClr val="tx2"/>
                </a:solidFill>
                <a:latin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tx2"/>
                </a:solidFill>
                <a:latin typeface="Calibri" panose="020F0502020204030204" pitchFamily="34" charset="0"/>
              </a:rPr>
              <a:t>Rational rose, MS Office;</a:t>
            </a:r>
          </a:p>
          <a:p>
            <a:r>
              <a:rPr lang="en-US" dirty="0" smtClean="0">
                <a:solidFill>
                  <a:schemeClr val="tx2"/>
                </a:solidFill>
                <a:latin typeface="Calibri" panose="020F0502020204030204" pitchFamily="34" charset="0"/>
              </a:rPr>
              <a:t>4 </a:t>
            </a:r>
            <a:r>
              <a:rPr lang="ru-RU" dirty="0" smtClean="0">
                <a:solidFill>
                  <a:schemeClr val="tx2"/>
                </a:solidFill>
                <a:latin typeface="Calibri" panose="020F0502020204030204" pitchFamily="34" charset="0"/>
              </a:rPr>
              <a:t>Методики статистического анализа данных</a:t>
            </a:r>
            <a:r>
              <a:rPr lang="en-US" dirty="0" smtClean="0">
                <a:solidFill>
                  <a:schemeClr val="tx2"/>
                </a:solidFill>
                <a:latin typeface="Calibri" panose="020F0502020204030204" pitchFamily="34" charset="0"/>
              </a:rPr>
              <a:t>;</a:t>
            </a:r>
          </a:p>
          <a:p>
            <a:endParaRPr lang="ru-RU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85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7768" y="260648"/>
            <a:ext cx="4104456" cy="1325700"/>
          </a:xfrm>
        </p:spPr>
        <p:txBody>
          <a:bodyPr/>
          <a:lstStyle/>
          <a:p>
            <a:r>
              <a:rPr lang="ru-RU" dirty="0" smtClean="0"/>
              <a:t>Наша команда </a:t>
            </a:r>
            <a:endParaRPr lang="ru-RU" dirty="0"/>
          </a:p>
        </p:txBody>
      </p:sp>
      <p:sp>
        <p:nvSpPr>
          <p:cNvPr id="6" name="object 46"/>
          <p:cNvSpPr txBox="1">
            <a:spLocks noGrp="1"/>
          </p:cNvSpPr>
          <p:nvPr>
            <p:ph type="body" idx="2"/>
          </p:nvPr>
        </p:nvSpPr>
        <p:spPr>
          <a:xfrm>
            <a:off x="1674276" y="1281429"/>
            <a:ext cx="5181600" cy="43512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750" spc="-114" dirty="0">
                <a:solidFill>
                  <a:srgbClr val="202020"/>
                </a:solidFill>
                <a:latin typeface="Arial"/>
                <a:cs typeface="Arial"/>
              </a:rPr>
              <a:t>Студенты</a:t>
            </a:r>
            <a:r>
              <a:rPr sz="3750" spc="-140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3750" spc="-465" dirty="0">
                <a:solidFill>
                  <a:srgbClr val="202020"/>
                </a:solidFill>
                <a:latin typeface="Arial"/>
                <a:cs typeface="Arial"/>
              </a:rPr>
              <a:t>ВГТУ</a:t>
            </a:r>
            <a:endParaRPr sz="3750" dirty="0">
              <a:latin typeface="Arial"/>
              <a:cs typeface="Arial"/>
            </a:endParaRPr>
          </a:p>
        </p:txBody>
      </p:sp>
      <p:sp>
        <p:nvSpPr>
          <p:cNvPr id="8" name="object 52"/>
          <p:cNvSpPr/>
          <p:nvPr/>
        </p:nvSpPr>
        <p:spPr>
          <a:xfrm>
            <a:off x="1703512" y="2581800"/>
            <a:ext cx="57150" cy="2360295"/>
          </a:xfrm>
          <a:custGeom>
            <a:avLst/>
            <a:gdLst/>
            <a:ahLst/>
            <a:cxnLst/>
            <a:rect l="l" t="t" r="r" b="b"/>
            <a:pathLst>
              <a:path w="57150" h="2360295">
                <a:moveTo>
                  <a:pt x="0" y="28779"/>
                </a:moveTo>
                <a:lnTo>
                  <a:pt x="2254" y="17605"/>
                </a:lnTo>
                <a:lnTo>
                  <a:pt x="8393" y="8454"/>
                </a:lnTo>
                <a:lnTo>
                  <a:pt x="17479" y="2270"/>
                </a:lnTo>
                <a:lnTo>
                  <a:pt x="28575" y="0"/>
                </a:lnTo>
                <a:lnTo>
                  <a:pt x="39670" y="2270"/>
                </a:lnTo>
                <a:lnTo>
                  <a:pt x="48756" y="8454"/>
                </a:lnTo>
                <a:lnTo>
                  <a:pt x="54895" y="17605"/>
                </a:lnTo>
                <a:lnTo>
                  <a:pt x="57150" y="28779"/>
                </a:lnTo>
                <a:lnTo>
                  <a:pt x="54895" y="39954"/>
                </a:lnTo>
                <a:lnTo>
                  <a:pt x="48756" y="49105"/>
                </a:lnTo>
                <a:lnTo>
                  <a:pt x="39670" y="55288"/>
                </a:lnTo>
                <a:lnTo>
                  <a:pt x="28575" y="57559"/>
                </a:lnTo>
                <a:lnTo>
                  <a:pt x="17479" y="55288"/>
                </a:lnTo>
                <a:lnTo>
                  <a:pt x="8393" y="49105"/>
                </a:lnTo>
                <a:lnTo>
                  <a:pt x="2254" y="39954"/>
                </a:lnTo>
                <a:lnTo>
                  <a:pt x="0" y="28779"/>
                </a:lnTo>
                <a:close/>
              </a:path>
              <a:path w="57150" h="2360295">
                <a:moveTo>
                  <a:pt x="0" y="143898"/>
                </a:moveTo>
                <a:lnTo>
                  <a:pt x="2254" y="132723"/>
                </a:lnTo>
                <a:lnTo>
                  <a:pt x="8393" y="123572"/>
                </a:lnTo>
                <a:lnTo>
                  <a:pt x="17479" y="117389"/>
                </a:lnTo>
                <a:lnTo>
                  <a:pt x="28575" y="115118"/>
                </a:lnTo>
                <a:lnTo>
                  <a:pt x="39670" y="117389"/>
                </a:lnTo>
                <a:lnTo>
                  <a:pt x="48756" y="123572"/>
                </a:lnTo>
                <a:lnTo>
                  <a:pt x="54895" y="132723"/>
                </a:lnTo>
                <a:lnTo>
                  <a:pt x="57150" y="143898"/>
                </a:lnTo>
                <a:lnTo>
                  <a:pt x="54895" y="155073"/>
                </a:lnTo>
                <a:lnTo>
                  <a:pt x="48756" y="164224"/>
                </a:lnTo>
                <a:lnTo>
                  <a:pt x="39670" y="170407"/>
                </a:lnTo>
                <a:lnTo>
                  <a:pt x="28575" y="172678"/>
                </a:lnTo>
                <a:lnTo>
                  <a:pt x="17479" y="170407"/>
                </a:lnTo>
                <a:lnTo>
                  <a:pt x="8393" y="164224"/>
                </a:lnTo>
                <a:lnTo>
                  <a:pt x="2254" y="155073"/>
                </a:lnTo>
                <a:lnTo>
                  <a:pt x="0" y="143898"/>
                </a:lnTo>
                <a:close/>
              </a:path>
              <a:path w="57150" h="2360295">
                <a:moveTo>
                  <a:pt x="0" y="259017"/>
                </a:moveTo>
                <a:lnTo>
                  <a:pt x="2254" y="247842"/>
                </a:lnTo>
                <a:lnTo>
                  <a:pt x="8393" y="238691"/>
                </a:lnTo>
                <a:lnTo>
                  <a:pt x="17479" y="232508"/>
                </a:lnTo>
                <a:lnTo>
                  <a:pt x="28575" y="230237"/>
                </a:lnTo>
                <a:lnTo>
                  <a:pt x="39670" y="232508"/>
                </a:lnTo>
                <a:lnTo>
                  <a:pt x="48756" y="238691"/>
                </a:lnTo>
                <a:lnTo>
                  <a:pt x="54895" y="247842"/>
                </a:lnTo>
                <a:lnTo>
                  <a:pt x="57150" y="259017"/>
                </a:lnTo>
                <a:lnTo>
                  <a:pt x="54895" y="270191"/>
                </a:lnTo>
                <a:lnTo>
                  <a:pt x="48756" y="279342"/>
                </a:lnTo>
                <a:lnTo>
                  <a:pt x="39670" y="285526"/>
                </a:lnTo>
                <a:lnTo>
                  <a:pt x="28575" y="287797"/>
                </a:lnTo>
                <a:lnTo>
                  <a:pt x="17479" y="285526"/>
                </a:lnTo>
                <a:lnTo>
                  <a:pt x="8393" y="279342"/>
                </a:lnTo>
                <a:lnTo>
                  <a:pt x="2254" y="270191"/>
                </a:lnTo>
                <a:lnTo>
                  <a:pt x="0" y="259017"/>
                </a:lnTo>
                <a:close/>
              </a:path>
              <a:path w="57150" h="2360295">
                <a:moveTo>
                  <a:pt x="0" y="374136"/>
                </a:moveTo>
                <a:lnTo>
                  <a:pt x="2254" y="362961"/>
                </a:lnTo>
                <a:lnTo>
                  <a:pt x="8393" y="353810"/>
                </a:lnTo>
                <a:lnTo>
                  <a:pt x="17479" y="347627"/>
                </a:lnTo>
                <a:lnTo>
                  <a:pt x="28575" y="345356"/>
                </a:lnTo>
                <a:lnTo>
                  <a:pt x="39670" y="347627"/>
                </a:lnTo>
                <a:lnTo>
                  <a:pt x="48756" y="353810"/>
                </a:lnTo>
                <a:lnTo>
                  <a:pt x="54895" y="362961"/>
                </a:lnTo>
                <a:lnTo>
                  <a:pt x="57150" y="374136"/>
                </a:lnTo>
                <a:lnTo>
                  <a:pt x="54895" y="385310"/>
                </a:lnTo>
                <a:lnTo>
                  <a:pt x="48756" y="394461"/>
                </a:lnTo>
                <a:lnTo>
                  <a:pt x="39670" y="400644"/>
                </a:lnTo>
                <a:lnTo>
                  <a:pt x="28575" y="402915"/>
                </a:lnTo>
                <a:lnTo>
                  <a:pt x="17479" y="400644"/>
                </a:lnTo>
                <a:lnTo>
                  <a:pt x="8393" y="394461"/>
                </a:lnTo>
                <a:lnTo>
                  <a:pt x="2254" y="385310"/>
                </a:lnTo>
                <a:lnTo>
                  <a:pt x="0" y="374136"/>
                </a:lnTo>
                <a:close/>
              </a:path>
              <a:path w="57150" h="2360295">
                <a:moveTo>
                  <a:pt x="0" y="489254"/>
                </a:moveTo>
                <a:lnTo>
                  <a:pt x="2254" y="478080"/>
                </a:lnTo>
                <a:lnTo>
                  <a:pt x="8393" y="468929"/>
                </a:lnTo>
                <a:lnTo>
                  <a:pt x="17479" y="462746"/>
                </a:lnTo>
                <a:lnTo>
                  <a:pt x="28575" y="460475"/>
                </a:lnTo>
                <a:lnTo>
                  <a:pt x="39670" y="462746"/>
                </a:lnTo>
                <a:lnTo>
                  <a:pt x="48756" y="468929"/>
                </a:lnTo>
                <a:lnTo>
                  <a:pt x="54895" y="478080"/>
                </a:lnTo>
                <a:lnTo>
                  <a:pt x="57150" y="489254"/>
                </a:lnTo>
                <a:lnTo>
                  <a:pt x="54895" y="500429"/>
                </a:lnTo>
                <a:lnTo>
                  <a:pt x="48756" y="509580"/>
                </a:lnTo>
                <a:lnTo>
                  <a:pt x="39670" y="515763"/>
                </a:lnTo>
                <a:lnTo>
                  <a:pt x="28575" y="518034"/>
                </a:lnTo>
                <a:lnTo>
                  <a:pt x="17479" y="515763"/>
                </a:lnTo>
                <a:lnTo>
                  <a:pt x="8393" y="509580"/>
                </a:lnTo>
                <a:lnTo>
                  <a:pt x="2254" y="500429"/>
                </a:lnTo>
                <a:lnTo>
                  <a:pt x="0" y="489254"/>
                </a:lnTo>
                <a:close/>
              </a:path>
              <a:path w="57150" h="2360295">
                <a:moveTo>
                  <a:pt x="0" y="604373"/>
                </a:moveTo>
                <a:lnTo>
                  <a:pt x="2254" y="593199"/>
                </a:lnTo>
                <a:lnTo>
                  <a:pt x="8393" y="584048"/>
                </a:lnTo>
                <a:lnTo>
                  <a:pt x="17479" y="577864"/>
                </a:lnTo>
                <a:lnTo>
                  <a:pt x="28575" y="575594"/>
                </a:lnTo>
                <a:lnTo>
                  <a:pt x="39670" y="577864"/>
                </a:lnTo>
                <a:lnTo>
                  <a:pt x="48756" y="584048"/>
                </a:lnTo>
                <a:lnTo>
                  <a:pt x="54895" y="593199"/>
                </a:lnTo>
                <a:lnTo>
                  <a:pt x="57150" y="604373"/>
                </a:lnTo>
                <a:lnTo>
                  <a:pt x="54895" y="615548"/>
                </a:lnTo>
                <a:lnTo>
                  <a:pt x="48756" y="624699"/>
                </a:lnTo>
                <a:lnTo>
                  <a:pt x="39670" y="630882"/>
                </a:lnTo>
                <a:lnTo>
                  <a:pt x="28575" y="633153"/>
                </a:lnTo>
                <a:lnTo>
                  <a:pt x="17479" y="630882"/>
                </a:lnTo>
                <a:lnTo>
                  <a:pt x="8393" y="624699"/>
                </a:lnTo>
                <a:lnTo>
                  <a:pt x="2254" y="615548"/>
                </a:lnTo>
                <a:lnTo>
                  <a:pt x="0" y="604373"/>
                </a:lnTo>
                <a:close/>
              </a:path>
              <a:path w="57150" h="2360295">
                <a:moveTo>
                  <a:pt x="0" y="719492"/>
                </a:moveTo>
                <a:lnTo>
                  <a:pt x="2254" y="708317"/>
                </a:lnTo>
                <a:lnTo>
                  <a:pt x="8393" y="699166"/>
                </a:lnTo>
                <a:lnTo>
                  <a:pt x="17479" y="692983"/>
                </a:lnTo>
                <a:lnTo>
                  <a:pt x="28575" y="690712"/>
                </a:lnTo>
                <a:lnTo>
                  <a:pt x="39670" y="692983"/>
                </a:lnTo>
                <a:lnTo>
                  <a:pt x="48756" y="699166"/>
                </a:lnTo>
                <a:lnTo>
                  <a:pt x="54895" y="708317"/>
                </a:lnTo>
                <a:lnTo>
                  <a:pt x="57150" y="719492"/>
                </a:lnTo>
                <a:lnTo>
                  <a:pt x="54895" y="730667"/>
                </a:lnTo>
                <a:lnTo>
                  <a:pt x="48756" y="739818"/>
                </a:lnTo>
                <a:lnTo>
                  <a:pt x="39670" y="746001"/>
                </a:lnTo>
                <a:lnTo>
                  <a:pt x="28575" y="748272"/>
                </a:lnTo>
                <a:lnTo>
                  <a:pt x="17479" y="746001"/>
                </a:lnTo>
                <a:lnTo>
                  <a:pt x="8393" y="739818"/>
                </a:lnTo>
                <a:lnTo>
                  <a:pt x="2254" y="730667"/>
                </a:lnTo>
                <a:lnTo>
                  <a:pt x="0" y="719492"/>
                </a:lnTo>
                <a:close/>
              </a:path>
              <a:path w="57150" h="2360295">
                <a:moveTo>
                  <a:pt x="0" y="834611"/>
                </a:moveTo>
                <a:lnTo>
                  <a:pt x="2254" y="823436"/>
                </a:lnTo>
                <a:lnTo>
                  <a:pt x="8393" y="814285"/>
                </a:lnTo>
                <a:lnTo>
                  <a:pt x="17479" y="808102"/>
                </a:lnTo>
                <a:lnTo>
                  <a:pt x="28575" y="805831"/>
                </a:lnTo>
                <a:lnTo>
                  <a:pt x="39670" y="808102"/>
                </a:lnTo>
                <a:lnTo>
                  <a:pt x="48756" y="814285"/>
                </a:lnTo>
                <a:lnTo>
                  <a:pt x="54895" y="823436"/>
                </a:lnTo>
                <a:lnTo>
                  <a:pt x="57150" y="834611"/>
                </a:lnTo>
                <a:lnTo>
                  <a:pt x="54895" y="845785"/>
                </a:lnTo>
                <a:lnTo>
                  <a:pt x="48756" y="854937"/>
                </a:lnTo>
                <a:lnTo>
                  <a:pt x="39670" y="861120"/>
                </a:lnTo>
                <a:lnTo>
                  <a:pt x="28575" y="863391"/>
                </a:lnTo>
                <a:lnTo>
                  <a:pt x="17479" y="861120"/>
                </a:lnTo>
                <a:lnTo>
                  <a:pt x="8393" y="854937"/>
                </a:lnTo>
                <a:lnTo>
                  <a:pt x="2254" y="845785"/>
                </a:lnTo>
                <a:lnTo>
                  <a:pt x="0" y="834611"/>
                </a:lnTo>
                <a:close/>
              </a:path>
              <a:path w="57150" h="2360295">
                <a:moveTo>
                  <a:pt x="0" y="949730"/>
                </a:moveTo>
                <a:lnTo>
                  <a:pt x="2254" y="938555"/>
                </a:lnTo>
                <a:lnTo>
                  <a:pt x="8393" y="929404"/>
                </a:lnTo>
                <a:lnTo>
                  <a:pt x="17479" y="923221"/>
                </a:lnTo>
                <a:lnTo>
                  <a:pt x="28575" y="920950"/>
                </a:lnTo>
                <a:lnTo>
                  <a:pt x="39670" y="923221"/>
                </a:lnTo>
                <a:lnTo>
                  <a:pt x="48756" y="929404"/>
                </a:lnTo>
                <a:lnTo>
                  <a:pt x="54895" y="938555"/>
                </a:lnTo>
                <a:lnTo>
                  <a:pt x="57150" y="949730"/>
                </a:lnTo>
                <a:lnTo>
                  <a:pt x="54895" y="960904"/>
                </a:lnTo>
                <a:lnTo>
                  <a:pt x="48756" y="970055"/>
                </a:lnTo>
                <a:lnTo>
                  <a:pt x="39670" y="976238"/>
                </a:lnTo>
                <a:lnTo>
                  <a:pt x="28575" y="978509"/>
                </a:lnTo>
                <a:lnTo>
                  <a:pt x="17479" y="976238"/>
                </a:lnTo>
                <a:lnTo>
                  <a:pt x="8393" y="970055"/>
                </a:lnTo>
                <a:lnTo>
                  <a:pt x="2254" y="960904"/>
                </a:lnTo>
                <a:lnTo>
                  <a:pt x="0" y="949730"/>
                </a:lnTo>
                <a:close/>
              </a:path>
              <a:path w="57150" h="2360295">
                <a:moveTo>
                  <a:pt x="0" y="1064848"/>
                </a:moveTo>
                <a:lnTo>
                  <a:pt x="2254" y="1053674"/>
                </a:lnTo>
                <a:lnTo>
                  <a:pt x="8393" y="1044523"/>
                </a:lnTo>
                <a:lnTo>
                  <a:pt x="17479" y="1038340"/>
                </a:lnTo>
                <a:lnTo>
                  <a:pt x="28575" y="1036069"/>
                </a:lnTo>
                <a:lnTo>
                  <a:pt x="39670" y="1038340"/>
                </a:lnTo>
                <a:lnTo>
                  <a:pt x="48756" y="1044523"/>
                </a:lnTo>
                <a:lnTo>
                  <a:pt x="54895" y="1053674"/>
                </a:lnTo>
                <a:lnTo>
                  <a:pt x="57150" y="1064848"/>
                </a:lnTo>
                <a:lnTo>
                  <a:pt x="54895" y="1076023"/>
                </a:lnTo>
                <a:lnTo>
                  <a:pt x="48756" y="1085174"/>
                </a:lnTo>
                <a:lnTo>
                  <a:pt x="39670" y="1091357"/>
                </a:lnTo>
                <a:lnTo>
                  <a:pt x="28575" y="1093628"/>
                </a:lnTo>
                <a:lnTo>
                  <a:pt x="17479" y="1091357"/>
                </a:lnTo>
                <a:lnTo>
                  <a:pt x="8393" y="1085174"/>
                </a:lnTo>
                <a:lnTo>
                  <a:pt x="2254" y="1076023"/>
                </a:lnTo>
                <a:lnTo>
                  <a:pt x="0" y="1064848"/>
                </a:lnTo>
                <a:close/>
              </a:path>
              <a:path w="57150" h="2360295">
                <a:moveTo>
                  <a:pt x="0" y="1179967"/>
                </a:moveTo>
                <a:lnTo>
                  <a:pt x="2254" y="1168793"/>
                </a:lnTo>
                <a:lnTo>
                  <a:pt x="8393" y="1159642"/>
                </a:lnTo>
                <a:lnTo>
                  <a:pt x="17479" y="1153458"/>
                </a:lnTo>
                <a:lnTo>
                  <a:pt x="28575" y="1151188"/>
                </a:lnTo>
                <a:lnTo>
                  <a:pt x="39670" y="1153458"/>
                </a:lnTo>
                <a:lnTo>
                  <a:pt x="48756" y="1159642"/>
                </a:lnTo>
                <a:lnTo>
                  <a:pt x="54895" y="1168793"/>
                </a:lnTo>
                <a:lnTo>
                  <a:pt x="57150" y="1179967"/>
                </a:lnTo>
                <a:lnTo>
                  <a:pt x="54895" y="1191142"/>
                </a:lnTo>
                <a:lnTo>
                  <a:pt x="48756" y="1200293"/>
                </a:lnTo>
                <a:lnTo>
                  <a:pt x="39670" y="1206476"/>
                </a:lnTo>
                <a:lnTo>
                  <a:pt x="28575" y="1208747"/>
                </a:lnTo>
                <a:lnTo>
                  <a:pt x="17479" y="1206476"/>
                </a:lnTo>
                <a:lnTo>
                  <a:pt x="8393" y="1200293"/>
                </a:lnTo>
                <a:lnTo>
                  <a:pt x="2254" y="1191142"/>
                </a:lnTo>
                <a:lnTo>
                  <a:pt x="0" y="1179967"/>
                </a:lnTo>
                <a:close/>
              </a:path>
              <a:path w="57150" h="2360295">
                <a:moveTo>
                  <a:pt x="0" y="1295086"/>
                </a:moveTo>
                <a:lnTo>
                  <a:pt x="2254" y="1283911"/>
                </a:lnTo>
                <a:lnTo>
                  <a:pt x="8393" y="1274760"/>
                </a:lnTo>
                <a:lnTo>
                  <a:pt x="17479" y="1268577"/>
                </a:lnTo>
                <a:lnTo>
                  <a:pt x="28575" y="1266306"/>
                </a:lnTo>
                <a:lnTo>
                  <a:pt x="39670" y="1268577"/>
                </a:lnTo>
                <a:lnTo>
                  <a:pt x="48756" y="1274760"/>
                </a:lnTo>
                <a:lnTo>
                  <a:pt x="54895" y="1283911"/>
                </a:lnTo>
                <a:lnTo>
                  <a:pt x="57150" y="1295086"/>
                </a:lnTo>
                <a:lnTo>
                  <a:pt x="54895" y="1306261"/>
                </a:lnTo>
                <a:lnTo>
                  <a:pt x="48756" y="1315412"/>
                </a:lnTo>
                <a:lnTo>
                  <a:pt x="39670" y="1321595"/>
                </a:lnTo>
                <a:lnTo>
                  <a:pt x="28575" y="1323866"/>
                </a:lnTo>
                <a:lnTo>
                  <a:pt x="17479" y="1321595"/>
                </a:lnTo>
                <a:lnTo>
                  <a:pt x="8393" y="1315412"/>
                </a:lnTo>
                <a:lnTo>
                  <a:pt x="2254" y="1306261"/>
                </a:lnTo>
                <a:lnTo>
                  <a:pt x="0" y="1295086"/>
                </a:lnTo>
                <a:close/>
              </a:path>
              <a:path w="57150" h="2360295">
                <a:moveTo>
                  <a:pt x="0" y="1410205"/>
                </a:moveTo>
                <a:lnTo>
                  <a:pt x="2254" y="1399030"/>
                </a:lnTo>
                <a:lnTo>
                  <a:pt x="8393" y="1389879"/>
                </a:lnTo>
                <a:lnTo>
                  <a:pt x="17479" y="1383696"/>
                </a:lnTo>
                <a:lnTo>
                  <a:pt x="28575" y="1381425"/>
                </a:lnTo>
                <a:lnTo>
                  <a:pt x="39670" y="1383696"/>
                </a:lnTo>
                <a:lnTo>
                  <a:pt x="48756" y="1389879"/>
                </a:lnTo>
                <a:lnTo>
                  <a:pt x="54895" y="1399030"/>
                </a:lnTo>
                <a:lnTo>
                  <a:pt x="57150" y="1410205"/>
                </a:lnTo>
                <a:lnTo>
                  <a:pt x="54895" y="1421380"/>
                </a:lnTo>
                <a:lnTo>
                  <a:pt x="48756" y="1430531"/>
                </a:lnTo>
                <a:lnTo>
                  <a:pt x="39670" y="1436714"/>
                </a:lnTo>
                <a:lnTo>
                  <a:pt x="28575" y="1438985"/>
                </a:lnTo>
                <a:lnTo>
                  <a:pt x="17479" y="1436714"/>
                </a:lnTo>
                <a:lnTo>
                  <a:pt x="8393" y="1430531"/>
                </a:lnTo>
                <a:lnTo>
                  <a:pt x="2254" y="1421380"/>
                </a:lnTo>
                <a:lnTo>
                  <a:pt x="0" y="1410205"/>
                </a:lnTo>
                <a:close/>
              </a:path>
              <a:path w="57150" h="2360295">
                <a:moveTo>
                  <a:pt x="0" y="1525324"/>
                </a:moveTo>
                <a:lnTo>
                  <a:pt x="2254" y="1514149"/>
                </a:lnTo>
                <a:lnTo>
                  <a:pt x="8393" y="1504998"/>
                </a:lnTo>
                <a:lnTo>
                  <a:pt x="17479" y="1498815"/>
                </a:lnTo>
                <a:lnTo>
                  <a:pt x="28575" y="1496544"/>
                </a:lnTo>
                <a:lnTo>
                  <a:pt x="39670" y="1498815"/>
                </a:lnTo>
                <a:lnTo>
                  <a:pt x="48756" y="1504998"/>
                </a:lnTo>
                <a:lnTo>
                  <a:pt x="54895" y="1514149"/>
                </a:lnTo>
                <a:lnTo>
                  <a:pt x="57150" y="1525324"/>
                </a:lnTo>
                <a:lnTo>
                  <a:pt x="54895" y="1536498"/>
                </a:lnTo>
                <a:lnTo>
                  <a:pt x="48756" y="1545649"/>
                </a:lnTo>
                <a:lnTo>
                  <a:pt x="39670" y="1551833"/>
                </a:lnTo>
                <a:lnTo>
                  <a:pt x="28575" y="1554103"/>
                </a:lnTo>
                <a:lnTo>
                  <a:pt x="17479" y="1551833"/>
                </a:lnTo>
                <a:lnTo>
                  <a:pt x="8393" y="1545649"/>
                </a:lnTo>
                <a:lnTo>
                  <a:pt x="2254" y="1536498"/>
                </a:lnTo>
                <a:lnTo>
                  <a:pt x="0" y="1525324"/>
                </a:lnTo>
                <a:close/>
              </a:path>
              <a:path w="57150" h="2360295">
                <a:moveTo>
                  <a:pt x="0" y="1640443"/>
                </a:moveTo>
                <a:lnTo>
                  <a:pt x="2254" y="1629268"/>
                </a:lnTo>
                <a:lnTo>
                  <a:pt x="8393" y="1620117"/>
                </a:lnTo>
                <a:lnTo>
                  <a:pt x="17479" y="1613934"/>
                </a:lnTo>
                <a:lnTo>
                  <a:pt x="28575" y="1611663"/>
                </a:lnTo>
                <a:lnTo>
                  <a:pt x="39670" y="1613934"/>
                </a:lnTo>
                <a:lnTo>
                  <a:pt x="48756" y="1620117"/>
                </a:lnTo>
                <a:lnTo>
                  <a:pt x="54895" y="1629268"/>
                </a:lnTo>
                <a:lnTo>
                  <a:pt x="57150" y="1640443"/>
                </a:lnTo>
                <a:lnTo>
                  <a:pt x="54895" y="1651617"/>
                </a:lnTo>
                <a:lnTo>
                  <a:pt x="48756" y="1660768"/>
                </a:lnTo>
                <a:lnTo>
                  <a:pt x="39670" y="1666951"/>
                </a:lnTo>
                <a:lnTo>
                  <a:pt x="28575" y="1669222"/>
                </a:lnTo>
                <a:lnTo>
                  <a:pt x="17479" y="1666951"/>
                </a:lnTo>
                <a:lnTo>
                  <a:pt x="8393" y="1660768"/>
                </a:lnTo>
                <a:lnTo>
                  <a:pt x="2254" y="1651617"/>
                </a:lnTo>
                <a:lnTo>
                  <a:pt x="0" y="1640443"/>
                </a:lnTo>
                <a:close/>
              </a:path>
              <a:path w="57150" h="2360295">
                <a:moveTo>
                  <a:pt x="0" y="1755561"/>
                </a:moveTo>
                <a:lnTo>
                  <a:pt x="2254" y="1744387"/>
                </a:lnTo>
                <a:lnTo>
                  <a:pt x="8393" y="1735236"/>
                </a:lnTo>
                <a:lnTo>
                  <a:pt x="17479" y="1729053"/>
                </a:lnTo>
                <a:lnTo>
                  <a:pt x="28575" y="1726782"/>
                </a:lnTo>
                <a:lnTo>
                  <a:pt x="39670" y="1729053"/>
                </a:lnTo>
                <a:lnTo>
                  <a:pt x="48756" y="1735236"/>
                </a:lnTo>
                <a:lnTo>
                  <a:pt x="54895" y="1744387"/>
                </a:lnTo>
                <a:lnTo>
                  <a:pt x="57150" y="1755561"/>
                </a:lnTo>
                <a:lnTo>
                  <a:pt x="54895" y="1766736"/>
                </a:lnTo>
                <a:lnTo>
                  <a:pt x="48756" y="1775887"/>
                </a:lnTo>
                <a:lnTo>
                  <a:pt x="39670" y="1782070"/>
                </a:lnTo>
                <a:lnTo>
                  <a:pt x="28575" y="1784341"/>
                </a:lnTo>
                <a:lnTo>
                  <a:pt x="17479" y="1782070"/>
                </a:lnTo>
                <a:lnTo>
                  <a:pt x="8393" y="1775887"/>
                </a:lnTo>
                <a:lnTo>
                  <a:pt x="2254" y="1766736"/>
                </a:lnTo>
                <a:lnTo>
                  <a:pt x="0" y="1755561"/>
                </a:lnTo>
                <a:close/>
              </a:path>
              <a:path w="57150" h="2360295">
                <a:moveTo>
                  <a:pt x="0" y="1870680"/>
                </a:moveTo>
                <a:lnTo>
                  <a:pt x="2254" y="1859506"/>
                </a:lnTo>
                <a:lnTo>
                  <a:pt x="8393" y="1850354"/>
                </a:lnTo>
                <a:lnTo>
                  <a:pt x="17479" y="1844171"/>
                </a:lnTo>
                <a:lnTo>
                  <a:pt x="28575" y="1841900"/>
                </a:lnTo>
                <a:lnTo>
                  <a:pt x="39670" y="1844171"/>
                </a:lnTo>
                <a:lnTo>
                  <a:pt x="48756" y="1850354"/>
                </a:lnTo>
                <a:lnTo>
                  <a:pt x="54895" y="1859506"/>
                </a:lnTo>
                <a:lnTo>
                  <a:pt x="57150" y="1870680"/>
                </a:lnTo>
                <a:lnTo>
                  <a:pt x="54895" y="1881855"/>
                </a:lnTo>
                <a:lnTo>
                  <a:pt x="48756" y="1891006"/>
                </a:lnTo>
                <a:lnTo>
                  <a:pt x="39670" y="1897189"/>
                </a:lnTo>
                <a:lnTo>
                  <a:pt x="28575" y="1899460"/>
                </a:lnTo>
                <a:lnTo>
                  <a:pt x="17479" y="1897189"/>
                </a:lnTo>
                <a:lnTo>
                  <a:pt x="8393" y="1891006"/>
                </a:lnTo>
                <a:lnTo>
                  <a:pt x="2254" y="1881855"/>
                </a:lnTo>
                <a:lnTo>
                  <a:pt x="0" y="1870680"/>
                </a:lnTo>
                <a:close/>
              </a:path>
              <a:path w="57150" h="2360295">
                <a:moveTo>
                  <a:pt x="0" y="1985799"/>
                </a:moveTo>
                <a:lnTo>
                  <a:pt x="2254" y="1974624"/>
                </a:lnTo>
                <a:lnTo>
                  <a:pt x="8393" y="1965473"/>
                </a:lnTo>
                <a:lnTo>
                  <a:pt x="17479" y="1959290"/>
                </a:lnTo>
                <a:lnTo>
                  <a:pt x="28575" y="1957019"/>
                </a:lnTo>
                <a:lnTo>
                  <a:pt x="39670" y="1959290"/>
                </a:lnTo>
                <a:lnTo>
                  <a:pt x="48756" y="1965473"/>
                </a:lnTo>
                <a:lnTo>
                  <a:pt x="54895" y="1974624"/>
                </a:lnTo>
                <a:lnTo>
                  <a:pt x="57150" y="1985799"/>
                </a:lnTo>
                <a:lnTo>
                  <a:pt x="54895" y="1996974"/>
                </a:lnTo>
                <a:lnTo>
                  <a:pt x="48756" y="2006125"/>
                </a:lnTo>
                <a:lnTo>
                  <a:pt x="39670" y="2012308"/>
                </a:lnTo>
                <a:lnTo>
                  <a:pt x="28575" y="2014579"/>
                </a:lnTo>
                <a:lnTo>
                  <a:pt x="17479" y="2012308"/>
                </a:lnTo>
                <a:lnTo>
                  <a:pt x="8393" y="2006125"/>
                </a:lnTo>
                <a:lnTo>
                  <a:pt x="2254" y="1996974"/>
                </a:lnTo>
                <a:lnTo>
                  <a:pt x="0" y="1985799"/>
                </a:lnTo>
                <a:close/>
              </a:path>
              <a:path w="57150" h="2360295">
                <a:moveTo>
                  <a:pt x="0" y="2100918"/>
                </a:moveTo>
                <a:lnTo>
                  <a:pt x="2254" y="2089743"/>
                </a:lnTo>
                <a:lnTo>
                  <a:pt x="8393" y="2080592"/>
                </a:lnTo>
                <a:lnTo>
                  <a:pt x="17479" y="2074409"/>
                </a:lnTo>
                <a:lnTo>
                  <a:pt x="28575" y="2072138"/>
                </a:lnTo>
                <a:lnTo>
                  <a:pt x="39670" y="2074409"/>
                </a:lnTo>
                <a:lnTo>
                  <a:pt x="48756" y="2080592"/>
                </a:lnTo>
                <a:lnTo>
                  <a:pt x="54895" y="2089743"/>
                </a:lnTo>
                <a:lnTo>
                  <a:pt x="57150" y="2100918"/>
                </a:lnTo>
                <a:lnTo>
                  <a:pt x="54895" y="2112092"/>
                </a:lnTo>
                <a:lnTo>
                  <a:pt x="48756" y="2121243"/>
                </a:lnTo>
                <a:lnTo>
                  <a:pt x="39670" y="2127427"/>
                </a:lnTo>
                <a:lnTo>
                  <a:pt x="28575" y="2129697"/>
                </a:lnTo>
                <a:lnTo>
                  <a:pt x="17479" y="2127427"/>
                </a:lnTo>
                <a:lnTo>
                  <a:pt x="8393" y="2121243"/>
                </a:lnTo>
                <a:lnTo>
                  <a:pt x="2254" y="2112092"/>
                </a:lnTo>
                <a:lnTo>
                  <a:pt x="0" y="2100918"/>
                </a:lnTo>
                <a:close/>
              </a:path>
              <a:path w="57150" h="2360295">
                <a:moveTo>
                  <a:pt x="0" y="2216037"/>
                </a:moveTo>
                <a:lnTo>
                  <a:pt x="2254" y="2204862"/>
                </a:lnTo>
                <a:lnTo>
                  <a:pt x="8393" y="2195711"/>
                </a:lnTo>
                <a:lnTo>
                  <a:pt x="17479" y="2189528"/>
                </a:lnTo>
                <a:lnTo>
                  <a:pt x="28575" y="2187257"/>
                </a:lnTo>
                <a:lnTo>
                  <a:pt x="39670" y="2189528"/>
                </a:lnTo>
                <a:lnTo>
                  <a:pt x="48756" y="2195711"/>
                </a:lnTo>
                <a:lnTo>
                  <a:pt x="54895" y="2204862"/>
                </a:lnTo>
                <a:lnTo>
                  <a:pt x="57150" y="2216037"/>
                </a:lnTo>
                <a:lnTo>
                  <a:pt x="54895" y="2227211"/>
                </a:lnTo>
                <a:lnTo>
                  <a:pt x="48756" y="2236362"/>
                </a:lnTo>
                <a:lnTo>
                  <a:pt x="39670" y="2242545"/>
                </a:lnTo>
                <a:lnTo>
                  <a:pt x="28575" y="2244816"/>
                </a:lnTo>
                <a:lnTo>
                  <a:pt x="17479" y="2242545"/>
                </a:lnTo>
                <a:lnTo>
                  <a:pt x="8393" y="2236362"/>
                </a:lnTo>
                <a:lnTo>
                  <a:pt x="2254" y="2227211"/>
                </a:lnTo>
                <a:lnTo>
                  <a:pt x="0" y="2216037"/>
                </a:lnTo>
                <a:close/>
              </a:path>
              <a:path w="57150" h="2360295">
                <a:moveTo>
                  <a:pt x="0" y="2331155"/>
                </a:moveTo>
                <a:lnTo>
                  <a:pt x="2254" y="2319981"/>
                </a:lnTo>
                <a:lnTo>
                  <a:pt x="8393" y="2310830"/>
                </a:lnTo>
                <a:lnTo>
                  <a:pt x="17479" y="2304647"/>
                </a:lnTo>
                <a:lnTo>
                  <a:pt x="28575" y="2302376"/>
                </a:lnTo>
                <a:lnTo>
                  <a:pt x="39670" y="2304647"/>
                </a:lnTo>
                <a:lnTo>
                  <a:pt x="48756" y="2310830"/>
                </a:lnTo>
                <a:lnTo>
                  <a:pt x="54895" y="2319981"/>
                </a:lnTo>
                <a:lnTo>
                  <a:pt x="57150" y="2331155"/>
                </a:lnTo>
                <a:lnTo>
                  <a:pt x="54895" y="2342330"/>
                </a:lnTo>
                <a:lnTo>
                  <a:pt x="48756" y="2351481"/>
                </a:lnTo>
                <a:lnTo>
                  <a:pt x="39670" y="2357664"/>
                </a:lnTo>
                <a:lnTo>
                  <a:pt x="28575" y="2359935"/>
                </a:lnTo>
                <a:lnTo>
                  <a:pt x="17479" y="2357664"/>
                </a:lnTo>
                <a:lnTo>
                  <a:pt x="8393" y="2351481"/>
                </a:lnTo>
                <a:lnTo>
                  <a:pt x="2254" y="2342330"/>
                </a:lnTo>
                <a:lnTo>
                  <a:pt x="0" y="2331155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5"/>
          <p:cNvSpPr txBox="1"/>
          <p:nvPr/>
        </p:nvSpPr>
        <p:spPr>
          <a:xfrm>
            <a:off x="2783632" y="2404145"/>
            <a:ext cx="8568952" cy="24066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265" marR="5080" indent="-342900">
              <a:lnSpc>
                <a:spcPct val="117000"/>
              </a:lnSpc>
              <a:spcBef>
                <a:spcPts val="95"/>
              </a:spcBef>
              <a:buAutoNum type="arabicPeriod"/>
            </a:pP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Исследование предметной области</a:t>
            </a:r>
          </a:p>
          <a:p>
            <a:pPr marL="342265" marR="5080" indent="-342900">
              <a:lnSpc>
                <a:spcPct val="117000"/>
              </a:lnSpc>
              <a:spcBef>
                <a:spcPts val="95"/>
              </a:spcBef>
              <a:buAutoNum type="arabicPeriod"/>
            </a:pP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Анализ аналогов и решений по данной области</a:t>
            </a:r>
            <a:endParaRPr lang="ru-RU" sz="1600" spc="75" dirty="0" smtClean="0">
              <a:solidFill>
                <a:srgbClr val="202020"/>
              </a:solidFill>
              <a:latin typeface="Calibri" pitchFamily="34" charset="0"/>
              <a:cs typeface="Calibri" pitchFamily="34" charset="0"/>
            </a:endParaRPr>
          </a:p>
          <a:p>
            <a:pPr marR="5080" indent="-635">
              <a:lnSpc>
                <a:spcPct val="117000"/>
              </a:lnSpc>
              <a:spcBef>
                <a:spcPts val="95"/>
              </a:spcBef>
            </a:pPr>
            <a:r>
              <a:rPr lang="ru-RU" sz="1600" spc="75" dirty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en-US" sz="1600" spc="75" dirty="0" smtClean="0">
                <a:solidFill>
                  <a:srgbClr val="202020"/>
                </a:solidFill>
                <a:latin typeface="Arial Rounded MT Bold" panose="020F0704030504030204" pitchFamily="34" charset="0"/>
                <a:cs typeface="Calibri" pitchFamily="34" charset="0"/>
              </a:rPr>
              <a:t>. </a:t>
            </a: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Автоматизация опросников в </a:t>
            </a:r>
            <a:r>
              <a:rPr lang="en-US" sz="1600" spc="75" dirty="0" smtClean="0">
                <a:solidFill>
                  <a:srgbClr val="202020"/>
                </a:solidFill>
                <a:latin typeface="Arial Rounded MT Bold" panose="020F0704030504030204" pitchFamily="34" charset="0"/>
                <a:cs typeface="Calibri" pitchFamily="34" charset="0"/>
              </a:rPr>
              <a:t>google forms</a:t>
            </a:r>
            <a:endParaRPr lang="en-US" sz="1600" spc="75" dirty="0" smtClean="0">
              <a:solidFill>
                <a:srgbClr val="202020"/>
              </a:solidFill>
              <a:latin typeface="Arial Rounded MT Bold" panose="020F0704030504030204" pitchFamily="34" charset="0"/>
              <a:cs typeface="Calibri" pitchFamily="34" charset="0"/>
            </a:endParaRPr>
          </a:p>
          <a:p>
            <a:pPr marR="5080" indent="-635">
              <a:lnSpc>
                <a:spcPct val="117000"/>
              </a:lnSpc>
              <a:spcBef>
                <a:spcPts val="95"/>
              </a:spcBef>
            </a:pP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4.</a:t>
            </a:r>
            <a:r>
              <a:rPr lang="en-US" sz="1600" spc="75" dirty="0" smtClean="0">
                <a:solidFill>
                  <a:srgbClr val="202020"/>
                </a:solidFill>
                <a:latin typeface="Arial Rounded MT Bold" panose="020F0704030504030204" pitchFamily="34" charset="0"/>
                <a:cs typeface="Calibri" pitchFamily="34" charset="0"/>
              </a:rPr>
              <a:t> </a:t>
            </a: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ru-RU" sz="1600" dirty="0" smtClean="0"/>
              <a:t>Рассылка гиперссылки на опросник студентам разных вузов</a:t>
            </a:r>
            <a:r>
              <a:rPr lang="ru-RU" sz="1600" dirty="0" smtClean="0"/>
              <a:t>.</a:t>
            </a:r>
            <a:endParaRPr lang="ru-RU" sz="1600" dirty="0">
              <a:latin typeface="Gothic Uralic"/>
              <a:cs typeface="Gothic Uralic"/>
            </a:endParaRPr>
          </a:p>
          <a:p>
            <a:pPr marL="342265" marR="5080" indent="-342900">
              <a:lnSpc>
                <a:spcPct val="117000"/>
              </a:lnSpc>
              <a:spcBef>
                <a:spcPts val="95"/>
              </a:spcBef>
              <a:buAutoNum type="arabicPeriod" startAt="5"/>
            </a:pP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Проектирование ИС</a:t>
            </a:r>
          </a:p>
          <a:p>
            <a:pPr marL="342265" marR="5080" indent="-342900">
              <a:lnSpc>
                <a:spcPct val="117000"/>
              </a:lnSpc>
              <a:spcBef>
                <a:spcPts val="95"/>
              </a:spcBef>
              <a:buAutoNum type="arabicPeriod" startAt="5"/>
            </a:pP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Разработка </a:t>
            </a:r>
            <a:r>
              <a:rPr lang="en-US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USM</a:t>
            </a:r>
            <a:endParaRPr lang="ru-RU" sz="1600" spc="75" dirty="0" smtClean="0">
              <a:solidFill>
                <a:srgbClr val="202020"/>
              </a:solidFill>
              <a:latin typeface="Calibri" pitchFamily="34" charset="0"/>
              <a:cs typeface="Calibri" pitchFamily="34" charset="0"/>
            </a:endParaRPr>
          </a:p>
          <a:p>
            <a:pPr marR="5080" indent="-635">
              <a:lnSpc>
                <a:spcPct val="117000"/>
              </a:lnSpc>
              <a:spcBef>
                <a:spcPts val="95"/>
              </a:spcBef>
            </a:pPr>
            <a:r>
              <a:rPr lang="ru-RU" sz="1600" spc="75" dirty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6</a:t>
            </a: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.   Разработка моделей </a:t>
            </a:r>
            <a:r>
              <a:rPr lang="en-US" sz="1600" spc="75" dirty="0" smtClean="0">
                <a:solidFill>
                  <a:srgbClr val="202020"/>
                </a:solidFill>
                <a:latin typeface="Arial Rounded MT Bold" panose="020F0704030504030204" pitchFamily="34" charset="0"/>
                <a:cs typeface="Calibri" pitchFamily="34" charset="0"/>
              </a:rPr>
              <a:t>IDF, DFD, UML</a:t>
            </a:r>
            <a:endParaRPr lang="ru-RU" sz="1600" spc="75" dirty="0" smtClean="0">
              <a:solidFill>
                <a:srgbClr val="202020"/>
              </a:solidFill>
              <a:latin typeface="Calibri" pitchFamily="34" charset="0"/>
              <a:cs typeface="Calibri" pitchFamily="34" charset="0"/>
            </a:endParaRPr>
          </a:p>
          <a:p>
            <a:pPr marR="5080" indent="-635">
              <a:lnSpc>
                <a:spcPct val="117000"/>
              </a:lnSpc>
              <a:spcBef>
                <a:spcPts val="95"/>
              </a:spcBef>
            </a:pP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7 .  Создание </a:t>
            </a:r>
            <a:r>
              <a:rPr lang="en-US" sz="1600" spc="75" dirty="0" smtClean="0">
                <a:solidFill>
                  <a:srgbClr val="202020"/>
                </a:solidFill>
                <a:latin typeface="Arial Rounded MT Bold" panose="020F0704030504030204" pitchFamily="34" charset="0"/>
                <a:cs typeface="Calibri" pitchFamily="34" charset="0"/>
              </a:rPr>
              <a:t>MVP </a:t>
            </a:r>
            <a:r>
              <a:rPr lang="ru-RU" sz="1600" spc="75" dirty="0" smtClean="0">
                <a:solidFill>
                  <a:srgbClr val="202020"/>
                </a:solidFill>
                <a:latin typeface="Calibri" pitchFamily="34" charset="0"/>
                <a:cs typeface="Calibri" pitchFamily="34" charset="0"/>
              </a:rPr>
              <a:t>проекта</a:t>
            </a:r>
            <a:endParaRPr lang="en-US" sz="1600" spc="75" dirty="0" smtClean="0">
              <a:solidFill>
                <a:srgbClr val="202020"/>
              </a:solidFill>
              <a:latin typeface="Arial Rounded MT Bold" panose="020F070403050403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646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9776" y="14463"/>
            <a:ext cx="5184576" cy="894257"/>
          </a:xfrm>
        </p:spPr>
        <p:txBody>
          <a:bodyPr>
            <a:normAutofit/>
          </a:bodyPr>
          <a:lstStyle/>
          <a:p>
            <a:r>
              <a:rPr lang="ru-RU" dirty="0" smtClean="0"/>
              <a:t>Аналоги решения</a:t>
            </a:r>
            <a:endParaRPr lang="ru-RU" dirty="0"/>
          </a:p>
        </p:txBody>
      </p:sp>
      <p:sp>
        <p:nvSpPr>
          <p:cNvPr id="5" name="object 8"/>
          <p:cNvSpPr txBox="1">
            <a:spLocks noGrp="1"/>
          </p:cNvSpPr>
          <p:nvPr>
            <p:ph type="body" idx="1"/>
          </p:nvPr>
        </p:nvSpPr>
        <p:spPr>
          <a:xfrm>
            <a:off x="2063552" y="764704"/>
            <a:ext cx="9866312" cy="37542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2570" marR="372110" algn="just">
              <a:lnSpc>
                <a:spcPct val="116900"/>
              </a:lnSpc>
              <a:spcBef>
                <a:spcPts val="95"/>
              </a:spcBef>
            </a:pPr>
            <a:r>
              <a:rPr lang="ru-RU" sz="2000" spc="70" dirty="0" smtClean="0"/>
              <a:t>Аналогами</a:t>
            </a:r>
            <a:r>
              <a:rPr sz="2000" spc="70" dirty="0" smtClean="0"/>
              <a:t> </a:t>
            </a:r>
            <a:r>
              <a:rPr lang="ru-RU" sz="2000" spc="70" dirty="0" smtClean="0"/>
              <a:t>нашей работы</a:t>
            </a:r>
            <a:r>
              <a:rPr lang="ru-RU" sz="2000" spc="60" dirty="0" smtClean="0"/>
              <a:t> являются </a:t>
            </a:r>
            <a:r>
              <a:rPr lang="ru-RU" sz="2000" spc="60" dirty="0"/>
              <a:t>ПО </a:t>
            </a:r>
            <a:r>
              <a:rPr lang="en-US" sz="2000" spc="60" dirty="0" err="1" smtClean="0"/>
              <a:t>Scanme</a:t>
            </a:r>
            <a:r>
              <a:rPr lang="ru-RU" sz="2000" spc="60" dirty="0" smtClean="0"/>
              <a:t>, </a:t>
            </a:r>
            <a:r>
              <a:rPr lang="en-US" sz="2000" dirty="0" err="1"/>
              <a:t>Ondoc</a:t>
            </a:r>
            <a:r>
              <a:rPr lang="en-US" sz="2000" dirty="0"/>
              <a:t>, </a:t>
            </a:r>
            <a:r>
              <a:rPr lang="en-US" sz="2000" dirty="0" err="1"/>
              <a:t>Strava</a:t>
            </a:r>
            <a:r>
              <a:rPr lang="en-US" sz="2000" dirty="0" smtClean="0"/>
              <a:t>,</a:t>
            </a:r>
            <a:r>
              <a:rPr lang="ru-RU" sz="2000" dirty="0" smtClean="0"/>
              <a:t> </a:t>
            </a:r>
            <a:r>
              <a:rPr lang="ru-RU" sz="2000" spc="60" dirty="0" smtClean="0"/>
              <a:t>смарт-часы, </a:t>
            </a:r>
            <a:r>
              <a:rPr lang="ru-RU" sz="2000" spc="60" dirty="0" smtClean="0"/>
              <a:t>фитнес-</a:t>
            </a:r>
            <a:r>
              <a:rPr lang="ru-RU" sz="2000" spc="60" dirty="0" err="1" smtClean="0"/>
              <a:t>трекер</a:t>
            </a:r>
            <a:r>
              <a:rPr lang="en-US" sz="2000" spc="60" dirty="0" smtClean="0"/>
              <a:t>s</a:t>
            </a:r>
            <a:r>
              <a:rPr lang="ru-RU" sz="2000" spc="60" dirty="0" smtClean="0"/>
              <a:t> </a:t>
            </a:r>
            <a:r>
              <a:rPr lang="ru-RU" sz="2000" spc="60" dirty="0" smtClean="0"/>
              <a:t>и другие приложения, позволяющие отслеживать различные показатели </a:t>
            </a:r>
            <a:r>
              <a:rPr lang="ru-RU" sz="2000" spc="60" dirty="0" smtClean="0"/>
              <a:t>жизнедеятельности и здоровья</a:t>
            </a:r>
            <a:r>
              <a:rPr lang="ru-RU" sz="2000" spc="60" dirty="0" smtClean="0"/>
              <a:t> (индекс массы тела, количество потраченных калорий, количество потребляемой жидкости).</a:t>
            </a:r>
            <a:endParaRPr lang="ru-RU" sz="2000" spc="60" dirty="0"/>
          </a:p>
          <a:p>
            <a:pPr marL="0" marR="5080" indent="0" algn="just">
              <a:lnSpc>
                <a:spcPct val="116900"/>
              </a:lnSpc>
              <a:buNone/>
            </a:pPr>
            <a:r>
              <a:rPr sz="2000" spc="70" dirty="0" err="1" smtClean="0"/>
              <a:t>Преимущество</a:t>
            </a:r>
            <a:r>
              <a:rPr sz="2000" spc="70" dirty="0" smtClean="0"/>
              <a:t> </a:t>
            </a:r>
            <a:r>
              <a:rPr sz="2000" spc="70" dirty="0"/>
              <a:t>выполняемой </a:t>
            </a:r>
            <a:r>
              <a:rPr sz="2000" spc="60" dirty="0"/>
              <a:t>работы </a:t>
            </a:r>
            <a:r>
              <a:rPr sz="2000" spc="85" dirty="0" err="1"/>
              <a:t>заключается</a:t>
            </a:r>
            <a:r>
              <a:rPr sz="2000" spc="85" dirty="0"/>
              <a:t> </a:t>
            </a:r>
            <a:r>
              <a:rPr lang="ru-RU" sz="2000" spc="85" dirty="0" smtClean="0"/>
              <a:t>в </a:t>
            </a:r>
            <a:r>
              <a:rPr sz="2000" spc="70" dirty="0" err="1" smtClean="0"/>
              <a:t>информационно-аналитическом</a:t>
            </a:r>
            <a:r>
              <a:rPr sz="2000" spc="70" dirty="0" smtClean="0"/>
              <a:t> </a:t>
            </a:r>
            <a:r>
              <a:rPr sz="2000" spc="75" dirty="0" err="1" smtClean="0"/>
              <a:t>продукте</a:t>
            </a:r>
            <a:r>
              <a:rPr lang="ru-RU" sz="2000" spc="75" dirty="0" smtClean="0"/>
              <a:t>, позволяющем получить информацию о качестве жизни студента, оценить его здоровье  и узнать  биологический возраст. А также оценить влияние перекрестных факторов оценки здоровья друг на друга. Провести машинное обучение и выявить взаимосвязь между показателями оценки здоровья и качества жизни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99" y="2060848"/>
            <a:ext cx="1801791" cy="273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589" y="4325796"/>
            <a:ext cx="1719195" cy="2426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863" y="4518937"/>
            <a:ext cx="4700259" cy="2051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7926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9656" y="0"/>
            <a:ext cx="9505200" cy="1325700"/>
          </a:xfrm>
        </p:spPr>
        <p:txBody>
          <a:bodyPr/>
          <a:lstStyle/>
          <a:p>
            <a:r>
              <a:rPr lang="ru-RU" dirty="0" smtClean="0"/>
              <a:t>Значимость проекта</a:t>
            </a:r>
            <a:endParaRPr lang="ru-RU" dirty="0"/>
          </a:p>
        </p:txBody>
      </p:sp>
      <p:sp>
        <p:nvSpPr>
          <p:cNvPr id="5" name="object 2"/>
          <p:cNvSpPr txBox="1">
            <a:spLocks noGrp="1"/>
          </p:cNvSpPr>
          <p:nvPr>
            <p:ph type="body" idx="1"/>
          </p:nvPr>
        </p:nvSpPr>
        <p:spPr>
          <a:xfrm>
            <a:off x="1991544" y="1628800"/>
            <a:ext cx="9505056" cy="12598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5080" indent="0" algn="just">
              <a:lnSpc>
                <a:spcPct val="118200"/>
              </a:lnSpc>
              <a:spcBef>
                <a:spcPts val="95"/>
              </a:spcBef>
              <a:buNone/>
            </a:pPr>
            <a:r>
              <a:rPr lang="ru-RU" dirty="0" err="1">
                <a:latin typeface="Arial Black" panose="020B0A04020102020204" pitchFamily="34" charset="0"/>
                <a:cs typeface="Gothic Uralic"/>
              </a:rPr>
              <a:t>Инновационность</a:t>
            </a:r>
            <a:r>
              <a:rPr lang="ru-RU" dirty="0">
                <a:latin typeface="Arial Black" panose="020B0A04020102020204" pitchFamily="34" charset="0"/>
                <a:cs typeface="Gothic Uralic"/>
              </a:rPr>
              <a:t>:  </a:t>
            </a:r>
            <a:r>
              <a:rPr lang="ru-RU" sz="2000" dirty="0">
                <a:latin typeface="Gothic Uralic"/>
                <a:cs typeface="Gothic Uralic"/>
              </a:rPr>
              <a:t>Анализ комплекса функциональных показателей и факторов, влияющих на ЗОЖ. Машинное обучение и диагностика ЗОЖ</a:t>
            </a:r>
            <a:r>
              <a:rPr lang="ru-RU" sz="2000" dirty="0" smtClean="0">
                <a:latin typeface="Gothic Uralic"/>
                <a:cs typeface="Gothic Uralic"/>
              </a:rPr>
              <a:t>.</a:t>
            </a:r>
            <a:endParaRPr lang="ru-RU" sz="2000" dirty="0">
              <a:latin typeface="Gothic Uralic"/>
              <a:cs typeface="Gothic Ural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3472" y="3645024"/>
            <a:ext cx="9649072" cy="118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080" indent="0" algn="just">
              <a:lnSpc>
                <a:spcPct val="118200"/>
              </a:lnSpc>
              <a:spcBef>
                <a:spcPts val="95"/>
              </a:spcBef>
              <a:buNone/>
            </a:pPr>
            <a:r>
              <a:rPr lang="ru-RU" sz="2000" dirty="0">
                <a:latin typeface="Franklin Gothic Heavy" panose="020B0903020102020204" pitchFamily="34" charset="0"/>
                <a:cs typeface="Gothic Uralic"/>
              </a:rPr>
              <a:t>Научная значимость : </a:t>
            </a:r>
            <a:r>
              <a:rPr lang="ru-RU" sz="2000" dirty="0">
                <a:latin typeface="Gothic Uralic"/>
                <a:cs typeface="Gothic Uralic"/>
              </a:rPr>
              <a:t>Разработка структурированного и методологически обоснованного алгоритма диагностики и анализа ЗОЖ на основе показателей образа жизни и факторов влияющих на здоровье студентов.</a:t>
            </a:r>
            <a:endParaRPr lang="ru-RU" sz="2000" dirty="0">
              <a:latin typeface="Gothic Uralic"/>
              <a:cs typeface="Gothic Uralic"/>
            </a:endParaRPr>
          </a:p>
        </p:txBody>
      </p:sp>
    </p:spTree>
    <p:extLst>
      <p:ext uri="{BB962C8B-B14F-4D97-AF65-F5344CB8AC3E}">
        <p14:creationId xmlns:p14="http://schemas.microsoft.com/office/powerpoint/2010/main" val="3406863702"/>
      </p:ext>
    </p:extLst>
  </p:cSld>
  <p:clrMapOvr>
    <a:masterClrMapping/>
  </p:clrMapOvr>
</p:sld>
</file>

<file path=ppt/theme/theme1.xml><?xml version="1.0" encoding="utf-8"?>
<a:theme xmlns:a="http://schemas.openxmlformats.org/drawingml/2006/main" name="IV Проектно-образовательный интенсив">
  <a:themeElements>
    <a:clrScheme name="Другая 6">
      <a:dk1>
        <a:srgbClr val="FFDF6A"/>
      </a:dk1>
      <a:lt1>
        <a:srgbClr val="595959"/>
      </a:lt1>
      <a:dk2>
        <a:srgbClr val="424242"/>
      </a:dk2>
      <a:lt2>
        <a:srgbClr val="424242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B23214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475</Words>
  <Application>Microsoft Office PowerPoint</Application>
  <PresentationFormat>Широкоэкранный</PresentationFormat>
  <Paragraphs>52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Arial Rounded MT Bold</vt:lpstr>
      <vt:lpstr>Calibri</vt:lpstr>
      <vt:lpstr>Franklin Gothic Heavy</vt:lpstr>
      <vt:lpstr>Gothic Uralic</vt:lpstr>
      <vt:lpstr>IV Проектно-образовательный интенсив</vt:lpstr>
      <vt:lpstr>Здоровый студент PROЗдоровье</vt:lpstr>
      <vt:lpstr>О задаче, которую предстоит решить</vt:lpstr>
      <vt:lpstr>Презентация PowerPoint</vt:lpstr>
      <vt:lpstr>Как мы будем решать задачу</vt:lpstr>
      <vt:lpstr>Необходимые ресурсы</vt:lpstr>
      <vt:lpstr>Наша команда </vt:lpstr>
      <vt:lpstr>Аналоги решения</vt:lpstr>
      <vt:lpstr>Значимость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студент PROЗдоровье</dc:title>
  <dc:creator>Анастасия</dc:creator>
  <cp:lastModifiedBy>Егор Коровин</cp:lastModifiedBy>
  <cp:revision>8</cp:revision>
  <dcterms:created xsi:type="dcterms:W3CDTF">2021-03-09T07:27:16Z</dcterms:created>
  <dcterms:modified xsi:type="dcterms:W3CDTF">2021-04-27T20:11:09Z</dcterms:modified>
</cp:coreProperties>
</file>