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metadata" ContentType="application/binary"/>
  <Default Extension="svg" ContentType="image/sv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=""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=""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8230" autoAdjust="0"/>
    <p:restoredTop sz="95604" autoAdjust="0"/>
  </p:normalViewPr>
  <p:slideViewPr>
    <p:cSldViewPr snapToGrid="0">
      <p:cViewPr varScale="1">
        <p:scale>
          <a:sx n="50" d="100"/>
          <a:sy n="50" d="100"/>
        </p:scale>
        <p:origin x="-926" y="-77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pPr/>
              <a:t>29.05.2021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=""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=""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=""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=""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=""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=""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=""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=""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=""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=""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=""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=""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=""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=""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=""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=""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=""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=""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=""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=""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=""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=""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=""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=""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=""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=""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=""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dirty="0" smtClean="0"/>
              <a:t>Технология поверхностного упрочнения сталей с применением </a:t>
            </a:r>
            <a:r>
              <a:rPr lang="ru-RU" sz="4800" dirty="0" err="1" smtClean="0"/>
              <a:t>стелс-углеродного</a:t>
            </a:r>
            <a:r>
              <a:rPr lang="ru-RU" sz="4800" dirty="0" smtClean="0"/>
              <a:t> покрытия</a:t>
            </a:r>
            <a:endParaRPr lang="ru-RU" sz="48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v.1.0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=""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9741217" cy="6207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=""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=""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362200"/>
            <a:ext cx="8793162" cy="5181600"/>
          </a:xfrm>
        </p:spPr>
        <p:txBody>
          <a:bodyPr/>
          <a:lstStyle/>
          <a:p>
            <a:r>
              <a:rPr lang="ru-RU" dirty="0" smtClean="0"/>
              <a:t>Проблема разрушения заводов автотракторной техники в России, дорогостоящее технологическое оборудования по производству деталей техники привели к тому, что на сегодняшний день владельцы сельскохозяйственной техники  предпочитают покупать запасные части  через интернет в </a:t>
            </a:r>
            <a:r>
              <a:rPr lang="ru-RU" dirty="0" err="1" smtClean="0"/>
              <a:t>Алиэкспресс</a:t>
            </a:r>
            <a:r>
              <a:rPr lang="ru-RU" dirty="0" smtClean="0"/>
              <a:t> по сниженной стоимости, либо у поставщиков, которые зачастую торгуют контрафактной продукцией при этом снижая цену. Эти запасные части имеют меньший ресурс эксплуатации, т.к. изготовлены с отличием от заводских технологий, имеют пониженную твердость поверхности из-за используемых низкоуглеродистых сталей. Однако данные «дешевые» запасные части идеально копируют оригинальные по форме, уступая им контактной прочностью и износостойкостью. </a:t>
            </a:r>
            <a:endParaRPr lang="ru-RU" dirty="0" smtClean="0"/>
          </a:p>
          <a:p>
            <a:r>
              <a:rPr lang="ru-RU" dirty="0" smtClean="0"/>
              <a:t>Для  повышения ресурса «дешевых» деталей нами предлагается </a:t>
            </a:r>
            <a:r>
              <a:rPr lang="ru-RU" dirty="0" smtClean="0"/>
              <a:t>технология поверхностного упрочнения сталей с применением </a:t>
            </a:r>
            <a:r>
              <a:rPr lang="ru-RU" dirty="0" err="1" smtClean="0"/>
              <a:t>стелс-углеродного</a:t>
            </a:r>
            <a:r>
              <a:rPr lang="ru-RU" dirty="0" smtClean="0"/>
              <a:t> </a:t>
            </a:r>
            <a:r>
              <a:rPr lang="ru-RU" dirty="0" smtClean="0"/>
              <a:t>покрытия, которая может быть реализована без применения специализированного технологического энергоемкого оборудования в виде муфельных печей, а лишь с применением стандартных бытовых микроволновых шкафов.</a:t>
            </a:r>
            <a:endParaRPr lang="ru-RU" dirty="0"/>
          </a:p>
        </p:txBody>
      </p:sp>
      <p:pic>
        <p:nvPicPr>
          <p:cNvPr id="10242" name="Picture 2" descr="Цементация стали: виды, износостойкость, пошаговая инструкц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71176" y="2895600"/>
            <a:ext cx="2483721" cy="1798320"/>
          </a:xfrm>
          <a:prstGeom prst="rect">
            <a:avLst/>
          </a:prstGeom>
          <a:noFill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/>
          <a:srcRect l="1868" t="12185" r="30799" b="5000"/>
          <a:stretch>
            <a:fillRect/>
          </a:stretch>
        </p:blipFill>
        <p:spPr bwMode="auto">
          <a:xfrm>
            <a:off x="15194280" y="7574282"/>
            <a:ext cx="4541520" cy="2656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7" name="Picture 7" descr="ТРАКТОР МТЗ-82 СТАРЫЙ - MTZ-80.RU"/>
          <p:cNvPicPr>
            <a:picLocks noChangeAspect="1" noChangeArrowheads="1"/>
          </p:cNvPicPr>
          <p:nvPr/>
        </p:nvPicPr>
        <p:blipFill>
          <a:blip r:embed="rId4"/>
          <a:srcRect t="16000" r="12808"/>
          <a:stretch>
            <a:fillRect/>
          </a:stretch>
        </p:blipFill>
        <p:spPr bwMode="auto">
          <a:xfrm>
            <a:off x="17262224" y="4099560"/>
            <a:ext cx="2594325" cy="1874520"/>
          </a:xfrm>
          <a:prstGeom prst="rect">
            <a:avLst/>
          </a:prstGeom>
          <a:noFill/>
        </p:spPr>
      </p:pic>
      <p:pic>
        <p:nvPicPr>
          <p:cNvPr id="10253" name="Picture 13" descr="Заброшенный завод... - Блог Никитинского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145261" y="1335404"/>
            <a:ext cx="2710180" cy="2032635"/>
          </a:xfrm>
          <a:prstGeom prst="rect">
            <a:avLst/>
          </a:prstGeom>
          <a:noFill/>
        </p:spPr>
      </p:pic>
      <p:cxnSp>
        <p:nvCxnSpPr>
          <p:cNvPr id="14" name="Прямая со стрелкой 13"/>
          <p:cNvCxnSpPr>
            <a:stCxn id="10242" idx="3"/>
            <a:endCxn id="10253" idx="1"/>
          </p:cNvCxnSpPr>
          <p:nvPr/>
        </p:nvCxnSpPr>
        <p:spPr>
          <a:xfrm flipV="1">
            <a:off x="13154897" y="2351722"/>
            <a:ext cx="990364" cy="1443038"/>
          </a:xfrm>
          <a:prstGeom prst="straightConnector1">
            <a:avLst/>
          </a:prstGeom>
          <a:ln w="444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10253" idx="3"/>
            <a:endCxn id="10247" idx="0"/>
          </p:cNvCxnSpPr>
          <p:nvPr/>
        </p:nvCxnSpPr>
        <p:spPr>
          <a:xfrm>
            <a:off x="16855441" y="2351722"/>
            <a:ext cx="1703946" cy="1747838"/>
          </a:xfrm>
          <a:prstGeom prst="straightConnector1">
            <a:avLst/>
          </a:prstGeom>
          <a:ln w="444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10247" idx="2"/>
            <a:endCxn id="10245" idx="0"/>
          </p:cNvCxnSpPr>
          <p:nvPr/>
        </p:nvCxnSpPr>
        <p:spPr>
          <a:xfrm rot="5400000">
            <a:off x="17212113" y="6227008"/>
            <a:ext cx="1600202" cy="1094347"/>
          </a:xfrm>
          <a:prstGeom prst="straightConnector1">
            <a:avLst/>
          </a:prstGeom>
          <a:ln w="444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55" name="Picture 15" descr="Сломанной трактор: стоковые фото, изображения | Скачать Сломанной трактор  картинки на Depositphoto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625455" y="6741098"/>
            <a:ext cx="2694305" cy="1791713"/>
          </a:xfrm>
          <a:prstGeom prst="rect">
            <a:avLst/>
          </a:prstGeom>
          <a:noFill/>
        </p:spPr>
      </p:pic>
      <p:cxnSp>
        <p:nvCxnSpPr>
          <p:cNvPr id="65" name="Прямая со стрелкой 64"/>
          <p:cNvCxnSpPr>
            <a:stCxn id="10245" idx="1"/>
            <a:endCxn id="10255" idx="2"/>
          </p:cNvCxnSpPr>
          <p:nvPr/>
        </p:nvCxnSpPr>
        <p:spPr>
          <a:xfrm rot="10800000">
            <a:off x="11972608" y="8532811"/>
            <a:ext cx="3221672" cy="369720"/>
          </a:xfrm>
          <a:prstGeom prst="straightConnector1">
            <a:avLst/>
          </a:prstGeom>
          <a:ln w="444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57" name="Picture 17" descr="Руки на пустой кошелек с монетами Стоковое Фото - изображение насчитывающей  облечение, люди: 190300826"/>
          <p:cNvPicPr>
            <a:picLocks noChangeAspect="1" noChangeArrowheads="1"/>
          </p:cNvPicPr>
          <p:nvPr/>
        </p:nvPicPr>
        <p:blipFill>
          <a:blip r:embed="rId7"/>
          <a:srcRect t="13351" r="17121" b="9002"/>
          <a:stretch>
            <a:fillRect/>
          </a:stretch>
        </p:blipFill>
        <p:spPr bwMode="auto">
          <a:xfrm>
            <a:off x="13444855" y="4175923"/>
            <a:ext cx="3669665" cy="2483956"/>
          </a:xfrm>
          <a:prstGeom prst="rect">
            <a:avLst/>
          </a:prstGeom>
          <a:noFill/>
        </p:spPr>
      </p:pic>
      <p:cxnSp>
        <p:nvCxnSpPr>
          <p:cNvPr id="77" name="Прямая со стрелкой 76"/>
          <p:cNvCxnSpPr>
            <a:stCxn id="10255" idx="0"/>
            <a:endCxn id="10257" idx="1"/>
          </p:cNvCxnSpPr>
          <p:nvPr/>
        </p:nvCxnSpPr>
        <p:spPr>
          <a:xfrm rot="5400000" flipH="1" flipV="1">
            <a:off x="12047133" y="5343377"/>
            <a:ext cx="1323197" cy="1472247"/>
          </a:xfrm>
          <a:prstGeom prst="straightConnector1">
            <a:avLst/>
          </a:prstGeom>
          <a:ln w="444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=""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=""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=""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73075" indent="-457200">
              <a:buAutoNum type="arabicPeriod"/>
            </a:pPr>
            <a:r>
              <a:rPr lang="ru-RU" dirty="0" smtClean="0"/>
              <a:t>Наша технология позволит дилерам сельскохозяйственных запасных частей осуществлять доработку «дешевых» китайских деталей до уровня оригинальных аналогов, повышая их ресурс</a:t>
            </a:r>
          </a:p>
          <a:p>
            <a:pPr marL="473075" indent="-457200">
              <a:buAutoNum type="arabicPeriod"/>
            </a:pPr>
            <a:r>
              <a:rPr lang="ru-RU" dirty="0" smtClean="0"/>
              <a:t>Предлагаемая технология позволит владельцам сельскохозяйственной </a:t>
            </a:r>
            <a:r>
              <a:rPr lang="ru-RU" dirty="0" smtClean="0"/>
              <a:t>техники </a:t>
            </a:r>
            <a:r>
              <a:rPr lang="ru-RU" dirty="0" smtClean="0"/>
              <a:t>производить самостоятельное улучшение купленных деталей из магазинов неоригинальных запасных частей.</a:t>
            </a:r>
          </a:p>
          <a:p>
            <a:pPr marL="473075" indent="-457200"/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dirty="0" smtClean="0"/>
              <a:t>1.На сегодняшний день проблема решается покупкой запасных частей за большую стоимость у официальных дилеров.</a:t>
            </a:r>
          </a:p>
          <a:p>
            <a:r>
              <a:rPr lang="ru-RU" dirty="0" smtClean="0"/>
              <a:t>2. Существующие технологии поверхностного упрочнения сталей требуют наличия специализированного дорогостоящего оборудования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=""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Конечным результатом проекта является общедоступная технология поверхностного упрочнения сталей, позволяющая улучшать детали в обычной </a:t>
            </a:r>
            <a:r>
              <a:rPr lang="ru-RU" dirty="0" err="1" smtClean="0"/>
              <a:t>микроволновке</a:t>
            </a:r>
            <a:r>
              <a:rPr lang="ru-RU" dirty="0" smtClean="0"/>
              <a:t>. Продуктом для конечных клиентов будет туба с пастой на основе особого углеродного состава и рекомендации по её применению при поверхностном упрочнении необходимой детали конкретной массы, размеров и назначения. Улучшаемая деталь обмазывают </a:t>
            </a:r>
            <a:r>
              <a:rPr lang="ru-RU" dirty="0" smtClean="0"/>
              <a:t>разработанным составом и помещают в микроволновую печь на указанное время, после чего деталь извлекают и производят закалку в воде.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=""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3" name="Рисунок 22">
            <a:extLst>
              <a:ext uri="{FF2B5EF4-FFF2-40B4-BE49-F238E27FC236}">
                <a16:creationId xmlns="" xmlns:a16="http://schemas.microsoft.com/office/drawing/2014/main" id="{03105A28-AA0F-5649-B079-3E228795FD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24" name="Текст 23">
            <a:extLst>
              <a:ext uri="{FF2B5EF4-FFF2-40B4-BE49-F238E27FC236}">
                <a16:creationId xmlns=""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5" name="Текст 24">
            <a:extLst>
              <a:ext uri="{FF2B5EF4-FFF2-40B4-BE49-F238E27FC236}">
                <a16:creationId xmlns=""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6" name="Рисунок 25">
            <a:extLst>
              <a:ext uri="{FF2B5EF4-FFF2-40B4-BE49-F238E27FC236}">
                <a16:creationId xmlns="" xmlns:a16="http://schemas.microsoft.com/office/drawing/2014/main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27" name="Текст 26">
            <a:extLst>
              <a:ext uri="{FF2B5EF4-FFF2-40B4-BE49-F238E27FC236}">
                <a16:creationId xmlns=""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8" name="Текст 27">
            <a:extLst>
              <a:ext uri="{FF2B5EF4-FFF2-40B4-BE49-F238E27FC236}">
                <a16:creationId xmlns=""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Рисунок 28">
            <a:extLst>
              <a:ext uri="{FF2B5EF4-FFF2-40B4-BE49-F238E27FC236}">
                <a16:creationId xmlns="" xmlns:a16="http://schemas.microsoft.com/office/drawing/2014/main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30" name="Текст 29">
            <a:extLst>
              <a:ext uri="{FF2B5EF4-FFF2-40B4-BE49-F238E27FC236}">
                <a16:creationId xmlns=""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Текст 30">
            <a:extLst>
              <a:ext uri="{FF2B5EF4-FFF2-40B4-BE49-F238E27FC236}">
                <a16:creationId xmlns=""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" name="Рисунок 31">
            <a:extLst>
              <a:ext uri="{FF2B5EF4-FFF2-40B4-BE49-F238E27FC236}">
                <a16:creationId xmlns="" xmlns:a16="http://schemas.microsoft.com/office/drawing/2014/main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33" name="Текст 32">
            <a:extLst>
              <a:ext uri="{FF2B5EF4-FFF2-40B4-BE49-F238E27FC236}">
                <a16:creationId xmlns=""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err="1"/>
              <a:t>Website.ru</a:t>
            </a:r>
            <a:r>
              <a:rPr lang="ru-RU" sz="2800" dirty="0"/>
              <a:t> 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___) ___-__-__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 err="1"/>
              <a:t>email@mailto.ru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6442</TotalTime>
  <Words>399</Words>
  <Application>Microsoft Macintosh PowerPoint</Application>
  <PresentationFormat>Произвольный</PresentationFormat>
  <Paragraphs>32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ОБЛОЖКИ</vt:lpstr>
      <vt:lpstr>РАЗДЕЛИТЕЛИ</vt:lpstr>
      <vt:lpstr>Технология поверхностного упрочнения сталей с применением стелс-углеродного покрытия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12345</cp:lastModifiedBy>
  <cp:revision>340</cp:revision>
  <dcterms:created xsi:type="dcterms:W3CDTF">2021-03-01T12:07:13Z</dcterms:created>
  <dcterms:modified xsi:type="dcterms:W3CDTF">2021-05-31T11:57:06Z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