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Lora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ora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or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ora-boldItalic.fntdata"/><Relationship Id="rId30" Type="http://schemas.openxmlformats.org/officeDocument/2006/relationships/font" Target="fonts/Lor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3986d0d65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3986d0d65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986d0d65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986d0d65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398978a49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398978a49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cb8e6be8d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cb8e6be8d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3986d0d65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3986d0d65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3c2a6b42a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3c2a6b42a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3986d0d65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3986d0d65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ce18c70b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4ce18c70b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3986d0d65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3986d0d65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3986d0d652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3986d0d65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3986d0d65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3986d0d65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3986d0d65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3986d0d65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398978a49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398978a49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98978a49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98978a49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398978a49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398978a49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3986d0d652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3986d0d652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3986d0d65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3986d0d65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3c2a6b42a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3c2a6b42a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3c90c2f8f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3c90c2f8f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4cb8e6be8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4cb8e6be8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3c90c2f8f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3c90c2f8f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19.png"/><Relationship Id="rId7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23.png"/><Relationship Id="rId7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78425" y="2858575"/>
            <a:ext cx="4188900" cy="86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559925" y="1939425"/>
            <a:ext cx="4188900" cy="91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986300" y="2472500"/>
            <a:ext cx="4010700" cy="683700"/>
          </a:xfrm>
          <a:prstGeom prst="rect">
            <a:avLst/>
          </a:prstGeom>
          <a:solidFill>
            <a:srgbClr val="DC8FE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1986300" y="2472500"/>
            <a:ext cx="4010700" cy="68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200">
                <a:latin typeface="Lora"/>
                <a:ea typeface="Lora"/>
                <a:cs typeface="Lora"/>
                <a:sym typeface="Lora"/>
              </a:rPr>
              <a:t>u.learning assistant</a:t>
            </a:r>
            <a:endParaRPr b="1" sz="7300"/>
          </a:p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211450" y="41749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310">
                <a:latin typeface="Lora"/>
                <a:ea typeface="Lora"/>
                <a:cs typeface="Lora"/>
                <a:sym typeface="Lora"/>
              </a:rPr>
              <a:t>Ефанова Анна Руслановна — Руководитель проекта</a:t>
            </a:r>
            <a:endParaRPr sz="131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310">
                <a:latin typeface="Lora"/>
                <a:ea typeface="Lora"/>
                <a:cs typeface="Lora"/>
                <a:sym typeface="Lora"/>
              </a:rPr>
              <a:t>Тараканова Екатерина Вячеславовна — Координатор проекта</a:t>
            </a:r>
            <a:endParaRPr sz="131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310">
                <a:latin typeface="Lora"/>
                <a:ea typeface="Lora"/>
                <a:cs typeface="Lora"/>
                <a:sym typeface="Lora"/>
              </a:rPr>
              <a:t>Рыкина Дарья Александровна— Помощник руководителя</a:t>
            </a:r>
            <a:endParaRPr sz="131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62294" l="0" r="50000" t="0"/>
          <a:stretch/>
        </p:blipFill>
        <p:spPr>
          <a:xfrm>
            <a:off x="0" y="0"/>
            <a:ext cx="4497201" cy="193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95325" y="1017725"/>
            <a:ext cx="7803300" cy="3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Цель проекта: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Создание 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доступного и эффективного 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виртуального учебного помощника, который поможет школьникам лучше усваивать учебный материал и повышать уровень их знаний, а также успеваемости.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Описание проекта: 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Виртуальный учебный помощник будет представлять собой онлайн-платформу, в которой будут собраны все темы по тому или иному предмету. Если ученик недопонял тему, он смело сможет воспользоваться нашей платформой, с помощью специально подобранных видео, мини-тестов и интерактивов у него будет возможность закрепить тему, а также получить необходимую литературу, где будет также подробно все рассказано, и в любой удобный момент просмотреть ее повторно. Школьник сам сможет выбрать по какой программе ему будет комфортнее заниматься. Программа «я сам» предоставит ему возможность самостоятельно закреплять материал, а «с другом» — у него будет возможность совместно с куратором, его наставником, прорешать непонятую им тему. Он сможет задавать ему различного рода вопросы, связанные с темой.</a:t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2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544050" y="648425"/>
            <a:ext cx="59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Функции платформы:</a:t>
            </a:r>
            <a:endParaRPr b="1" sz="15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433025" y="964925"/>
            <a:ext cx="7617000" cy="38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1. Автоматическая проверка пройденных тестов, что поможет ученикам почти сразу же узнать насколько хорошо они поняли тему.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2. Персонализированные видео-разборы и тесты: программа будет предоставлять ученикам персонализированные видео и тесты, которые будут соответствовать их предмету, теме и возрасту.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3. Система мотивации: программа будет иметь систему мотивации, которая будет поощрять учеников за успешное выполнение заданий и тестов.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4. Распределение в мини-команды по общим интересам, хобби, чтобы каждый смог не только повысить уровень своих знаний, но и найти новых друзей, приятелей.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Потребности, которые удовлетворяет проект: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1. Повышение вовлеченности в учебный процесс;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2. Возможность стать лучше;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3. Экономия времени на поиски, Так как все темы и предметы будут собраны в одном месте, школьникам не придется тратить по несколько часов на поиски наиболее понятного для них видео, чтобы разобраться в теме;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4. Способ познакомиться с новыми людьми, обрести друзей, с которыми разбирать темы вместе будет куда веселее, чем в одиночку.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3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702100" y="807825"/>
            <a:ext cx="7384200" cy="4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Преимущества проекта: </a:t>
            </a:r>
            <a:endParaRPr b="1" sz="15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1. Помощь в подготовке к самостоятельным, контрольным работам.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2. Возможность повтора материала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3. Наличие куратора-помощника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4. Способ усвоения материала за счет мини-тестов, интерактивов, видео-разборов.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5. Наличие мини-команд, в которых школьники смогут вместе изучать тему и помогать друг другу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6. Рейтинговая система — в конце каждого месяца будет определяться лучшая команда, это станет стимулом не забрасывать обучение.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7. Личный кабинет, где будут сохраняться все просмотренные видео и пройденные тесты с пояснениями.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Целевой сегмент: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онлайн образование</a:t>
            </a:r>
            <a:endParaRPr b="1" sz="15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Целевая аудитория: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школьники в возрасте от 12 до 18 лет.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Конкуренты: </a:t>
            </a:r>
            <a:r>
              <a:rPr lang="ru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прямые конкуренты отсутствуют, но на рынке онлайн образования присутствуют косвенные конкуренты по подготовке к ОГЭ и ЕГЭ (например, EГЭland, умскул, фоксфорд, russmo.)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4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879900" y="953575"/>
            <a:ext cx="7384200" cy="38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Потенциальные партнеры:</a:t>
            </a:r>
            <a:r>
              <a:rPr b="1" lang="ru" sz="15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b="1" sz="15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ora"/>
              <a:buAutoNum type="arabicPeriod"/>
            </a:pP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О</a:t>
            </a: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нлайн-библиотеки (например, litnet.com, e.lankbook.com)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ora"/>
              <a:buAutoNum type="arabicPeriod"/>
            </a:pP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Реклама в развивающих приложениях (судоку, кроссворды и т.п.)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ora"/>
              <a:buAutoNum type="arabicPeriod"/>
            </a:pP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Коворкинги (Арт Москва, WeWork, котобюро)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F00FF"/>
                </a:solidFill>
                <a:latin typeface="Lora"/>
                <a:ea typeface="Lora"/>
                <a:cs typeface="Lora"/>
                <a:sym typeface="Lora"/>
              </a:rPr>
              <a:t>Спонсоры: </a:t>
            </a:r>
            <a:endParaRPr b="1" sz="1500">
              <a:solidFill>
                <a:srgbClr val="8F00FF"/>
              </a:solidFill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ora"/>
              <a:buAutoNum type="arabicPeriod"/>
            </a:pP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Возможность получения Гранта от государства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ora"/>
              <a:buAutoNum type="arabicPeriod"/>
            </a:pP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Российское общество «Знание»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ora"/>
              <a:buAutoNum type="arabicPeriod"/>
            </a:pPr>
            <a:r>
              <a:rPr lang="ru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Инновационный центр «Сколково»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5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2259375" y="139050"/>
            <a:ext cx="4504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СТРУКТУРНАЯ ДЕКОМПОЗИЦИЯ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600" y="722425"/>
            <a:ext cx="7959850" cy="442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6</a:t>
            </a:r>
            <a:endParaRPr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7</a:t>
            </a:r>
            <a:endParaRPr b="1"/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4">
            <a:alphaModFix/>
          </a:blip>
          <a:srcRect b="5756" l="8570" r="14565" t="24809"/>
          <a:stretch/>
        </p:blipFill>
        <p:spPr>
          <a:xfrm>
            <a:off x="390600" y="838625"/>
            <a:ext cx="8281776" cy="4208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3370250" y="181500"/>
            <a:ext cx="2165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LEAN CANVAS</a:t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8</a:t>
            </a:r>
            <a:endParaRPr b="1"/>
          </a:p>
        </p:txBody>
      </p:sp>
      <p:pic>
        <p:nvPicPr>
          <p:cNvPr id="125" name="Google Shape;125;p20"/>
          <p:cNvPicPr preferRelativeResize="0"/>
          <p:nvPr/>
        </p:nvPicPr>
        <p:blipFill rotWithShape="1">
          <a:blip r:embed="rId4">
            <a:alphaModFix/>
          </a:blip>
          <a:srcRect b="29964" l="20795" r="20228" t="11063"/>
          <a:stretch/>
        </p:blipFill>
        <p:spPr>
          <a:xfrm>
            <a:off x="446700" y="703725"/>
            <a:ext cx="7858052" cy="431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1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3339025" y="223150"/>
            <a:ext cx="2165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LEAN CANVAS</a:t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9</a:t>
            </a:r>
            <a:endParaRPr b="1"/>
          </a:p>
        </p:txBody>
      </p:sp>
      <p:pic>
        <p:nvPicPr>
          <p:cNvPr id="135" name="Google Shape;135;p21"/>
          <p:cNvPicPr preferRelativeResize="0"/>
          <p:nvPr/>
        </p:nvPicPr>
        <p:blipFill rotWithShape="1">
          <a:blip r:embed="rId4">
            <a:alphaModFix/>
          </a:blip>
          <a:srcRect b="17297" l="17798" r="24357" t="38976"/>
          <a:stretch/>
        </p:blipFill>
        <p:spPr>
          <a:xfrm>
            <a:off x="715250" y="1017725"/>
            <a:ext cx="7713499" cy="327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3106150" y="332550"/>
            <a:ext cx="3486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РЕСУРСЫ ПРОЕКТА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44" name="Google Shape;144;p22"/>
          <p:cNvPicPr preferRelativeResize="0"/>
          <p:nvPr/>
        </p:nvPicPr>
        <p:blipFill rotWithShape="1">
          <a:blip r:embed="rId4">
            <a:alphaModFix/>
          </a:blip>
          <a:srcRect b="13267" l="18387" r="24668" t="23280"/>
          <a:stretch/>
        </p:blipFill>
        <p:spPr>
          <a:xfrm>
            <a:off x="1382321" y="903925"/>
            <a:ext cx="6243854" cy="391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2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10</a:t>
            </a:r>
            <a:endParaRPr b="1"/>
          </a:p>
        </p:txBody>
      </p:sp>
      <p:sp>
        <p:nvSpPr>
          <p:cNvPr id="146" name="Google Shape;146;p22"/>
          <p:cNvSpPr txBox="1"/>
          <p:nvPr/>
        </p:nvSpPr>
        <p:spPr>
          <a:xfrm>
            <a:off x="1486500" y="4703625"/>
            <a:ext cx="3014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Lora"/>
                <a:ea typeface="Lora"/>
                <a:cs typeface="Lora"/>
                <a:sym typeface="Lora"/>
              </a:rPr>
              <a:t>Итого: 1.668.000р</a:t>
            </a:r>
            <a:endParaRPr sz="10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 txBox="1"/>
          <p:nvPr/>
        </p:nvSpPr>
        <p:spPr>
          <a:xfrm>
            <a:off x="3183000" y="229700"/>
            <a:ext cx="253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ГРАФИК ГАНТА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55" name="Google Shape;155;p23"/>
          <p:cNvPicPr preferRelativeResize="0"/>
          <p:nvPr/>
        </p:nvPicPr>
        <p:blipFill rotWithShape="1">
          <a:blip r:embed="rId4">
            <a:alphaModFix/>
          </a:blip>
          <a:srcRect b="5959" l="2852" r="7742" t="14365"/>
          <a:stretch/>
        </p:blipFill>
        <p:spPr>
          <a:xfrm>
            <a:off x="520750" y="829912"/>
            <a:ext cx="8102501" cy="4061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11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4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0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3709250" y="257725"/>
            <a:ext cx="149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РАБОТЫ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12</a:t>
            </a:r>
            <a:endParaRPr b="1"/>
          </a:p>
        </p:txBody>
      </p:sp>
      <p:pic>
        <p:nvPicPr>
          <p:cNvPr id="166" name="Google Shape;166;p24"/>
          <p:cNvPicPr preferRelativeResize="0"/>
          <p:nvPr/>
        </p:nvPicPr>
        <p:blipFill rotWithShape="1">
          <a:blip r:embed="rId4">
            <a:alphaModFix/>
          </a:blip>
          <a:srcRect b="21881" l="6819" r="32178" t="28320"/>
          <a:stretch/>
        </p:blipFill>
        <p:spPr>
          <a:xfrm>
            <a:off x="848675" y="921925"/>
            <a:ext cx="7687248" cy="352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5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13</a:t>
            </a:r>
            <a:endParaRPr b="1"/>
          </a:p>
        </p:txBody>
      </p:sp>
      <p:pic>
        <p:nvPicPr>
          <p:cNvPr id="175" name="Google Shape;175;p25"/>
          <p:cNvPicPr preferRelativeResize="0"/>
          <p:nvPr/>
        </p:nvPicPr>
        <p:blipFill rotWithShape="1">
          <a:blip r:embed="rId4">
            <a:alphaModFix/>
          </a:blip>
          <a:srcRect b="17021" l="17041" r="37526" t="30747"/>
          <a:stretch/>
        </p:blipFill>
        <p:spPr>
          <a:xfrm>
            <a:off x="1306813" y="749337"/>
            <a:ext cx="6530376" cy="422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5176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6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14</a:t>
            </a:r>
            <a:endParaRPr b="1"/>
          </a:p>
        </p:txBody>
      </p:sp>
      <p:pic>
        <p:nvPicPr>
          <p:cNvPr id="184" name="Google Shape;184;p26"/>
          <p:cNvPicPr preferRelativeResize="0"/>
          <p:nvPr/>
        </p:nvPicPr>
        <p:blipFill rotWithShape="1">
          <a:blip r:embed="rId4">
            <a:alphaModFix/>
          </a:blip>
          <a:srcRect b="41185" l="16881" r="37456" t="30270"/>
          <a:stretch/>
        </p:blipFill>
        <p:spPr>
          <a:xfrm>
            <a:off x="390600" y="1151557"/>
            <a:ext cx="8441702" cy="2968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27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15</a:t>
            </a:r>
            <a:endParaRPr b="1"/>
          </a:p>
        </p:txBody>
      </p:sp>
      <p:sp>
        <p:nvSpPr>
          <p:cNvPr id="193" name="Google Shape;193;p27"/>
          <p:cNvSpPr txBox="1"/>
          <p:nvPr/>
        </p:nvSpPr>
        <p:spPr>
          <a:xfrm>
            <a:off x="783725" y="4243350"/>
            <a:ext cx="599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Lora"/>
                <a:ea typeface="Lora"/>
                <a:cs typeface="Lora"/>
                <a:sym typeface="Lora"/>
              </a:rPr>
              <a:t>Итого: 3.258.250р</a:t>
            </a:r>
            <a:endParaRPr sz="12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94" name="Google Shape;194;p27"/>
          <p:cNvPicPr preferRelativeResize="0"/>
          <p:nvPr/>
        </p:nvPicPr>
        <p:blipFill rotWithShape="1">
          <a:blip r:embed="rId4">
            <a:alphaModFix/>
          </a:blip>
          <a:srcRect b="11176" l="16999" r="37340" t="58001"/>
          <a:stretch/>
        </p:blipFill>
        <p:spPr>
          <a:xfrm>
            <a:off x="654550" y="1017725"/>
            <a:ext cx="7973875" cy="302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3476875" y="371100"/>
            <a:ext cx="129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РИСКИ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16</a:t>
            </a:r>
            <a:endParaRPr b="1"/>
          </a:p>
        </p:txBody>
      </p:sp>
      <p:pic>
        <p:nvPicPr>
          <p:cNvPr id="204" name="Google Shape;204;p28"/>
          <p:cNvPicPr preferRelativeResize="0"/>
          <p:nvPr/>
        </p:nvPicPr>
        <p:blipFill rotWithShape="1">
          <a:blip r:embed="rId4">
            <a:alphaModFix/>
          </a:blip>
          <a:srcRect b="5963" l="16771" r="31874" t="25008"/>
          <a:stretch/>
        </p:blipFill>
        <p:spPr>
          <a:xfrm>
            <a:off x="1533400" y="790375"/>
            <a:ext cx="5757326" cy="435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9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17</a:t>
            </a:r>
            <a:endParaRPr b="1"/>
          </a:p>
        </p:txBody>
      </p:sp>
      <p:pic>
        <p:nvPicPr>
          <p:cNvPr id="211" name="Google Shape;211;p29"/>
          <p:cNvPicPr preferRelativeResize="0"/>
          <p:nvPr/>
        </p:nvPicPr>
        <p:blipFill rotWithShape="1">
          <a:blip r:embed="rId4">
            <a:alphaModFix/>
          </a:blip>
          <a:srcRect b="25595" l="16996" r="32446" t="33312"/>
          <a:stretch/>
        </p:blipFill>
        <p:spPr>
          <a:xfrm>
            <a:off x="539825" y="1005400"/>
            <a:ext cx="8175600" cy="373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0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 txBox="1"/>
          <p:nvPr/>
        </p:nvSpPr>
        <p:spPr>
          <a:xfrm>
            <a:off x="1497475" y="625050"/>
            <a:ext cx="6497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РЕЗУЛЬТАТЫ ПРОВОДИМОГО ОПРОСА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descr="Диаграмма ответов в Формах. Вопрос: Учеником какого класса Вы являетесь?. Количество ответов: 93 ответа." id="220" name="Google Shape;220;p30" title="Учеником какого класса Вы являетесь?"/>
          <p:cNvPicPr preferRelativeResize="0"/>
          <p:nvPr/>
        </p:nvPicPr>
        <p:blipFill rotWithShape="1">
          <a:blip r:embed="rId4">
            <a:alphaModFix/>
          </a:blip>
          <a:srcRect b="9148" l="2850" r="13544" t="0"/>
          <a:stretch/>
        </p:blipFill>
        <p:spPr>
          <a:xfrm>
            <a:off x="0" y="1017725"/>
            <a:ext cx="4408202" cy="201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Сталкиваетесь ли Вы с трудностями при усвоении учебного материала?. Количество ответов: 93 ответа." id="221" name="Google Shape;221;p30" title="Сталкиваетесь ли Вы с трудностями при усвоении учебного материала?"/>
          <p:cNvPicPr preferRelativeResize="0"/>
          <p:nvPr/>
        </p:nvPicPr>
        <p:blipFill rotWithShape="1">
          <a:blip r:embed="rId5">
            <a:alphaModFix/>
          </a:blip>
          <a:srcRect b="11025" l="2410" r="0" t="7726"/>
          <a:stretch/>
        </p:blipFill>
        <p:spPr>
          <a:xfrm>
            <a:off x="54025" y="3201375"/>
            <a:ext cx="5277076" cy="1849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Как вы относитесь к онлайн образованию? (вебинары, курсы и тп.)&#10;. Количество ответов: 93 ответа." id="222" name="Google Shape;222;p30" title="Как вы относитесь к онлайн образованию? (вебинары, курсы и тп.)&#10;"/>
          <p:cNvPicPr preferRelativeResize="0"/>
          <p:nvPr/>
        </p:nvPicPr>
        <p:blipFill rotWithShape="1">
          <a:blip r:embed="rId6">
            <a:alphaModFix/>
          </a:blip>
          <a:srcRect b="11224" l="2564" r="22669" t="7202"/>
          <a:stretch/>
        </p:blipFill>
        <p:spPr>
          <a:xfrm>
            <a:off x="5052289" y="3218250"/>
            <a:ext cx="4026609" cy="1849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Считаете ли Вы, что материал усваивается легче, если есть красочные картинки, различные онлайн-интерактивы, тесты?. Количество ответов: 93 ответа." id="223" name="Google Shape;223;p30" title="Считаете ли Вы, что материал усваивается легче, если есть красочные картинки, различные онлайн-интерактивы, тесты?"/>
          <p:cNvPicPr preferRelativeResize="0"/>
          <p:nvPr/>
        </p:nvPicPr>
        <p:blipFill rotWithShape="1">
          <a:blip r:embed="rId7">
            <a:alphaModFix/>
          </a:blip>
          <a:srcRect b="9657" l="2704" r="1739" t="0"/>
          <a:stretch/>
        </p:blipFill>
        <p:spPr>
          <a:xfrm>
            <a:off x="4078625" y="1017725"/>
            <a:ext cx="5065375" cy="217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0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18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231;p31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Как Вы считаете онлайн образование:&#10;. Количество ответов: 93 ответа." id="232" name="Google Shape;232;p31" title="Как Вы считаете онлайн образование:&#10;"/>
          <p:cNvPicPr preferRelativeResize="0"/>
          <p:nvPr/>
        </p:nvPicPr>
        <p:blipFill rotWithShape="1">
          <a:blip r:embed="rId4">
            <a:alphaModFix/>
          </a:blip>
          <a:srcRect b="7795" l="0" r="8282" t="7659"/>
          <a:stretch/>
        </p:blipFill>
        <p:spPr>
          <a:xfrm>
            <a:off x="4987250" y="835325"/>
            <a:ext cx="4156749" cy="1697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Как вы оцениваете идею создания виртуального учебного помощника?. Количество ответов: 93 ответа." id="233" name="Google Shape;233;p31" title="Как вы оцениваете идею создания виртуального учебного помощника?"/>
          <p:cNvPicPr preferRelativeResize="0"/>
          <p:nvPr/>
        </p:nvPicPr>
        <p:blipFill rotWithShape="1">
          <a:blip r:embed="rId5">
            <a:alphaModFix/>
          </a:blip>
          <a:srcRect b="10017" l="2229" r="0" t="6082"/>
          <a:stretch/>
        </p:blipFill>
        <p:spPr>
          <a:xfrm>
            <a:off x="0" y="604000"/>
            <a:ext cx="4987249" cy="21476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Что бы Вам хотелось видеть на платформе “U.learning assistant”?. Количество ответов: 93 ответа." id="234" name="Google Shape;234;p31" title="Что бы Вам хотелось видеть на платформе “U.learning assistant”?"/>
          <p:cNvPicPr preferRelativeResize="0"/>
          <p:nvPr/>
        </p:nvPicPr>
        <p:blipFill rotWithShape="1">
          <a:blip r:embed="rId6">
            <a:alphaModFix/>
          </a:blip>
          <a:srcRect b="9126" l="0" r="3409" t="5022"/>
          <a:stretch/>
        </p:blipFill>
        <p:spPr>
          <a:xfrm>
            <a:off x="1791888" y="2646675"/>
            <a:ext cx="5560223" cy="249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19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2" name="Google Shape;242;p32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Был ли у Вас ранее опыт использования подобных онлайн-ресурсов для обучения?&#10;. Количество ответов: 93 ответа." id="243" name="Google Shape;243;p32" title="Был ли у Вас ранее опыт использования подобных онлайн-ресурсов для обучения?&#10;"/>
          <p:cNvPicPr preferRelativeResize="0"/>
          <p:nvPr/>
        </p:nvPicPr>
        <p:blipFill rotWithShape="1">
          <a:blip r:embed="rId4">
            <a:alphaModFix/>
          </a:blip>
          <a:srcRect b="9615" l="2312" r="9073" t="7065"/>
          <a:stretch/>
        </p:blipFill>
        <p:spPr>
          <a:xfrm>
            <a:off x="1898712" y="2968925"/>
            <a:ext cx="5495076" cy="2174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Важно ли Вам получать обратную связь по написанным Вами тестам?&#10;. Количество ответов: 93 ответа." id="244" name="Google Shape;244;p32" title="Важно ли Вам получать обратную связь по написанным Вами тестам?&#10;"/>
          <p:cNvPicPr preferRelativeResize="0"/>
          <p:nvPr/>
        </p:nvPicPr>
        <p:blipFill rotWithShape="1">
          <a:blip r:embed="rId5">
            <a:alphaModFix/>
          </a:blip>
          <a:srcRect b="9229" l="2559" r="20812" t="8214"/>
          <a:stretch/>
        </p:blipFill>
        <p:spPr>
          <a:xfrm>
            <a:off x="1901150" y="801950"/>
            <a:ext cx="4795715" cy="217457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2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20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33"/>
          <p:cNvPicPr preferRelativeResize="0"/>
          <p:nvPr/>
        </p:nvPicPr>
        <p:blipFill rotWithShape="1">
          <a:blip r:embed="rId3">
            <a:alphaModFix/>
          </a:blip>
          <a:srcRect b="9173" l="0" r="0" t="0"/>
          <a:stretch/>
        </p:blipFill>
        <p:spPr>
          <a:xfrm>
            <a:off x="0" y="-12"/>
            <a:ext cx="9144000" cy="467157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3"/>
          <p:cNvSpPr txBox="1"/>
          <p:nvPr/>
        </p:nvSpPr>
        <p:spPr>
          <a:xfrm>
            <a:off x="0" y="4743300"/>
            <a:ext cx="390600" cy="400200"/>
          </a:xfrm>
          <a:prstGeom prst="rect">
            <a:avLst/>
          </a:prstGeom>
          <a:solidFill>
            <a:srgbClr val="FFB2B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21</a:t>
            </a:r>
            <a:endParaRPr b="1"/>
          </a:p>
        </p:txBody>
      </p:sp>
      <p:sp>
        <p:nvSpPr>
          <p:cNvPr id="254" name="Google Shape;254;p33"/>
          <p:cNvSpPr txBox="1"/>
          <p:nvPr/>
        </p:nvSpPr>
        <p:spPr>
          <a:xfrm>
            <a:off x="1497475" y="217325"/>
            <a:ext cx="6497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АНАЛИЗ</a:t>
            </a:r>
            <a:r>
              <a:rPr b="1" lang="ru" sz="2000">
                <a:solidFill>
                  <a:srgbClr val="9F00FF"/>
                </a:solidFill>
                <a:latin typeface="Lora"/>
                <a:ea typeface="Lora"/>
                <a:cs typeface="Lora"/>
                <a:sym typeface="Lora"/>
              </a:rPr>
              <a:t> ПРОВОДИМОГО ОПРОСА</a:t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9F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55" name="Google Shape;255;p33"/>
          <p:cNvSpPr txBox="1"/>
          <p:nvPr/>
        </p:nvSpPr>
        <p:spPr>
          <a:xfrm>
            <a:off x="727675" y="828925"/>
            <a:ext cx="72675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Путем опроса мы выявили, что наиболее заинтересованными являются школьники 9-11 классов (суммарно 62 человека-66,7%).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 93 опрашиваемых 58 сталкиваются с трудностями при освоении учебного материала, а это более 50% опрошенных, что подтверждает актуальность нашего проекта.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77,5% опрошенных дают высокую оценку идеи создания виртуального помощника.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Исходя из результатов опроса мы выявили, что наибольший интерес вызывают такие преимущества платформы, как: онлайн тесты, развлекательный контент, видео объяснения и разборы, учебный материал.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Также мы выявили, что 60% опрошенных важно получать обратную связь от кураторов.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Вывод: в заключение хотим отметить, что анализ проводимого опроса, а также наши исследования доказывают актуальность нашего проекта и спрос на него.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 txBox="1"/>
          <p:nvPr/>
        </p:nvSpPr>
        <p:spPr>
          <a:xfrm>
            <a:off x="338575" y="1614675"/>
            <a:ext cx="5364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>
                <a:solidFill>
                  <a:srgbClr val="8F00FF"/>
                </a:solidFill>
              </a:rPr>
              <a:t>СПАСИБО</a:t>
            </a:r>
            <a:r>
              <a:rPr lang="ru" sz="7200">
                <a:solidFill>
                  <a:srgbClr val="8F00FF"/>
                </a:solidFill>
              </a:rPr>
              <a:t>!</a:t>
            </a:r>
            <a:endParaRPr sz="7200">
              <a:solidFill>
                <a:srgbClr val="8F00FF"/>
              </a:solidFill>
            </a:endParaRPr>
          </a:p>
        </p:txBody>
      </p:sp>
      <p:pic>
        <p:nvPicPr>
          <p:cNvPr id="261" name="Google Shape;261;p34"/>
          <p:cNvPicPr preferRelativeResize="0"/>
          <p:nvPr/>
        </p:nvPicPr>
        <p:blipFill rotWithShape="1">
          <a:blip r:embed="rId3">
            <a:alphaModFix/>
          </a:blip>
          <a:srcRect b="21150" l="0" r="0" t="20438"/>
          <a:stretch/>
        </p:blipFill>
        <p:spPr>
          <a:xfrm>
            <a:off x="0" y="4453049"/>
            <a:ext cx="5703476" cy="690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34"/>
          <p:cNvCxnSpPr/>
          <p:nvPr/>
        </p:nvCxnSpPr>
        <p:spPr>
          <a:xfrm>
            <a:off x="5952775" y="-27975"/>
            <a:ext cx="0" cy="523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63" name="Google Shape;26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4534027" y="1390775"/>
            <a:ext cx="6038850" cy="320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2775" y="2720075"/>
            <a:ext cx="3201349" cy="262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2775" y="1289125"/>
            <a:ext cx="3705225" cy="316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4"/>
          <p:cNvSpPr txBox="1"/>
          <p:nvPr>
            <p:ph idx="4294967295" type="ctrTitle"/>
          </p:nvPr>
        </p:nvSpPr>
        <p:spPr>
          <a:xfrm>
            <a:off x="5952775" y="0"/>
            <a:ext cx="2610300" cy="2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200">
                <a:latin typeface="Lora"/>
                <a:ea typeface="Lora"/>
                <a:cs typeface="Lora"/>
                <a:sym typeface="Lora"/>
              </a:rPr>
              <a:t>u.learning assistant</a:t>
            </a:r>
            <a:endParaRPr b="1" sz="7300"/>
          </a:p>
        </p:txBody>
      </p:sp>
      <p:pic>
        <p:nvPicPr>
          <p:cNvPr id="267" name="Google Shape;267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2075" y="1588475"/>
            <a:ext cx="2945702" cy="256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