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5" d="100"/>
          <a:sy n="45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5588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748356"/>
            <a:ext cx="10042158" cy="3171782"/>
          </a:xfrm>
        </p:spPr>
        <p:txBody>
          <a:bodyPr>
            <a:noAutofit/>
          </a:bodyPr>
          <a:lstStyle/>
          <a:p>
            <a:r>
              <a:rPr lang="ru-RU" sz="6600" dirty="0" smtClean="0"/>
              <a:t>Обеспечение личной безопасности ребенка 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360428"/>
            <a:ext cx="8802305" cy="8136884"/>
          </a:xfrm>
        </p:spPr>
        <p:txBody>
          <a:bodyPr/>
          <a:lstStyle/>
          <a:p>
            <a:pPr indent="457200"/>
            <a:r>
              <a:rPr lang="ru-RU" sz="3600" dirty="0"/>
              <a:t>Ежегодно в России пропадают около 20 тыс. несовершеннолетних. Несмотря на огромное количество современных технологий и интенсивную работу служб по поиску пропавших детей, много подростков до сих пор остаются не найденными. Так, например, в 2023 году уже пропало более 10 тыс. детей, на конец марта 2023 года остаются без вести пропавшими более 1,5 тыс. </a:t>
            </a:r>
            <a:endParaRPr lang="ru-RU" sz="3600" dirty="0" smtClean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09544" y="2360428"/>
            <a:ext cx="9526772" cy="8136884"/>
          </a:xfrm>
        </p:spPr>
        <p:txBody>
          <a:bodyPr/>
          <a:lstStyle/>
          <a:p>
            <a:pPr indent="457200"/>
            <a:r>
              <a:rPr lang="ru-RU" sz="3200" dirty="0"/>
              <a:t>Для решения данной проблемы мы предлагаем создание подкожно-имплантированного микрочипа, предназначенного для отслеживания местоположения ребенка от 3 до 14 лет через приложение. Кроме проблемы исчезновения детей, данная инновационная технология позволит родителям отслеживать состояние алкогольного и наркотического опьянения ребенка в реальном времени. Данная функция микрочипа сделает возможным снижение уровня употребления алкогольных напитков, наркотических и табачных изделий подростками. Потребителями данной разработки являются обеспокоенные родители (на микроуровне) и государства как защитник безопасности своих граждан (на макроуровне).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96546"/>
            <a:ext cx="8793162" cy="8683490"/>
          </a:xfrm>
        </p:spPr>
        <p:txBody>
          <a:bodyPr/>
          <a:lstStyle/>
          <a:p>
            <a:pPr indent="450000"/>
            <a:r>
              <a:rPr lang="ru-RU" sz="2800" dirty="0" smtClean="0"/>
              <a:t>Безопасность детей-одна из основных проблем, которые волнуют родителей и общество в целом. </a:t>
            </a:r>
          </a:p>
          <a:p>
            <a:pPr indent="450000"/>
            <a:r>
              <a:rPr lang="ru-RU" sz="2800" dirty="0"/>
              <a:t>Одной </a:t>
            </a:r>
            <a:r>
              <a:rPr lang="ru-RU" sz="2800" dirty="0" smtClean="0"/>
              <a:t>из </a:t>
            </a:r>
            <a:r>
              <a:rPr lang="ru-RU" sz="2800" dirty="0"/>
              <a:t>проблем является предотвращение физических травм и несчастных случаев, которые могут случиться с детьми. В доме или на улице есть много потенциально опасных ситуаций, которые дети могут не заметить или не </a:t>
            </a:r>
            <a:r>
              <a:rPr lang="ru-RU" sz="2800" dirty="0" smtClean="0"/>
              <a:t>понимать: похищение </a:t>
            </a:r>
            <a:r>
              <a:rPr lang="ru-RU" sz="2800" dirty="0"/>
              <a:t>детей и злоупотребление над ними - одни из самых страшных и неприемлемых преступлений. </a:t>
            </a:r>
            <a:endParaRPr lang="ru-RU" sz="2800" dirty="0" smtClean="0"/>
          </a:p>
          <a:p>
            <a:pPr indent="450000"/>
            <a:r>
              <a:rPr lang="ru-RU" sz="2800" dirty="0" smtClean="0"/>
              <a:t>Из-за неосознанности и невнимательности детей, в России </a:t>
            </a:r>
            <a:r>
              <a:rPr lang="ru-RU" sz="2800" dirty="0"/>
              <a:t>е</a:t>
            </a:r>
            <a:r>
              <a:rPr lang="ru-RU" sz="2800" dirty="0" smtClean="0"/>
              <a:t>жегодно пропадают </a:t>
            </a:r>
            <a:r>
              <a:rPr lang="ru-RU" sz="2800" dirty="0"/>
              <a:t>около 20 тыс. несовершеннолетних. Несмотря на огромное количество современных технологий и интенсивную работу служб по поиску пропавших детей, много подростков до сих пор остаются не найденными. Так, например, в 2023 году уже пропало более 10 тыс. детей, на конец марта 2023 года остаются без вести пропавшими более 1,5 тыс. </a:t>
            </a:r>
            <a:endParaRPr lang="ru-RU" sz="2800" dirty="0" smtClean="0"/>
          </a:p>
          <a:p>
            <a:pPr indent="450000"/>
            <a:r>
              <a:rPr lang="ru-RU" sz="2800" dirty="0" smtClean="0"/>
              <a:t>Не менее важной проблемой является то, что часто </a:t>
            </a:r>
            <a:r>
              <a:rPr lang="ru-RU" sz="2800" dirty="0"/>
              <a:t>дети подвергаются воздействию </a:t>
            </a:r>
            <a:r>
              <a:rPr lang="ru-RU" sz="2800" dirty="0" smtClean="0"/>
              <a:t>вредных веществ в окружении сверстников </a:t>
            </a:r>
            <a:r>
              <a:rPr lang="ru-RU" sz="2800" dirty="0"/>
              <a:t>или в школе. </a:t>
            </a:r>
            <a:r>
              <a:rPr lang="ru-RU" sz="2800" dirty="0" smtClean="0"/>
              <a:t>Злоупотребление алкоголем, никотином, наркотиками </a:t>
            </a:r>
            <a:r>
              <a:rPr lang="ru-RU" sz="2800" dirty="0"/>
              <a:t>в обществе также может оказывать негативное влияние на молодых людей.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74245" y="1496546"/>
            <a:ext cx="9338518" cy="7554912"/>
          </a:xfrm>
        </p:spPr>
        <p:txBody>
          <a:bodyPr/>
          <a:lstStyle/>
          <a:p>
            <a:pPr indent="450000"/>
            <a:r>
              <a:rPr lang="ru-RU" sz="2700" dirty="0" smtClean="0"/>
              <a:t>Существует огромное количество способов по отслеживанию детей таких как:</a:t>
            </a:r>
            <a:r>
              <a:rPr lang="en-US" sz="2700" dirty="0" smtClean="0"/>
              <a:t>GPS-</a:t>
            </a:r>
            <a:r>
              <a:rPr lang="ru-RU" sz="2700" dirty="0" err="1" smtClean="0"/>
              <a:t>трекеры</a:t>
            </a:r>
            <a:r>
              <a:rPr lang="ru-RU" sz="2700" dirty="0" smtClean="0"/>
              <a:t>, смартфоны, </a:t>
            </a:r>
            <a:r>
              <a:rPr lang="ru-RU" sz="2700" dirty="0"/>
              <a:t>у</a:t>
            </a:r>
            <a:r>
              <a:rPr lang="ru-RU" sz="2700" dirty="0" smtClean="0"/>
              <a:t>мные часы </a:t>
            </a:r>
            <a:r>
              <a:rPr lang="ru-RU" sz="2700" dirty="0"/>
              <a:t>и</a:t>
            </a:r>
            <a:r>
              <a:rPr lang="ru-RU" sz="2700" dirty="0" smtClean="0"/>
              <a:t> многое другое.</a:t>
            </a:r>
            <a:r>
              <a:rPr lang="ru-RU" sz="2700" dirty="0"/>
              <a:t> </a:t>
            </a:r>
            <a:r>
              <a:rPr lang="ru-RU" sz="2700" dirty="0" smtClean="0"/>
              <a:t>Несмотря </a:t>
            </a:r>
            <a:r>
              <a:rPr lang="ru-RU" sz="2700" dirty="0"/>
              <a:t>на наличие множества инициатив и программ, иногда они оказываются недостаточными по следующим </a:t>
            </a:r>
            <a:r>
              <a:rPr lang="ru-RU" sz="2700" dirty="0" smtClean="0"/>
              <a:t>причинам:</a:t>
            </a:r>
          </a:p>
          <a:p>
            <a:pPr indent="450000"/>
            <a:r>
              <a:rPr lang="ru-RU" sz="2700" dirty="0" smtClean="0"/>
              <a:t>1</a:t>
            </a:r>
            <a:r>
              <a:rPr lang="ru-RU" sz="2700" dirty="0"/>
              <a:t>. Отсутствие </a:t>
            </a:r>
            <a:r>
              <a:rPr lang="ru-RU" sz="2700" dirty="0" smtClean="0"/>
              <a:t>координации: </a:t>
            </a:r>
            <a:r>
              <a:rPr lang="ru-RU" sz="2700" dirty="0"/>
              <a:t>Проблема безопасности детей требует сотрудничества и согласования работы разных сторон, таких как семья, образовательные учреждения, правительственные органы, некоммерческие организации и общество в целом. Отсутствие координации и синхронизации между ними может снижать эффективность предпринимаемых мер и создавать лазейки, через которые могут проникать угрозы для безопасности детей</a:t>
            </a:r>
            <a:r>
              <a:rPr lang="ru-RU" sz="2700" dirty="0" smtClean="0"/>
              <a:t>.</a:t>
            </a:r>
          </a:p>
          <a:p>
            <a:pPr indent="450000"/>
            <a:r>
              <a:rPr lang="ru-RU" sz="2700" dirty="0"/>
              <a:t>2</a:t>
            </a:r>
            <a:r>
              <a:rPr lang="ru-RU" sz="2700" dirty="0" smtClean="0"/>
              <a:t>. </a:t>
            </a:r>
            <a:r>
              <a:rPr lang="ru-RU" sz="2700" dirty="0"/>
              <a:t>Недостаточное </a:t>
            </a:r>
            <a:r>
              <a:rPr lang="ru-RU" sz="2700" dirty="0" smtClean="0"/>
              <a:t>осведомление: Недостаток </a:t>
            </a:r>
            <a:r>
              <a:rPr lang="ru-RU" sz="2700" dirty="0"/>
              <a:t>информации о потенциальных угрозах, способах предотвращения и реагирования на них может привести к неправильным действиям или неполному использованию доступных ресурсов</a:t>
            </a:r>
            <a:r>
              <a:rPr lang="ru-RU" sz="2700" dirty="0" smtClean="0"/>
              <a:t>.</a:t>
            </a:r>
          </a:p>
          <a:p>
            <a:pPr indent="450000"/>
            <a:r>
              <a:rPr lang="ru-RU" sz="2700" dirty="0"/>
              <a:t>3</a:t>
            </a:r>
            <a:r>
              <a:rPr lang="ru-RU" sz="2700" dirty="0" smtClean="0"/>
              <a:t>. </a:t>
            </a:r>
            <a:r>
              <a:rPr lang="ru-RU" sz="2700" dirty="0"/>
              <a:t>Социальные факторы: Существуют различные социальные факторы, такие как давление со стороны сверстников, медиа, реклама и общественные представления, которые могут способствовать употреблению алкоголя. Воздействие этих факторов на детей может быть сложным и не всегда контролируемым. </a:t>
            </a:r>
            <a:endParaRPr lang="ru-RU" sz="2700" dirty="0" smtClean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8424652" cy="8039862"/>
          </a:xfrm>
        </p:spPr>
        <p:txBody>
          <a:bodyPr/>
          <a:lstStyle/>
          <a:p>
            <a:endParaRPr lang="ru-RU" sz="2400" dirty="0" smtClean="0"/>
          </a:p>
          <a:p>
            <a:r>
              <a:rPr lang="ru-RU" sz="2400" dirty="0" smtClean="0"/>
              <a:t>Для решения данных проблем, мы предлагаем создание индивидуально подкожно-имплантированного чипа с функциями отслеживания местоположения и физического состояния ребенка.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Он </a:t>
            </a:r>
            <a:r>
              <a:rPr lang="ru-RU" sz="2400" dirty="0">
                <a:solidFill>
                  <a:prstClr val="black"/>
                </a:solidFill>
              </a:rPr>
              <a:t>будет вживляться в тело ребенка, что обеспечивает невозможность изъятия и точное местоположение. </a:t>
            </a:r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dirty="0" smtClean="0">
                <a:solidFill>
                  <a:prstClr val="black"/>
                </a:solidFill>
              </a:rPr>
              <a:t>Функционал чипа и совместных программ:</a:t>
            </a: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Мобильное приложение для мониторинга: система GPS-трекинга, встроенного в чип, совместно с мобильным приложением, позволит родителям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контролировать местонахождение ребенка в режиме реального времени. Это особенно полезно, когда дети находятся за пределами зоны их привычной активности, таких как школа, детский сад или спортивные площадки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.</a:t>
            </a:r>
          </a:p>
          <a:p>
            <a:pPr marL="358775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-apple-system"/>
              </a:rPr>
              <a:t>Настройки и конфиденциальность: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настройки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конфиденциальности и безопасности, которые позволяют определить, кто имеет доступ к местоположению ребенка и на каких условиях. Это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включает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установку пароля, определение разрешенных контактов или настройку времени и дней доступности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отслеживания, а также у</a:t>
            </a:r>
            <a:r>
              <a:rPr lang="ru-RU" sz="2400" dirty="0" smtClean="0">
                <a:solidFill>
                  <a:prstClr val="black"/>
                </a:solidFill>
              </a:rPr>
              <a:t>никальный </a:t>
            </a:r>
            <a:r>
              <a:rPr lang="en-US" sz="2400" dirty="0">
                <a:solidFill>
                  <a:prstClr val="black"/>
                </a:solidFill>
              </a:rPr>
              <a:t>ID</a:t>
            </a:r>
            <a:r>
              <a:rPr lang="ru-RU" sz="2400" dirty="0">
                <a:solidFill>
                  <a:prstClr val="black"/>
                </a:solidFill>
              </a:rPr>
              <a:t>-идентификатор ребенка, который будет известен только родителям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  <a:endParaRPr lang="ru-RU" sz="2400" dirty="0" smtClean="0">
              <a:solidFill>
                <a:srgbClr val="000000"/>
              </a:solidFill>
              <a:latin typeface="-apple-system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00000"/>
                </a:solidFill>
                <a:latin typeface="-apple-system"/>
              </a:rPr>
              <a:t>Геозоны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 и уведомления: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мобильное приложение позволит создавать </a:t>
            </a:r>
            <a:r>
              <a:rPr lang="ru-RU" sz="2400" dirty="0" err="1" smtClean="0">
                <a:solidFill>
                  <a:srgbClr val="000000"/>
                </a:solidFill>
                <a:latin typeface="-apple-system"/>
              </a:rPr>
              <a:t>геозоны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- виртуальные границы вокруг определенных мест, таких как дом, школа или парк. Когда ребенок входит или выходит из этих </a:t>
            </a:r>
            <a:r>
              <a:rPr lang="ru-RU" sz="2400" dirty="0" err="1">
                <a:solidFill>
                  <a:srgbClr val="000000"/>
                </a:solidFill>
                <a:latin typeface="-apple-system"/>
              </a:rPr>
              <a:t>геозон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, родители получают уведомления о происходящем. Это помогает контролировать перемещение ребенка и быстро реагировать в случае необходимости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История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и анализ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данных: приложение может предоставлять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возможность просмотра исторических данных о перемещениях ребенка, таких как маршруты и места, которые он посещал. Это может быть полезно для анализа привычек и режима дня ребенка, а также для выявления необычных или потенциально опасных ситуаций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-apple-system"/>
              </a:rPr>
              <a:t>Мониторинг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употребления вредных веществ: Вживленный чип служит для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мониторинга уровня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алкоголя, никотина и наркотических веществ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в организме ребенка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. При потреблении токсичных веществ, родителям приходит уведомление в мобильном приложении.  Это поможет обезопасить ребенка и вовремя предотвратить создание опасных ситуаций, произошедших под состоянием аффекта.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-apple-system"/>
              </a:rPr>
              <a:t>Спутниковые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технологии: будет использоваться </a:t>
            </a:r>
            <a:r>
              <a:rPr lang="en-US" sz="2400" dirty="0" smtClean="0">
                <a:solidFill>
                  <a:srgbClr val="000000"/>
                </a:solidFill>
                <a:latin typeface="-apple-system"/>
              </a:rPr>
              <a:t>3D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-слежение за детьми в режиме реального времени, 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>для детального отслеживания небольших объектов или </a:t>
            </a:r>
            <a:r>
              <a:rPr lang="ru-RU" sz="2400" dirty="0" smtClean="0">
                <a:solidFill>
                  <a:srgbClr val="000000"/>
                </a:solidFill>
                <a:latin typeface="-apple-system"/>
              </a:rPr>
              <a:t>людей, находящихся рядом с ребенком.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426464"/>
            <a:ext cx="18432491" cy="9070848"/>
          </a:xfrm>
        </p:spPr>
        <p:txBody>
          <a:bodyPr/>
          <a:lstStyle/>
          <a:p>
            <a:r>
              <a:rPr lang="ru-RU" sz="2800" dirty="0"/>
              <a:t>Рынок подкожно имплантируемых чипов для отслеживания местоположения детей относится к отрасли, которая включает разработку, производство и распространение чипов, предназначенных для имплантации под кожу детей с целью отслеживания их местоположения. Эти чипы используют различные технологии, такие как </a:t>
            </a:r>
            <a:r>
              <a:rPr lang="ru-RU" sz="2800" dirty="0" smtClean="0"/>
              <a:t>GPS или </a:t>
            </a:r>
            <a:r>
              <a:rPr lang="ru-RU" sz="2800" dirty="0"/>
              <a:t>сотовые сети, для обеспечения мониторинга и определения местоположения ребенка в реальном времени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Рынок подкожно имплантируемых чипов для отслеживания местоположения детей привлек внимание из-за опасений по поводу безопасности детей. Родители могут использовать эти устройства, чтобы обеспечить благополучие своих детей, особенно в многолюдных или незнакомых местах. Чипы обеспечивают душевное спокойствие, позволяя родителям быстро находить своих детей в случае возникновения чрезвычайных ситуаций или контролировать их перемещения удаленно через приложения для смартфонов или веб-порталы.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На рынке присутствуют различные игроки </a:t>
            </a:r>
            <a:r>
              <a:rPr lang="ru-RU" sz="2800" dirty="0" smtClean="0"/>
              <a:t>отрасли, производители умных устройств для отслеживания, </a:t>
            </a:r>
            <a:r>
              <a:rPr lang="ru-RU" sz="2800" dirty="0"/>
              <a:t>разработчики программного обеспечения и поставщики услуг. 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Факторы, влияющие на рост рынка, включают достижения в области чиповых технологий, повышение осведомленности о безопасности детей и растущий спрос на подключенные устройства. 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В целом, рынок подкожно имплантируемых чипов для отслеживания местоположения детей призван предоставить родителям или опекунам надежное и эффективное решение для мониторинга и обеспечения безопасности своих детей, предлагая удобство и спокойствие в современном мире, который становится все более взаимосвязанным.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32836"/>
            <a:ext cx="18424652" cy="8264475"/>
          </a:xfrm>
        </p:spPr>
        <p:txBody>
          <a:bodyPr/>
          <a:lstStyle/>
          <a:p>
            <a:r>
              <a:rPr lang="ru-RU" sz="2800" dirty="0"/>
              <a:t>Бизнес-модель чипа отслеживания обычно включает разработку, производство и продажу устройств или услуг отслеживания, использующих технологию отслеживания. </a:t>
            </a:r>
            <a:endParaRPr lang="ru-RU" sz="2800" dirty="0" smtClean="0"/>
          </a:p>
          <a:p>
            <a:r>
              <a:rPr lang="ru-RU" sz="2800" dirty="0" smtClean="0"/>
              <a:t>1. Организация </a:t>
            </a:r>
            <a:r>
              <a:rPr lang="ru-RU" sz="2800" dirty="0"/>
              <a:t>производства, покупка оборудования. </a:t>
            </a:r>
            <a:endParaRPr lang="ru-RU" sz="2800" dirty="0" smtClean="0"/>
          </a:p>
          <a:p>
            <a:r>
              <a:rPr lang="ru-RU" sz="2800" dirty="0" smtClean="0"/>
              <a:t>2</a:t>
            </a:r>
            <a:r>
              <a:rPr lang="ru-RU" sz="2800" dirty="0"/>
              <a:t>. Подборка контрагентов: поставщики комплектующих и материалов. </a:t>
            </a:r>
            <a:endParaRPr lang="ru-RU" sz="2800" dirty="0" smtClean="0"/>
          </a:p>
          <a:p>
            <a:r>
              <a:rPr lang="ru-RU" sz="2800" dirty="0" smtClean="0"/>
              <a:t>3</a:t>
            </a:r>
            <a:r>
              <a:rPr lang="ru-RU" sz="2800" dirty="0"/>
              <a:t>. Разработка и производство чипов: Разработка и производство подкожно имплантируемых чипов, обеспечение их безопасности, долговечности и эффективности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4</a:t>
            </a:r>
            <a:r>
              <a:rPr lang="ru-RU" sz="2800" dirty="0"/>
              <a:t>. Создание маркетинговой сбытовой сети либо через сеть существующих медико-диагностических центров, либо через собственно-созданной сети. Предоставление профессиональных услуг по установке для безопасной и безболезненной имплантации чипа детям либо в сотрудничестве с медицинскими работниками, либо через обученных технических специалистов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5</a:t>
            </a:r>
            <a:r>
              <a:rPr lang="ru-RU" sz="2800" dirty="0"/>
              <a:t>. Создание агрессивной социальной рекламной компании. </a:t>
            </a:r>
            <a:endParaRPr lang="ru-RU" sz="2800" dirty="0" smtClean="0"/>
          </a:p>
          <a:p>
            <a:r>
              <a:rPr lang="ru-RU" sz="2800" dirty="0" smtClean="0"/>
              <a:t>6</a:t>
            </a:r>
            <a:r>
              <a:rPr lang="ru-RU" sz="2800" dirty="0"/>
              <a:t>. Источники дохода: в стоимость услуги будет входить- покупка чипа, оплата пакета услуг. </a:t>
            </a:r>
            <a:endParaRPr lang="ru-RU" sz="2800" dirty="0" smtClean="0"/>
          </a:p>
          <a:p>
            <a:r>
              <a:rPr lang="ru-RU" sz="2800" dirty="0" smtClean="0"/>
              <a:t>7</a:t>
            </a:r>
            <a:r>
              <a:rPr lang="ru-RU" sz="2800" dirty="0"/>
              <a:t>. Дальнейшее изучение рынка с ориентированием на основных потребителей, с целью определения целевого сегмента потребителей. Поступление доходов позволит расширить производство, что сократит себестоимость продукта и сделает услугу более доступной.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8792705" y="809975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1594097" y="2685255"/>
            <a:ext cx="3424470" cy="3427011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94097" y="6634370"/>
            <a:ext cx="4134612" cy="438912"/>
          </a:xfrm>
        </p:spPr>
        <p:txBody>
          <a:bodyPr/>
          <a:lstStyle/>
          <a:p>
            <a:r>
              <a:rPr lang="ru-RU" dirty="0" err="1" smtClean="0"/>
              <a:t>Бозриков</a:t>
            </a:r>
            <a:r>
              <a:rPr lang="ru-RU" dirty="0" smtClean="0"/>
              <a:t> Матвей Александрович 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3299" b="3299"/>
          <a:stretch>
            <a:fillRect/>
          </a:stretch>
        </p:blipFill>
        <p:spPr>
          <a:xfrm>
            <a:off x="8135139" y="2685255"/>
            <a:ext cx="3412608" cy="3415141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35139" y="6634370"/>
            <a:ext cx="4134612" cy="438912"/>
          </a:xfrm>
        </p:spPr>
        <p:txBody>
          <a:bodyPr/>
          <a:lstStyle/>
          <a:p>
            <a:r>
              <a:rPr lang="ru-RU" dirty="0" err="1" smtClean="0"/>
              <a:t>Гамова</a:t>
            </a:r>
            <a:r>
              <a:rPr lang="ru-RU" dirty="0" smtClean="0"/>
              <a:t> Анастасия Алексеевна </a:t>
            </a: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12935" b="12935"/>
          <a:stretch>
            <a:fillRect/>
          </a:stretch>
        </p:blipFill>
        <p:spPr>
          <a:xfrm>
            <a:off x="14664319" y="2424223"/>
            <a:ext cx="3858435" cy="3861298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664319" y="6665182"/>
            <a:ext cx="4134612" cy="438912"/>
          </a:xfrm>
        </p:spPr>
        <p:txBody>
          <a:bodyPr/>
          <a:lstStyle/>
          <a:p>
            <a:r>
              <a:rPr lang="ru-RU" dirty="0" smtClean="0"/>
              <a:t>Шипилова Татьяна Михайловна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1 шаг. Выпуск опытных образцов. Инвестирование в исследования, чтобы улучшить функциональность, размер, </a:t>
            </a:r>
            <a:r>
              <a:rPr lang="ru-RU" sz="2800" dirty="0" err="1"/>
              <a:t>энергоэффективность</a:t>
            </a:r>
            <a:r>
              <a:rPr lang="ru-RU" sz="2800" dirty="0"/>
              <a:t> и точность чипа. Сотрудничество с экспертами в области проектирования микросхем, беспроводной связи и сенсорных технологий, чтобы исследовать новые возможности и прорывы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2 </a:t>
            </a:r>
            <a:r>
              <a:rPr lang="ru-RU" sz="2800" dirty="0"/>
              <a:t>шаг. Заключение договоров с владельцами спутниковых систем. </a:t>
            </a:r>
            <a:endParaRPr lang="ru-RU" sz="2800" dirty="0" smtClean="0"/>
          </a:p>
          <a:p>
            <a:r>
              <a:rPr lang="ru-RU" sz="2800" dirty="0" smtClean="0"/>
              <a:t>3 </a:t>
            </a:r>
            <a:r>
              <a:rPr lang="ru-RU" sz="2800" dirty="0"/>
              <a:t>шаг. Партнерство и сотрудничество. Сотрудничество с отраслевыми партнерами, производителями устройств и разработчиками программного обеспечения, чтобы использовать их опыт, расширять охват рынка и исследовать новые приложения для чипа отслеживания. Организация взаимодействия с органами системой МВД. </a:t>
            </a:r>
            <a:endParaRPr lang="ru-RU" sz="2800" dirty="0" smtClean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4 шаг. Тестирование опытных образцов и корректировка продукта. </a:t>
            </a:r>
          </a:p>
          <a:p>
            <a:r>
              <a:rPr lang="ru-RU" sz="2800" dirty="0"/>
              <a:t>5 шаг. Реклама дается, как социальная, продумывается реализация продукции через медицинские учреждения, медико-диагностические центры.</a:t>
            </a:r>
          </a:p>
          <a:p>
            <a:r>
              <a:rPr lang="ru-RU" sz="2800" dirty="0"/>
              <a:t> 6 шаг. Совершенствование чипа, программного обеспечения, приложения</a:t>
            </a:r>
            <a:r>
              <a:rPr lang="ru-RU" sz="2800" dirty="0" smtClean="0"/>
              <a:t>. Внедрение </a:t>
            </a:r>
            <a:r>
              <a:rPr lang="ru-RU" sz="2800" dirty="0"/>
              <a:t>новых функций и расширение возможностей отслеживания чипа. Это может включать повышение точности определения местоположения, интеграцию с другими датчиками, обновления отслеживания в реальном времени и расширенный анализ данных для лучшего понимания.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 smtClean="0"/>
              <a:t>Email</a:t>
            </a:r>
            <a:r>
              <a:rPr lang="ru-RU" sz="1800" dirty="0" smtClean="0"/>
              <a:t>		</a:t>
            </a:r>
            <a:r>
              <a:rPr lang="en-US" dirty="0"/>
              <a:t>economic_economists_2021@mail.ru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3556523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1600" i="1" cap="all" dirty="0">
                <a:latin typeface="Times New Roman" panose="02020603050405020304" pitchFamily="18" charset="0"/>
                <a:ea typeface="Calibri" panose="020F0502020204030204" pitchFamily="34" charset="0"/>
              </a:rPr>
              <a:t>https://pt.2035.university/project/obespecenie-licnoj-bezopasnosti-rebenka/invite/60a1336d-ea3b-4a2b-b9d2-9059ba30cff4 </a:t>
            </a:r>
            <a:endParaRPr lang="ru-RU" sz="16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903) 390-17-69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f3f21cfc-4d3e-42b1-8a95-d7209818f9d6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dae585fd-f7dc-4d5a-b1b8-e5742ef77c8f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4007</TotalTime>
  <Words>1118</Words>
  <Application>Microsoft Office PowerPoint</Application>
  <PresentationFormat>Произвольный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-apple-system</vt:lpstr>
      <vt:lpstr>Arial</vt:lpstr>
      <vt:lpstr>Calibri</vt:lpstr>
      <vt:lpstr>Times New Roman</vt:lpstr>
      <vt:lpstr>ОБЛОЖКИ</vt:lpstr>
      <vt:lpstr>РАЗДЕЛИТЕЛИ</vt:lpstr>
      <vt:lpstr>Обеспечение личной безопасности ребенка 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107-02</cp:lastModifiedBy>
  <cp:revision>238</cp:revision>
  <dcterms:created xsi:type="dcterms:W3CDTF">2021-03-01T12:07:13Z</dcterms:created>
  <dcterms:modified xsi:type="dcterms:W3CDTF">2023-10-19T06:01:26Z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