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5" r:id="rId12"/>
    <p:sldId id="266" r:id="rId13"/>
    <p:sldId id="267" r:id="rId14"/>
    <p:sldId id="271" r:id="rId15"/>
    <p:sldId id="268" r:id="rId16"/>
    <p:sldId id="270" r:id="rId17"/>
    <p:sldId id="269" r:id="rId18"/>
    <p:sldId id="272" r:id="rId19"/>
    <p:sldId id="274" r:id="rId20"/>
  </p:sldIdLst>
  <p:sldSz cx="9144000" cy="5143500" type="screen16x9"/>
  <p:notesSz cx="6858000" cy="9144000"/>
  <p:embeddedFontLst>
    <p:embeddedFont>
      <p:font typeface="PT Sans" panose="020B0604020202020204" charset="-52"/>
      <p:regular r:id="rId22"/>
      <p:bold r:id="rId23"/>
      <p:italic r:id="rId24"/>
      <p:boldItalic r:id="rId25"/>
    </p:embeddedFont>
    <p:embeddedFont>
      <p:font typeface="Franklin Gothic" panose="020B0604020202020204" charset="0"/>
      <p:bold r:id="rId26"/>
    </p:embeddedFont>
    <p:embeddedFont>
      <p:font typeface="Comic Sans MS" panose="030F0702030302020204" pitchFamily="66" charset="0"/>
      <p:regular r:id="rId27"/>
      <p:bold r:id="rId28"/>
      <p:italic r:id="rId29"/>
      <p:boldItalic r:id="rId30"/>
    </p:embeddedFont>
    <p:embeddedFont>
      <p:font typeface="Roboto" panose="020B0604020202020204" charset="0"/>
      <p:regular r:id="rId31"/>
      <p:bold r:id="rId32"/>
      <p:italic r:id="rId33"/>
      <p:boldItalic r:id="rId34"/>
    </p:embeddedFont>
    <p:embeddedFont>
      <p:font typeface="Helvetica Neue" panose="020B0604020202020204" charset="0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Lato Black" panose="020B0604020202020204" charset="0"/>
      <p:bold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goXTlwxfu24mpeHkzCG2kVDWjO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 snapToGrid="0">
      <p:cViewPr varScale="1">
        <p:scale>
          <a:sx n="93" d="100"/>
          <a:sy n="93" d="100"/>
        </p:scale>
        <p:origin x="690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8.fntdata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351088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box.ru/media/marketing/kak-otsenit-obyem-rynka-metodom-pam-tam-sam-som-rasskazyvaem-na-primere-onlaynservisa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6458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lang="ru" b="1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1901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9900FF"/>
                </a:solidFill>
              </a:rPr>
              <a:t>для заказных проектов:</a:t>
            </a:r>
            <a:r>
              <a:rPr lang="ru" sz="1200" b="1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7368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r>
              <a:rPr lang="ru"/>
              <a:t/>
            </a: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lang="ru" b="1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9212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895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https://skillbox.ru/media/marketing/kak-otsenit-obyem-rynka-metodom-pam-tam-sam-som-rasskazyvaem-na-primere-onlaynservisa/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PAM (Potential Available Market) — потенциально доступный рынок. Это весь объём рынка с учётом того, как он изменится за интересующее вас время. оказатель считают, чтобы понять, как меняется рынок, — и так оценить перспективы продукта.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клиник и медицинских организаций. По прогнозам исследовательской компании Gartner, в ближайшие три года число частных медицинских организаций увеличится на 10% — до 8800. Стоимость подписки на журнал — 32 000 рублей в год. PAM будет равен 8800 × 32 000 рублей — это около 280 млн рублей.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TAM (Total Addressable Market) — общий объём рынка, на котором можно продать ваш продукт. Показатель включает всех потенциальных клиентов — в том числе тех, кто уже покупает у ваших конкурентов или даже не покупает товары-аналоги.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клиник. Подписка на медицинско-бухгалтерский журнал стоит 32 000 рублей, это значит, что TAM составит около 256 млн рублей.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TAM — это предел роста компании. Показатель демонстрирует перспективы продукта, если он сможет занять весь рынок. На практике TAM недостижим и даже 10% от TAM — большая победа. Близкие к 100% от TAM цифры встречаются на монополизированных рынках.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 помощью TAM также определяют, есть ли у компании потенциал для расширения на рынке.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(Served/Serviceable Available Market) — доступный объём рынка, доля от TAM. SAM показывает, сколько денег уже тратится на решения, похожие на ваше. SAM — это рынок прямых конкурентов и аналогов.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Для одноместных колясок SAM — это объём продаж одноместных колясок; для справочно-правовой системы для юристов SAM — это объём продаж справочно-правовых систем для юристов.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медицинских организаций, которые могут приобрести подписку на бухгалтерский онлайн-журнал. Однако только 30% таких организаций покупают бухгалтерские журналы. Вы знаете это из данных аналитики или по результатам собственных обзвонов.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У остальных 70% — разные причины отказа. Например, в бюджете нет соответствующей статьи расходов или клиники не считают нужным заботиться о бухгалтерах.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будет равен 8000 × 30% × 32 000 рублей (цена подписки). Получится, что число клиентов — 2400 компаний, а наш SAM — 76,8 млн рублей в год.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Можно посчитать по-другому. Профильная консалтинговая компания ведёт статистику услуг, которые заказывают медицинские учреждения. По данным консультантов, за год клиники покупают бухгалтерские журналы на 56 млн рублей. Это и будет наш SAM.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Объём рынка, который можно занять, если вытеснить прямых конкурентов. Это максимальный объём ниши, в которой работает компания. SAM не учитывает тех, кто мог бы купить продукт, но не покупает его по самым разным причинам.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SOM (Serviceable &amp; Obtainable Market) — реально достижимый объём рынка, доля от SAM. Это объём продаж, который компания может получить с помощью доступных ей инструментов.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Почти все продажи нашему онлайн-журналу приносят прямые звонки клиентам. 70% клиник ни при каких условиях не будут покупать бухгалтерские журналы. Если менеджер попал в клинику, которая принадлежит к остальным 30%, то конверсия составит 10%. Одна из десяти клиник, выписывающих бухгалтерский журнал, покупает наш онлайн-сервис.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К SAM, напомним, относится 2400 медицинских организаций — столько готовы купить бухгалтерские журналы. Если мы все их обзвоним, то получим 240 клиентов — 10%. Подписка стоит 32 000 рублей, умножим её на число клиентов и получим 7,7 млн рублей. Это и есть наш SOM.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Какой объём рынка можно получить с помощью существующей стратегии. SOM исключает клиентов, которые потенциально есть на рынке, но компания не сможет до них достучаться. Показатель учитывает конкуренцию, конверсию продаж в компании и другие факторы.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3607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77452" marR="203295" lvl="0" indent="632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48622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77452" marR="203295" lvl="0" indent="632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05528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5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461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76649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marL="914400" lvl="1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marL="1371600" lvl="2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marL="2286000" lvl="4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3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 txBox="1"/>
          <p:nvPr/>
        </p:nvSpPr>
        <p:spPr>
          <a:xfrm>
            <a:off x="1059900" y="2078221"/>
            <a:ext cx="7024200" cy="63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300" b="1" i="0" u="none" strike="noStrike" cap="none" dirty="0">
                <a:solidFill>
                  <a:srgbClr val="2F5496"/>
                </a:solidFill>
                <a:latin typeface="Arial" panose="020B0604020202020204" pitchFamily="34" charset="0"/>
                <a:ea typeface="Lato Black"/>
                <a:cs typeface="Arial" panose="020B0604020202020204" pitchFamily="34" charset="0"/>
                <a:sym typeface="Lato Black"/>
              </a:rPr>
              <a:t>Гранулы из опилок для розжига</a:t>
            </a:r>
            <a:endParaRPr sz="3300" b="1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66" name="Google Shape;6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"/>
          <p:cNvSpPr txBox="1"/>
          <p:nvPr/>
        </p:nvSpPr>
        <p:spPr>
          <a:xfrm>
            <a:off x="252437" y="4082444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b="1" i="0" u="none" strike="noStrike" cap="none" dirty="0">
                <a:solidFill>
                  <a:srgbClr val="2F5496"/>
                </a:solidFill>
                <a:latin typeface="Arial" panose="020B0604020202020204" pitchFamily="34" charset="0"/>
                <a:ea typeface="Lato Black"/>
                <a:cs typeface="Arial" panose="020B0604020202020204" pitchFamily="34" charset="0"/>
                <a:sym typeface="Lato Black"/>
              </a:rPr>
              <a:t>Название команды: «ЭкоКрео»</a:t>
            </a:r>
            <a:endParaRPr sz="2100" b="1" i="0" u="none" strike="noStrike" cap="none" dirty="0">
              <a:solidFill>
                <a:srgbClr val="2F5496"/>
              </a:solidFill>
              <a:latin typeface="Arial" panose="020B0604020202020204" pitchFamily="34" charset="0"/>
              <a:ea typeface="Lato Black"/>
              <a:cs typeface="Arial" panose="020B0604020202020204" pitchFamily="34" charset="0"/>
              <a:sym typeface="Lato Black"/>
            </a:endParaRPr>
          </a:p>
        </p:txBody>
      </p:sp>
      <p:pic>
        <p:nvPicPr>
          <p:cNvPr id="68" name="Google Shape;6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5;p1" descr="https://catherineasquithgallery.com/uploads/posts/2023-02/1676549681_catherineasquithgallery-com-p-zelenii-ornament-na-belom-fone-227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41522" y="3886451"/>
            <a:ext cx="619164" cy="718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4;p1"/>
          <p:cNvPicPr preferRelativeResize="0"/>
          <p:nvPr/>
        </p:nvPicPr>
        <p:blipFill rotWithShape="1">
          <a:blip r:embed="rId8">
            <a:alphaModFix/>
          </a:blip>
          <a:srcRect l="79643" t="30688"/>
          <a:stretch/>
        </p:blipFill>
        <p:spPr>
          <a:xfrm>
            <a:off x="7533578" y="2540000"/>
            <a:ext cx="1604040" cy="2582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4;p1"/>
          <p:cNvPicPr preferRelativeResize="0"/>
          <p:nvPr/>
        </p:nvPicPr>
        <p:blipFill rotWithShape="1">
          <a:blip r:embed="rId8">
            <a:alphaModFix/>
          </a:blip>
          <a:srcRect l="79643" t="30688"/>
          <a:stretch/>
        </p:blipFill>
        <p:spPr>
          <a:xfrm rot="10800000">
            <a:off x="6382" y="1265959"/>
            <a:ext cx="745393" cy="1291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85;p1" descr="https://catherineasquithgallery.com/uploads/posts/2023-02/1676549681_catherineasquithgallery-com-p-zelenii-ornament-na-belom-fone-227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0800000">
            <a:off x="-24063" y="3886451"/>
            <a:ext cx="619164" cy="718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"/>
          <p:cNvSpPr txBox="1"/>
          <p:nvPr/>
        </p:nvSpPr>
        <p:spPr>
          <a:xfrm>
            <a:off x="217667" y="2926266"/>
            <a:ext cx="4374219" cy="134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решаем:</a:t>
            </a:r>
            <a:endParaRPr sz="1200" b="1" i="0" u="none" strike="noStrike" cap="none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sz="900" i="1" dirty="0">
              <a:latin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 smtClean="0"/>
              <a:t>Отс</a:t>
            </a:r>
            <a:r>
              <a:rPr lang="ru" sz="12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утствие </a:t>
            </a:r>
            <a:r>
              <a:rPr lang="ru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компактного, оптимального по времени и качеству горения розжига костра в полевых условиях с минимальным количеством выбросов и образования отходов</a:t>
            </a:r>
            <a:r>
              <a:rPr lang="ru" sz="1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ru" sz="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4739350" y="2926266"/>
            <a:ext cx="4266160" cy="2736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 sz="1200" b="1" i="0" u="none" strike="noStrike" cap="none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" sz="1200" b="0" i="0" u="none" strike="noStrike" cap="none" dirty="0" smtClean="0">
                <a:solidFill>
                  <a:srgbClr val="000000"/>
                </a:solidFill>
                <a:sym typeface="Arial"/>
              </a:rPr>
              <a:t>В отличие </a:t>
            </a:r>
            <a:r>
              <a:rPr lang="ru" sz="1200" b="0" i="0" u="none" strike="noStrike" cap="none" dirty="0">
                <a:solidFill>
                  <a:srgbClr val="000000"/>
                </a:solidFill>
                <a:sym typeface="Arial"/>
              </a:rPr>
              <a:t>от альтернатив – дров, угля, </a:t>
            </a:r>
            <a:r>
              <a:rPr lang="ru" sz="1200" b="0" i="0" u="none" strike="noStrike" cap="none" dirty="0" smtClean="0">
                <a:solidFill>
                  <a:srgbClr val="000000"/>
                </a:solidFill>
                <a:sym typeface="Arial"/>
              </a:rPr>
              <a:t>розжига, гранулы компактны, экологичны и безопасны для здоровья.</a:t>
            </a:r>
            <a:r>
              <a:rPr lang="ru" sz="1200" b="0" i="0" u="none" strike="noStrike" cap="none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endParaRPr sz="1200" b="0" i="0" u="none" strike="noStrike" cap="none" dirty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7" name="Google Shape;77;p2"/>
          <p:cNvSpPr txBox="1"/>
          <p:nvPr/>
        </p:nvSpPr>
        <p:spPr>
          <a:xfrm>
            <a:off x="221650" y="792127"/>
            <a:ext cx="6737100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dirty="0" smtClean="0">
                <a:solidFill>
                  <a:srgbClr val="0B53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П</a:t>
            </a:r>
            <a:r>
              <a:rPr lang="ru" sz="1200" b="1" i="0" u="none" strike="noStrike" cap="none" dirty="0" smtClean="0">
                <a:solidFill>
                  <a:srgbClr val="0B53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отенциальные заказчики: 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78" name="Google Shape;78;p2"/>
          <p:cNvSpPr/>
          <p:nvPr/>
        </p:nvSpPr>
        <p:spPr>
          <a:xfrm>
            <a:off x="307374" y="4389641"/>
            <a:ext cx="4988525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" marR="12700">
              <a:lnSpc>
                <a:spcPct val="111800"/>
              </a:lnSpc>
              <a:buSzPts val="900"/>
            </a:pPr>
            <a:r>
              <a:rPr lang="ru" sz="1050" b="1" i="0" u="none" strike="noStrike" cap="none" dirty="0">
                <a:solidFill>
                  <a:srgbClr val="0B53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Рынок НТИ: </a:t>
            </a:r>
            <a:r>
              <a:rPr lang="en-US" sz="1050" b="1" dirty="0" smtClean="0">
                <a:latin typeface="Calibri"/>
                <a:ea typeface="Calibri"/>
                <a:cs typeface="Calibri"/>
                <a:sym typeface="Calibri"/>
              </a:rPr>
              <a:t>ECONET</a:t>
            </a:r>
            <a:r>
              <a:rPr lang="en-US" sz="1050" b="1" dirty="0">
                <a:latin typeface="Calibri"/>
                <a:ea typeface="Calibri"/>
                <a:cs typeface="Calibri"/>
                <a:sym typeface="Calibri"/>
              </a:rPr>
              <a:t>, HEALTHNET, </a:t>
            </a:r>
            <a:r>
              <a:rPr lang="en-US" sz="1050" b="1" dirty="0" smtClean="0">
                <a:latin typeface="Calibri"/>
                <a:ea typeface="Calibri"/>
                <a:cs typeface="Calibri"/>
                <a:sym typeface="Calibri"/>
              </a:rPr>
              <a:t>TECHNET</a:t>
            </a:r>
            <a:endParaRPr sz="1050" b="1" i="0" u="none" strike="noStrike" cap="none" dirty="0">
              <a:solidFill>
                <a:srgbClr val="0B53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  <a:p>
            <a:pPr marL="25400" marR="12700" lvl="0" indent="0" algn="l" rtl="0">
              <a:lnSpc>
                <a:spcPct val="1118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1050" b="1" i="0" u="none" strike="noStrike" cap="none" dirty="0">
                <a:solidFill>
                  <a:srgbClr val="0B53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Сквозная технология: </a:t>
            </a:r>
            <a:r>
              <a:rPr lang="ru-RU" sz="1050" b="1" i="0" u="none" strike="noStrike" cap="none" dirty="0">
                <a:solidFill>
                  <a:srgbClr val="0B53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Возобновляемые материалы и переработка отходов</a:t>
            </a:r>
            <a:endParaRPr sz="1050" b="1" i="0" u="none" strike="noStrike" cap="none" dirty="0">
              <a:solidFill>
                <a:srgbClr val="0B53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79" name="Google Shape;79;p2"/>
          <p:cNvSpPr txBox="1"/>
          <p:nvPr/>
        </p:nvSpPr>
        <p:spPr>
          <a:xfrm>
            <a:off x="1480559" y="140403"/>
            <a:ext cx="7101600" cy="3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 dirty="0">
                <a:solidFill>
                  <a:srgbClr val="0B5394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Ценностное  предложение</a:t>
            </a:r>
            <a:endParaRPr sz="2400" b="0" i="0" u="none" strike="noStrike" cap="none" dirty="0">
              <a:solidFill>
                <a:srgbClr val="0B5394"/>
              </a:solidFill>
              <a:latin typeface="Arial" panose="020B0604020202020204" pitchFamily="34" charset="0"/>
              <a:ea typeface="PT Sans"/>
              <a:cs typeface="Arial" panose="020B0604020202020204" pitchFamily="34" charset="0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0" name="Google Shape;80;p2"/>
          <p:cNvSpPr txBox="1"/>
          <p:nvPr/>
        </p:nvSpPr>
        <p:spPr>
          <a:xfrm>
            <a:off x="221650" y="573179"/>
            <a:ext cx="6737100" cy="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0" i="0" u="none" strike="noStrike" cap="none" dirty="0" smtClean="0">
                <a:solidFill>
                  <a:srgbClr val="2F549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ato Black"/>
              </a:rPr>
              <a:t>Гранулы </a:t>
            </a:r>
            <a:r>
              <a:rPr lang="ru" sz="1200" b="0" i="0" u="none" strike="noStrike" cap="none" dirty="0">
                <a:solidFill>
                  <a:srgbClr val="2F549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ato Black"/>
              </a:rPr>
              <a:t>из опилок для розжига</a:t>
            </a:r>
            <a:endParaRPr sz="8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1" name="Google Shape;81;p2"/>
          <p:cNvSpPr txBox="1"/>
          <p:nvPr/>
        </p:nvSpPr>
        <p:spPr>
          <a:xfrm>
            <a:off x="391187" y="1097160"/>
            <a:ext cx="8696325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</a:t>
            </a:r>
            <a:r>
              <a:rPr lang="ru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есничества</a:t>
            </a:r>
            <a:r>
              <a:rPr lang="ru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дачники, владельцы </a:t>
            </a:r>
            <a:r>
              <a:rPr lang="ru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каминов/печей, </a:t>
            </a:r>
            <a:r>
              <a:rPr lang="ru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походно-туристические </a:t>
            </a:r>
            <a:r>
              <a:rPr lang="ru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магазины, Министерство Обороны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Picture 2" descr="https://sportishka.com/uploads/posts/2022-03/1646908199_35-sportishka-com-p-ruki-u-kostra-turizm-krasivo-foto-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008" y="1604237"/>
            <a:ext cx="1905756" cy="12069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fish-club.net/upload/main/724/1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0" t="18727"/>
          <a:stretch/>
        </p:blipFill>
        <p:spPr bwMode="auto">
          <a:xfrm>
            <a:off x="879824" y="1604374"/>
            <a:ext cx="1860107" cy="12068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ugkuzovremont.ru/wp-content/uploads/2022/12/na-kost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522" y="1605853"/>
            <a:ext cx="1815504" cy="12103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"/>
          <p:cNvSpPr txBox="1">
            <a:spLocks noGrp="1"/>
          </p:cNvSpPr>
          <p:nvPr>
            <p:ph type="body" idx="1"/>
          </p:nvPr>
        </p:nvSpPr>
        <p:spPr>
          <a:xfrm>
            <a:off x="190500" y="964018"/>
            <a:ext cx="8689425" cy="417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b="0" i="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b="0" i="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b="0" i="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0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0" i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Проблема потребителя: отсутствие качественного, безопасного для здоровья и компактного средства для розжига. </a:t>
            </a:r>
          </a:p>
          <a:p>
            <a:pPr marL="12700" lvl="0" indent="0">
              <a:lnSpc>
                <a:spcPct val="100000"/>
              </a:lnSpc>
              <a:spcBef>
                <a:spcPts val="700"/>
              </a:spcBef>
              <a:buClr>
                <a:schemeClr val="dk1"/>
              </a:buClr>
              <a:buSzPts val="1100"/>
              <a:buNone/>
            </a:pPr>
            <a:r>
              <a:rPr lang="ru-RU" sz="1600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Сейчас эта проблема решается различными альтернативами:</a:t>
            </a:r>
          </a:p>
          <a:p>
            <a:pPr marL="12700" lvl="0" indent="0">
              <a:lnSpc>
                <a:spcPct val="100000"/>
              </a:lnSpc>
              <a:spcBef>
                <a:spcPts val="700"/>
              </a:spcBef>
              <a:buClr>
                <a:schemeClr val="dk1"/>
              </a:buClr>
              <a:buSzPts val="1100"/>
              <a:buNone/>
            </a:pPr>
            <a:r>
              <a:rPr lang="ru-RU" sz="1600" dirty="0" smtClean="0"/>
              <a:t>1</a:t>
            </a:r>
            <a:r>
              <a:rPr lang="ru-RU" sz="1600" dirty="0"/>
              <a:t>. жидкости для розжига</a:t>
            </a:r>
            <a:br>
              <a:rPr lang="ru-RU" sz="1600" dirty="0"/>
            </a:br>
            <a:r>
              <a:rPr lang="ru-RU" sz="1600" dirty="0"/>
              <a:t>2. пакеты с углем (ёмкие)</a:t>
            </a:r>
            <a:br>
              <a:rPr lang="ru-RU" sz="1600" dirty="0"/>
            </a:br>
            <a:r>
              <a:rPr lang="ru-RU" sz="1600" dirty="0"/>
              <a:t>3. пакеты с опилками (</a:t>
            </a:r>
            <a:r>
              <a:rPr lang="ru-RU" sz="1600" dirty="0" smtClean="0"/>
              <a:t>большие)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4. смолы для розжига</a:t>
            </a:r>
            <a:br>
              <a:rPr lang="ru-RU" sz="1600" dirty="0"/>
            </a:br>
            <a:r>
              <a:rPr lang="ru-RU" sz="1600" dirty="0"/>
              <a:t>5. дрова</a:t>
            </a:r>
            <a:br>
              <a:rPr lang="ru-RU" sz="1600" dirty="0"/>
            </a:br>
            <a:r>
              <a:rPr lang="ru-RU" sz="1600" dirty="0"/>
              <a:t>6. газовая горелка</a:t>
            </a:r>
            <a:br>
              <a:rPr lang="ru-RU" sz="1600" dirty="0"/>
            </a:br>
            <a:r>
              <a:rPr lang="ru-RU" sz="1600" dirty="0"/>
              <a:t>7. таблетки для розжига </a:t>
            </a:r>
            <a:r>
              <a:rPr lang="ru-RU" sz="1600" dirty="0" smtClean="0"/>
              <a:t>(в армейских </a:t>
            </a:r>
            <a:r>
              <a:rPr lang="ru-RU" sz="1600" dirty="0"/>
              <a:t>пойках) с наличием химических добавок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 dirty="0">
                <a:solidFill>
                  <a:srgbClr val="0B5394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Целевая аудитория</a:t>
            </a:r>
            <a:endParaRPr sz="2400" b="1" i="0" u="none" strike="noStrike" cap="none" dirty="0">
              <a:solidFill>
                <a:srgbClr val="0B5394"/>
              </a:solidFill>
              <a:latin typeface="Arial" panose="020B0604020202020204" pitchFamily="34" charset="0"/>
              <a:ea typeface="PT Sans"/>
              <a:cs typeface="Arial" panose="020B0604020202020204" pitchFamily="34" charset="0"/>
              <a:sym typeface="PT San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 dirty="0">
                <a:solidFill>
                  <a:srgbClr val="0B5394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Потребители</a:t>
            </a:r>
            <a:endParaRPr sz="2400" b="1" i="0" u="none" strike="noStrike" cap="none" dirty="0">
              <a:solidFill>
                <a:srgbClr val="0B5394"/>
              </a:solidFill>
              <a:latin typeface="Arial" panose="020B0604020202020204" pitchFamily="34" charset="0"/>
              <a:ea typeface="PT Sans"/>
              <a:cs typeface="Arial" panose="020B0604020202020204" pitchFamily="34" charset="0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30000" t="29055" r="14921" b="15892"/>
          <a:stretch/>
        </p:blipFill>
        <p:spPr>
          <a:xfrm>
            <a:off x="190500" y="0"/>
            <a:ext cx="4437383" cy="249363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76800" y="1742199"/>
            <a:ext cx="42304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 algn="r">
              <a:spcBef>
                <a:spcPts val="700"/>
              </a:spcBef>
              <a:buClr>
                <a:schemeClr val="dk1"/>
              </a:buClr>
              <a:buSzPts val="1100"/>
            </a:pPr>
            <a:r>
              <a:rPr lang="ru-RU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Наши клиенты: Министерство Обороны, </a:t>
            </a:r>
            <a:r>
              <a:rPr lang="ru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лесничества, дачники, владельцы каминов, походно-туристические магазины</a:t>
            </a:r>
            <a:r>
              <a:rPr lang="ru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"/>
          <p:cNvSpPr txBox="1">
            <a:spLocks noGrp="1"/>
          </p:cNvSpPr>
          <p:nvPr>
            <p:ph type="body" idx="1"/>
          </p:nvPr>
        </p:nvSpPr>
        <p:spPr>
          <a:xfrm>
            <a:off x="407194" y="615150"/>
            <a:ext cx="8351044" cy="410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 респонденты хотят качественное, доступное, компактное и эффективное средство без резкого запаха и безопасное в использовании.</a:t>
            </a:r>
            <a:endParaRPr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lang="ru-RU" sz="2200" dirty="0" smtClean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sz="1200" i="1" dirty="0">
              <a:solidFill>
                <a:srgbClr val="666666"/>
              </a:solidFill>
            </a:endParaRPr>
          </a:p>
        </p:txBody>
      </p:sp>
      <p:sp>
        <p:nvSpPr>
          <p:cNvPr id="94" name="Google Shape;94;p4"/>
          <p:cNvSpPr txBox="1"/>
          <p:nvPr/>
        </p:nvSpPr>
        <p:spPr>
          <a:xfrm>
            <a:off x="992275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000" b="1" i="0" u="none" strike="noStrike" cap="none" dirty="0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Инсайты, полученные из интервью с пользователями</a:t>
            </a:r>
            <a:endParaRPr sz="2400" b="0" i="0" u="none" strike="noStrike" cap="none" dirty="0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594494" y="1593787"/>
            <a:ext cx="1754981" cy="116205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790948" y="1713147"/>
            <a:ext cx="13620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Идеальное средство для розжига должно быть удобным в использовании, безопасным и иметь приятную цену</a:t>
            </a:r>
            <a:endParaRPr lang="ru-RU" sz="900" dirty="0"/>
          </a:p>
        </p:txBody>
      </p:sp>
      <p:sp>
        <p:nvSpPr>
          <p:cNvPr id="9" name="Овал 8"/>
          <p:cNvSpPr/>
          <p:nvPr/>
        </p:nvSpPr>
        <p:spPr>
          <a:xfrm>
            <a:off x="1643059" y="1593787"/>
            <a:ext cx="1754981" cy="116205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545929" y="1593787"/>
            <a:ext cx="1754981" cy="116205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791886" y="1759313"/>
            <a:ext cx="14573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меня идеальное средство для розжига должно быть компактным, </a:t>
            </a:r>
            <a:r>
              <a:rPr lang="ru-RU"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экологичным</a:t>
            </a:r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безопасным и иметь хорошую теплоотдачу</a:t>
            </a:r>
            <a:endParaRPr lang="ru-RU" sz="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870969" y="1713147"/>
            <a:ext cx="11049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Было бы здорово иметь 3в1: быстро, компактно и эффективно</a:t>
            </a:r>
            <a:endParaRPr lang="ru-RU" sz="1000" dirty="0"/>
          </a:p>
        </p:txBody>
      </p:sp>
      <p:pic>
        <p:nvPicPr>
          <p:cNvPr id="1026" name="Picture 2" descr="https://iranarze.ir/wp-content/uploads/2022/08/estekhdam14-3-scal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869" y="3738019"/>
            <a:ext cx="1985246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284" y="2875197"/>
            <a:ext cx="6580585" cy="2288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buSzPts val="1800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Вопросы, которые задавались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респондентам:</a:t>
            </a:r>
          </a:p>
          <a:p>
            <a:pPr marL="285750" lvl="0" indent="-285750">
              <a:lnSpc>
                <a:spcPct val="115000"/>
              </a:lnSpc>
              <a:spcBef>
                <a:spcPts val="1200"/>
              </a:spcBef>
              <a:buSzPts val="1800"/>
              <a:buFont typeface="Arial" panose="020B0604020202020204" pitchFamily="34" charset="0"/>
              <a:buChar char="•"/>
            </a:pPr>
            <a:r>
              <a:rPr lang="ru-RU" dirty="0" smtClean="0"/>
              <a:t>Какие </a:t>
            </a:r>
            <a:r>
              <a:rPr lang="ru-RU" dirty="0"/>
              <a:t>средства для розжига Вы используете/использовали бы и </a:t>
            </a:r>
            <a:r>
              <a:rPr lang="ru-RU" dirty="0" smtClean="0"/>
              <a:t>почему?</a:t>
            </a:r>
          </a:p>
          <a:p>
            <a:pPr marL="285750" lvl="0" indent="-285750">
              <a:lnSpc>
                <a:spcPct val="115000"/>
              </a:lnSpc>
              <a:spcBef>
                <a:spcPts val="1200"/>
              </a:spcBef>
              <a:buSzPts val="1800"/>
              <a:buFont typeface="Arial" panose="020B0604020202020204" pitchFamily="34" charset="0"/>
              <a:buChar char="•"/>
            </a:pPr>
            <a:r>
              <a:rPr lang="ru-RU" dirty="0" smtClean="0"/>
              <a:t>Какие </a:t>
            </a:r>
            <a:r>
              <a:rPr lang="ru-RU" dirty="0"/>
              <a:t>средства для розжига Вы рассматривали, но отказались от них? </a:t>
            </a:r>
            <a:r>
              <a:rPr lang="ru-RU" dirty="0" smtClean="0"/>
              <a:t>Почему?</a:t>
            </a:r>
          </a:p>
          <a:p>
            <a:pPr marL="285750" lvl="0" indent="-285750">
              <a:lnSpc>
                <a:spcPct val="115000"/>
              </a:lnSpc>
              <a:spcBef>
                <a:spcPts val="1200"/>
              </a:spcBef>
              <a:buSzPts val="1800"/>
              <a:buFont typeface="Arial" panose="020B0604020202020204" pitchFamily="34" charset="0"/>
              <a:buChar char="•"/>
            </a:pPr>
            <a:r>
              <a:rPr lang="ru-RU" dirty="0" smtClean="0"/>
              <a:t>Что </a:t>
            </a:r>
            <a:r>
              <a:rPr lang="ru-RU" dirty="0"/>
              <a:t>бы вы добавили/изменили в средстве, которое вы используете, чтобы оно выглядело идеально? Опишите, пожалуйста, идеальное средство для розжига? Какие отличительные черты оно должно иметь?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"/>
          <p:cNvSpPr txBox="1">
            <a:spLocks noGrp="1"/>
          </p:cNvSpPr>
          <p:nvPr>
            <p:ph type="body" idx="1"/>
          </p:nvPr>
        </p:nvSpPr>
        <p:spPr>
          <a:xfrm>
            <a:off x="283125" y="685750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>
              <a:buNone/>
            </a:pPr>
            <a:r>
              <a:rPr lang="ru" dirty="0" smtClean="0"/>
              <a:t>AS-IS</a:t>
            </a:r>
          </a:p>
          <a:p>
            <a:pPr marL="0" lvl="0" indent="0" algn="ctr">
              <a:buNone/>
            </a:pPr>
            <a:endParaRPr lang="ru" dirty="0" smtClean="0"/>
          </a:p>
          <a:p>
            <a:pPr marL="0" lvl="0" indent="0" algn="ctr">
              <a:buNone/>
            </a:pPr>
            <a:r>
              <a:rPr lang="ru-RU" dirty="0" smtClean="0"/>
              <a:t>Потребитель пользуется </a:t>
            </a:r>
            <a:r>
              <a:rPr lang="ru-RU" dirty="0"/>
              <a:t>в основном </a:t>
            </a:r>
            <a:r>
              <a:rPr lang="ru-RU" dirty="0" smtClean="0"/>
              <a:t>углём, гелем, жидким розжигом. </a:t>
            </a:r>
          </a:p>
          <a:p>
            <a:pPr marL="0" lvl="0" indent="0" algn="ctr">
              <a:buNone/>
            </a:pPr>
            <a:r>
              <a:rPr lang="ru-RU" dirty="0" smtClean="0"/>
              <a:t>Данные </a:t>
            </a:r>
            <a:r>
              <a:rPr lang="ru-RU" dirty="0"/>
              <a:t>средства имеют ряд проблем: </a:t>
            </a:r>
            <a:endParaRPr lang="ru-RU" dirty="0" smtClean="0"/>
          </a:p>
          <a:p>
            <a:pPr marL="285750" indent="-285750" algn="ctr"/>
            <a:r>
              <a:rPr lang="ru-RU" dirty="0" smtClean="0"/>
              <a:t>недостаточная теплоотдача </a:t>
            </a:r>
          </a:p>
          <a:p>
            <a:pPr marL="285750" indent="-285750" algn="ctr"/>
            <a:r>
              <a:rPr lang="ru-RU" dirty="0" smtClean="0"/>
              <a:t>быстрое сгорание</a:t>
            </a:r>
          </a:p>
          <a:p>
            <a:pPr marL="285750" indent="-285750" algn="ctr"/>
            <a:r>
              <a:rPr lang="ru-RU" dirty="0" smtClean="0"/>
              <a:t>неприятный запах</a:t>
            </a:r>
          </a:p>
          <a:p>
            <a:pPr marL="285750" indent="-285750" algn="ctr"/>
            <a:r>
              <a:rPr lang="ru-RU" dirty="0" err="1" smtClean="0"/>
              <a:t>неэкологичность</a:t>
            </a:r>
            <a:endParaRPr lang="ru-RU" dirty="0" smtClean="0"/>
          </a:p>
          <a:p>
            <a:pPr marL="285750" indent="-285750" algn="ctr"/>
            <a:r>
              <a:rPr lang="ru-RU" dirty="0" smtClean="0"/>
              <a:t>отсутствие </a:t>
            </a:r>
            <a:r>
              <a:rPr lang="ru-RU" dirty="0"/>
              <a:t>компактности.</a:t>
            </a:r>
            <a:endParaRPr dirty="0"/>
          </a:p>
        </p:txBody>
      </p:sp>
      <p:sp>
        <p:nvSpPr>
          <p:cNvPr id="100" name="Google Shape;100;p5"/>
          <p:cNvSpPr txBox="1">
            <a:spLocks noGrp="1"/>
          </p:cNvSpPr>
          <p:nvPr>
            <p:ph type="body" idx="2"/>
          </p:nvPr>
        </p:nvSpPr>
        <p:spPr>
          <a:xfrm>
            <a:off x="4870500" y="786597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dirty="0"/>
              <a:t>TO </a:t>
            </a:r>
            <a:r>
              <a:rPr lang="ru" dirty="0" smtClean="0"/>
              <a:t>BE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" dirty="0" smtClean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dirty="0" smtClean="0"/>
              <a:t>Экологически чистое, компактное, экологичное, безопасное средство для розжига </a:t>
            </a:r>
            <a:endParaRPr lang="ru" dirty="0"/>
          </a:p>
        </p:txBody>
      </p:sp>
      <p:sp>
        <p:nvSpPr>
          <p:cNvPr id="101" name="Google Shape;101;p5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 dirty="0">
                <a:solidFill>
                  <a:srgbClr val="0B5394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Пользовательский сценарий</a:t>
            </a:r>
            <a:endParaRPr sz="7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PT Sans"/>
              <a:cs typeface="Arial" panose="020B0604020202020204" pitchFamily="34" charset="0"/>
              <a:sym typeface="PT Sans"/>
            </a:endParaRPr>
          </a:p>
        </p:txBody>
      </p:sp>
      <p:pic>
        <p:nvPicPr>
          <p:cNvPr id="5" name="Picture 2" descr="https://blog.mann-ivanov-ferber.ru/wp-content/uploads/2017/11/unt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60184"/>
            <a:ext cx="1855024" cy="10407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fikiwiki.com/uploads/posts/2022-02/thumbs/1645053672_5-fikiwiki-com-p-kartinki-da-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87" y="3092057"/>
            <a:ext cx="2219325" cy="16672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"/>
          <p:cNvSpPr txBox="1">
            <a:spLocks noGrp="1"/>
          </p:cNvSpPr>
          <p:nvPr>
            <p:ph type="body" idx="1"/>
          </p:nvPr>
        </p:nvSpPr>
        <p:spPr>
          <a:xfrm flipH="1" flipV="1">
            <a:off x="-811161" y="4906774"/>
            <a:ext cx="1122861" cy="45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114300" indent="0">
              <a:buNone/>
            </a:pPr>
            <a:r>
              <a:rPr lang="ru-RU" sz="3600" b="0" i="0" dirty="0">
                <a:solidFill>
                  <a:srgbClr val="FFFFFF"/>
                </a:solidFill>
                <a:effectLst/>
                <a:latin typeface="YS Text"/>
              </a:rPr>
              <a:t>г</a:t>
            </a:r>
            <a:endParaRPr sz="3450" dirty="0">
              <a:solidFill>
                <a:schemeClr val="dk1"/>
              </a:solidFill>
            </a:endParaRPr>
          </a:p>
        </p:txBody>
      </p:sp>
      <p:sp>
        <p:nvSpPr>
          <p:cNvPr id="107" name="Google Shape;107;p6"/>
          <p:cNvSpPr txBox="1"/>
          <p:nvPr/>
        </p:nvSpPr>
        <p:spPr>
          <a:xfrm>
            <a:off x="1732683" y="193299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 dirty="0">
                <a:solidFill>
                  <a:srgbClr val="0B5394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Объем рынка, его динамика</a:t>
            </a:r>
            <a:endParaRPr sz="2400" b="0" i="0" u="none" strike="noStrike" cap="none" dirty="0">
              <a:solidFill>
                <a:srgbClr val="0B5394"/>
              </a:solidFill>
              <a:latin typeface="Arial" panose="020B0604020202020204" pitchFamily="34" charset="0"/>
              <a:ea typeface="PT Sans"/>
              <a:cs typeface="Arial" panose="020B0604020202020204" pitchFamily="34" charset="0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2BF5F7E-8942-DF0B-1E4B-1A78EF33E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47" y="839499"/>
            <a:ext cx="3750915" cy="3356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21B5292-A8AE-B33D-FEDF-75DDDBF8AD6A}"/>
              </a:ext>
            </a:extLst>
          </p:cNvPr>
          <p:cNvSpPr txBox="1"/>
          <p:nvPr/>
        </p:nvSpPr>
        <p:spPr>
          <a:xfrm>
            <a:off x="4150491" y="1248536"/>
            <a:ext cx="477904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Объем производства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средств для розжига</a:t>
            </a:r>
            <a:r>
              <a:rPr lang="ru-RU" b="0" i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 </a:t>
            </a:r>
            <a:r>
              <a:rPr lang="ru-RU" b="0" i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опилок на мировом рынке </a:t>
            </a:r>
            <a:r>
              <a:rPr lang="ru-RU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постоянно растет</a:t>
            </a:r>
            <a:r>
              <a:rPr lang="ru-RU" b="0" i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ru-RU" b="0" i="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ru-RU" b="0" i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величивается спрос </a:t>
            </a:r>
            <a:r>
              <a:rPr lang="ru-RU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экологически чистые продукты и </a:t>
            </a:r>
            <a:r>
              <a:rPr lang="ru-RU" b="0" i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развиваются технологии </a:t>
            </a:r>
            <a:r>
              <a:rPr lang="ru-RU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переработки отходов деревообработки</a:t>
            </a:r>
            <a:r>
              <a:rPr lang="ru-RU" b="0" i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0" i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России также наблюдается рост производства, однако он не так значителен, как в других странах.</a:t>
            </a:r>
          </a:p>
          <a:p>
            <a:r>
              <a:rPr lang="ru-RU" b="0" i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Это связано с рядом факторов: низкая стоимость традиционных видов топлива, недостаточное развитие инфраструктуры и отсутствие государственной поддержки отрасли.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"/>
          <p:cNvSpPr txBox="1">
            <a:spLocks noGrp="1"/>
          </p:cNvSpPr>
          <p:nvPr>
            <p:ph type="body" idx="1"/>
          </p:nvPr>
        </p:nvSpPr>
        <p:spPr>
          <a:xfrm>
            <a:off x="251463" y="810706"/>
            <a:ext cx="8520600" cy="37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7297"/>
              <a:buNone/>
            </a:pPr>
            <a:r>
              <a:rPr lang="ru-RU" dirty="0">
                <a:solidFill>
                  <a:schemeClr val="dk1"/>
                </a:solidFill>
              </a:rPr>
              <a:t>Мы уже успели сделать пробную партию наших гранул, их состав прост и экологичен: опилки, макулатура и вода!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7297"/>
              <a:buNone/>
            </a:pPr>
            <a:endParaRPr sz="1600" dirty="0">
              <a:solidFill>
                <a:srgbClr val="FF0000"/>
              </a:solidFill>
            </a:endParaRPr>
          </a:p>
        </p:txBody>
      </p:sp>
      <p:sp>
        <p:nvSpPr>
          <p:cNvPr id="114" name="Google Shape;114;p7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1" i="0" u="none" strike="noStrike" cap="none" dirty="0">
                <a:solidFill>
                  <a:srgbClr val="1E4E79"/>
                </a:solidFill>
                <a:latin typeface="Arial" panose="020B0604020202020204" pitchFamily="34" charset="0"/>
                <a:ea typeface="Franklin Gothic"/>
                <a:cs typeface="Arial" panose="020B0604020202020204" pitchFamily="34" charset="0"/>
                <a:sym typeface="Franklin Gothic"/>
              </a:rPr>
              <a:t>Описание продукта</a:t>
            </a:r>
            <a:endParaRPr sz="1100" b="1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0A377AF8-8FDE-B4E0-9C01-E97D5A5863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34"/>
          <a:stretch/>
        </p:blipFill>
        <p:spPr>
          <a:xfrm>
            <a:off x="2588342" y="1680086"/>
            <a:ext cx="2286335" cy="286892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6815F7CB-BC23-BBF1-6FA1-9DBB7A537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8348" y="1692632"/>
            <a:ext cx="1975947" cy="286891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D572E743-2C72-372A-227A-B2F438C19F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8117"/>
          <a:stretch/>
        </p:blipFill>
        <p:spPr>
          <a:xfrm>
            <a:off x="255729" y="1680087"/>
            <a:ext cx="2170381" cy="286892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28803536-51D7-61B0-2B11-53BB27C50A7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147" t="2303" r="5893" b="4586"/>
          <a:stretch/>
        </p:blipFill>
        <p:spPr>
          <a:xfrm>
            <a:off x="5036909" y="1680086"/>
            <a:ext cx="1759207" cy="2868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body" idx="1"/>
          </p:nvPr>
        </p:nvSpPr>
        <p:spPr>
          <a:xfrm>
            <a:off x="133950" y="942779"/>
            <a:ext cx="6097244" cy="37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109"/>
              <a:buFont typeface="Arial"/>
              <a:buNone/>
            </a:pPr>
            <a:r>
              <a:rPr lang="ru" sz="1995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109"/>
              <a:buFont typeface="Arial"/>
              <a:buNone/>
            </a:pPr>
            <a:endParaRPr sz="3487" dirty="0">
              <a:solidFill>
                <a:schemeClr val="dk1"/>
              </a:solidFill>
            </a:endParaRPr>
          </a:p>
          <a:p>
            <a:pPr marL="285750" lvl="0" indent="-285750" algn="just">
              <a:spcBef>
                <a:spcPts val="1200"/>
              </a:spcBef>
              <a:buClr>
                <a:srgbClr val="00B050"/>
              </a:buClr>
              <a:buSzPct val="140501"/>
              <a:buFont typeface="Wingdings" panose="05000000000000000000" pitchFamily="2" charset="2"/>
              <a:buChar char="Ø"/>
            </a:pPr>
            <a:r>
              <a:rPr lang="ru-RU" sz="1385" i="1" dirty="0">
                <a:solidFill>
                  <a:schemeClr val="dk1"/>
                </a:solidFill>
                <a:highlight>
                  <a:srgbClr val="FFFFFF"/>
                </a:highlight>
              </a:rPr>
              <a:t>Наши гранулы имеют небольшой размер : кубики </a:t>
            </a:r>
            <a:r>
              <a:rPr lang="ru-RU" sz="1385" i="1" dirty="0" smtClean="0">
                <a:solidFill>
                  <a:schemeClr val="dk1"/>
                </a:solidFill>
                <a:highlight>
                  <a:srgbClr val="FFFFFF"/>
                </a:highlight>
              </a:rPr>
              <a:t>3 </a:t>
            </a:r>
            <a:r>
              <a:rPr lang="ru-RU" sz="1385" i="1" dirty="0">
                <a:solidFill>
                  <a:schemeClr val="dk1"/>
                </a:solidFill>
                <a:highlight>
                  <a:srgbClr val="FFFFFF"/>
                </a:highlight>
              </a:rPr>
              <a:t>см х </a:t>
            </a:r>
            <a:r>
              <a:rPr lang="ru-RU" sz="1385" i="1" dirty="0" smtClean="0">
                <a:solidFill>
                  <a:schemeClr val="dk1"/>
                </a:solidFill>
                <a:highlight>
                  <a:srgbClr val="FFFFFF"/>
                </a:highlight>
              </a:rPr>
              <a:t>3 </a:t>
            </a:r>
            <a:r>
              <a:rPr lang="ru-RU" sz="1385" i="1" dirty="0">
                <a:solidFill>
                  <a:schemeClr val="dk1"/>
                </a:solidFill>
                <a:highlight>
                  <a:srgbClr val="FFFFFF"/>
                </a:highlight>
              </a:rPr>
              <a:t>см х </a:t>
            </a:r>
            <a:r>
              <a:rPr lang="ru-RU" sz="1385" i="1" dirty="0" smtClean="0">
                <a:solidFill>
                  <a:schemeClr val="dk1"/>
                </a:solidFill>
                <a:highlight>
                  <a:srgbClr val="FFFFFF"/>
                </a:highlight>
              </a:rPr>
              <a:t>2 см, </a:t>
            </a:r>
            <a:r>
              <a:rPr lang="ru-RU" sz="1385" i="1" dirty="0">
                <a:solidFill>
                  <a:schemeClr val="dk1"/>
                </a:solidFill>
                <a:highlight>
                  <a:srgbClr val="FFFFFF"/>
                </a:highlight>
              </a:rPr>
              <a:t>что очень удобно при транспортировке и хранении.</a:t>
            </a:r>
          </a:p>
          <a:p>
            <a:pPr marL="285750" lvl="0" indent="-2857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B050"/>
              </a:buClr>
              <a:buSzPct val="140501"/>
              <a:buFont typeface="Wingdings" panose="05000000000000000000" pitchFamily="2" charset="2"/>
              <a:buChar char="Ø"/>
            </a:pPr>
            <a:r>
              <a:rPr lang="ru-RU" sz="1385" i="1" dirty="0">
                <a:solidFill>
                  <a:schemeClr val="dk1"/>
                </a:solidFill>
                <a:highlight>
                  <a:srgbClr val="FFFFFF"/>
                </a:highlight>
              </a:rPr>
              <a:t>Экологичный состав, без вредных выбросов и выделений.</a:t>
            </a:r>
          </a:p>
          <a:p>
            <a:pPr marL="285750" lvl="0" indent="-2857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B050"/>
              </a:buClr>
              <a:buSzPct val="140501"/>
              <a:buFont typeface="Wingdings" panose="05000000000000000000" pitchFamily="2" charset="2"/>
              <a:buChar char="Ø"/>
            </a:pPr>
            <a:r>
              <a:rPr lang="ru-RU" sz="1385" i="1" dirty="0" smtClean="0">
                <a:solidFill>
                  <a:schemeClr val="dk1"/>
                </a:solidFill>
                <a:highlight>
                  <a:srgbClr val="FFFFFF"/>
                </a:highlight>
              </a:rPr>
              <a:t>Упаковка </a:t>
            </a:r>
            <a:r>
              <a:rPr lang="ru-RU" sz="1385" i="1" dirty="0">
                <a:solidFill>
                  <a:schemeClr val="dk1"/>
                </a:solidFill>
                <a:highlight>
                  <a:srgbClr val="FFFFFF"/>
                </a:highlight>
              </a:rPr>
              <a:t>будет из переработанной бумаги, которая так же утилизируется в процессе розжига.</a:t>
            </a:r>
            <a:endParaRPr sz="1385" i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0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0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0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0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1110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</p:txBody>
      </p:sp>
      <p:sp>
        <p:nvSpPr>
          <p:cNvPr id="120" name="Google Shape;120;p8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 dirty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619F312-A8B3-7044-B2D5-31B6673BB0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82" t="9533" r="6080" b="5837"/>
          <a:stretch/>
        </p:blipFill>
        <p:spPr>
          <a:xfrm>
            <a:off x="6231194" y="1157190"/>
            <a:ext cx="2603090" cy="33094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20;p8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 dirty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7396" t="28137" r="9063" b="26697"/>
          <a:stretch/>
        </p:blipFill>
        <p:spPr>
          <a:xfrm>
            <a:off x="863600" y="546771"/>
            <a:ext cx="4017196" cy="19052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41249" t="28614" r="37918" b="25180"/>
          <a:stretch/>
        </p:blipFill>
        <p:spPr>
          <a:xfrm>
            <a:off x="6082301" y="1038055"/>
            <a:ext cx="2428983" cy="31815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6067" y="4559958"/>
            <a:ext cx="7077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Количества теплоты от сгорания 1 гранулы хватит для нагрева 1 л воды на </a:t>
            </a:r>
            <a:r>
              <a:rPr lang="ru-RU" dirty="0"/>
              <a:t> </a:t>
            </a:r>
            <a:r>
              <a:rPr lang="ru-RU" dirty="0" smtClean="0"/>
              <a:t>≈  61</a:t>
            </a:r>
            <a:r>
              <a:rPr lang="ru-RU" b="1" dirty="0"/>
              <a:t>°</a:t>
            </a:r>
            <a:endParaRPr lang="ru-RU" dirty="0"/>
          </a:p>
        </p:txBody>
      </p:sp>
      <p:pic>
        <p:nvPicPr>
          <p:cNvPr id="2" name="горение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rot="5400000">
            <a:off x="1885772" y="1712482"/>
            <a:ext cx="1972851" cy="35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1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 txBox="1">
            <a:spLocks noGrp="1"/>
          </p:cNvSpPr>
          <p:nvPr>
            <p:ph type="title"/>
          </p:nvPr>
        </p:nvSpPr>
        <p:spPr>
          <a:xfrm>
            <a:off x="311700" y="218921"/>
            <a:ext cx="8520600" cy="702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b="1" i="1" dirty="0"/>
              <a:t>КОНКУРЕНТОСПОСОБНОСТЬ</a:t>
            </a:r>
            <a:endParaRPr b="1" i="1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C3975B1C-3C27-882D-F7EF-F4F364B13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742553"/>
              </p:ext>
            </p:extLst>
          </p:nvPr>
        </p:nvGraphicFramePr>
        <p:xfrm>
          <a:off x="420325" y="761449"/>
          <a:ext cx="8411975" cy="421807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49931">
                  <a:extLst>
                    <a:ext uri="{9D8B030D-6E8A-4147-A177-3AD203B41FA5}">
                      <a16:colId xmlns="" xmlns:a16="http://schemas.microsoft.com/office/drawing/2014/main" val="1160246712"/>
                    </a:ext>
                  </a:extLst>
                </a:gridCol>
                <a:gridCol w="1662320">
                  <a:extLst>
                    <a:ext uri="{9D8B030D-6E8A-4147-A177-3AD203B41FA5}">
                      <a16:colId xmlns="" xmlns:a16="http://schemas.microsoft.com/office/drawing/2014/main" val="1777597283"/>
                    </a:ext>
                  </a:extLst>
                </a:gridCol>
                <a:gridCol w="1349931">
                  <a:extLst>
                    <a:ext uri="{9D8B030D-6E8A-4147-A177-3AD203B41FA5}">
                      <a16:colId xmlns="" xmlns:a16="http://schemas.microsoft.com/office/drawing/2014/main" val="46564697"/>
                    </a:ext>
                  </a:extLst>
                </a:gridCol>
                <a:gridCol w="1349931">
                  <a:extLst>
                    <a:ext uri="{9D8B030D-6E8A-4147-A177-3AD203B41FA5}">
                      <a16:colId xmlns="" xmlns:a16="http://schemas.microsoft.com/office/drawing/2014/main" val="2266169589"/>
                    </a:ext>
                  </a:extLst>
                </a:gridCol>
                <a:gridCol w="1349931">
                  <a:extLst>
                    <a:ext uri="{9D8B030D-6E8A-4147-A177-3AD203B41FA5}">
                      <a16:colId xmlns="" xmlns:a16="http://schemas.microsoft.com/office/drawing/2014/main" val="1993859596"/>
                    </a:ext>
                  </a:extLst>
                </a:gridCol>
                <a:gridCol w="1349931"/>
              </a:tblGrid>
              <a:tr h="305488">
                <a:tc>
                  <a:txBody>
                    <a:bodyPr/>
                    <a:lstStyle/>
                    <a:p>
                      <a:endParaRPr lang="ru-RU" sz="1200" b="1" i="0" u="none" strike="noStrike" cap="none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Компактность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Эффективность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Безопасность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Экологичность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dirty="0" smtClean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Стоимость, р</a:t>
                      </a:r>
                      <a:endParaRPr lang="ru-RU" sz="1200" b="1" i="0" u="none" strike="noStrike" cap="none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07826085"/>
                  </a:ext>
                </a:extLst>
              </a:tr>
              <a:tr h="708682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УГОЛЬ ДРЕВЕСНЫЙ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i="0" u="none" strike="noStrike" cap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119р/кг</a:t>
                      </a:r>
                      <a:endParaRPr lang="ru-RU" sz="1800" b="1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3014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ПЕЛЛЕТЫ ДРЕВЕСНЫЕ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u="none" strike="noStrike" cap="none" baseline="-25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425/5кг</a:t>
                      </a:r>
                      <a:endParaRPr lang="ru-RU" sz="2800" b="1" i="0" u="none" strike="noStrike" cap="none" baseline="-25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72561350"/>
                  </a:ext>
                </a:extLst>
              </a:tr>
              <a:tr h="600607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РОЗЖИГ НА СПИРТЕ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i="0" u="none" strike="noStrike" cap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150р/л</a:t>
                      </a:r>
                      <a:endParaRPr lang="ru-RU" sz="1800" b="1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31766902"/>
                  </a:ext>
                </a:extLst>
              </a:tr>
              <a:tr h="600607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ЖИДКИЙ ПАРАФИН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u="none" strike="noStrike" cap="none" baseline="-25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700р/л</a:t>
                      </a:r>
                      <a:endParaRPr lang="ru-RU" sz="2800" b="1" i="0" u="none" strike="noStrike" cap="none" baseline="-25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52645633"/>
                  </a:ext>
                </a:extLst>
              </a:tr>
              <a:tr h="600607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СМЕСЬ СМОЛ И МАСЕЛ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i="0" u="none" strike="noStrike" cap="none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1000р/100</a:t>
                      </a:r>
                      <a:r>
                        <a:rPr lang="ru-RU" sz="1800" b="1" i="0" u="none" strike="noStrike" cap="none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таблеток</a:t>
                      </a:r>
                      <a:endParaRPr lang="ru-RU" sz="1800" b="1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2134730"/>
                  </a:ext>
                </a:extLst>
              </a:tr>
              <a:tr h="600607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ГРАНУЛЫ ИЗ ОПИЛОК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600" b="1" i="0" u="none" strike="noStrike" cap="none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1" i="0" u="none" strike="noStrike" cap="none" baseline="-25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100р/135г</a:t>
                      </a:r>
                      <a:endParaRPr lang="ru-RU" sz="2800" b="1" i="0" u="none" strike="noStrike" cap="none" baseline="-25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3051652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travelpayouts.com/ru/blog/wp-content/uploads/2019/07/lichnyi_opy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998" y="3143249"/>
            <a:ext cx="3556002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7675" y="333790"/>
            <a:ext cx="8486775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0B5394"/>
                </a:solidFill>
                <a:latin typeface="PT Sans" panose="020B0604020202020204" charset="-52"/>
              </a:rPr>
              <a:t>Монетизация</a:t>
            </a:r>
            <a:endParaRPr lang="ru-RU" dirty="0"/>
          </a:p>
          <a:p>
            <a:pPr algn="r"/>
            <a:r>
              <a:rPr lang="ru-RU" sz="1600" b="1" dirty="0">
                <a:solidFill>
                  <a:srgbClr val="0B5394"/>
                </a:solidFill>
                <a:latin typeface="PT Sans" panose="020B0604020202020204" charset="-52"/>
              </a:rPr>
              <a:t>Модель коммерциализации</a:t>
            </a:r>
            <a:endParaRPr lang="ru-RU" dirty="0"/>
          </a:p>
          <a:p>
            <a:pPr>
              <a:spcAft>
                <a:spcPts val="1200"/>
              </a:spcAft>
            </a:pPr>
            <a:endParaRPr lang="ru-RU" dirty="0" smtClean="0"/>
          </a:p>
          <a:p>
            <a:pPr>
              <a:spcAft>
                <a:spcPts val="1200"/>
              </a:spcAft>
            </a:pPr>
            <a:endParaRPr lang="ru-RU" dirty="0"/>
          </a:p>
          <a:p>
            <a:pPr>
              <a:spcAft>
                <a:spcPts val="1200"/>
              </a:spcAft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Модель монетизации - </a:t>
            </a:r>
            <a:r>
              <a:rPr lang="ru-RU" b="1" dirty="0"/>
              <a:t>ф</a:t>
            </a:r>
            <a:r>
              <a:rPr lang="ru-RU" b="1" dirty="0" smtClean="0"/>
              <a:t>иксированная </a:t>
            </a:r>
            <a:r>
              <a:rPr lang="ru-RU" b="1" dirty="0"/>
              <a:t>стоимость за покупку </a:t>
            </a:r>
            <a:r>
              <a:rPr lang="ru-RU" dirty="0"/>
              <a:t>- </a:t>
            </a:r>
            <a:r>
              <a:rPr lang="ru-RU" dirty="0" err="1"/>
              <a:t>единоразовая</a:t>
            </a:r>
            <a:r>
              <a:rPr lang="ru-RU" dirty="0"/>
              <a:t> оплата при покупке </a:t>
            </a:r>
            <a:r>
              <a:rPr lang="ru-RU" dirty="0" smtClean="0"/>
              <a:t>продукта.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Направления для заработка: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продажа продукта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переработка </a:t>
            </a:r>
            <a:r>
              <a:rPr lang="ru-RU" dirty="0"/>
              <a:t>отходов стороннего </a:t>
            </a:r>
            <a:r>
              <a:rPr lang="ru-RU" dirty="0" smtClean="0"/>
              <a:t>производства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размещение </a:t>
            </a:r>
            <a:r>
              <a:rPr lang="ru-RU" dirty="0"/>
              <a:t>сторонней рекламы на </a:t>
            </a:r>
            <a:r>
              <a:rPr lang="ru-RU" dirty="0" smtClean="0"/>
              <a:t>упаковке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партнерство </a:t>
            </a:r>
            <a:r>
              <a:rPr lang="ru-RU" dirty="0"/>
              <a:t>со </a:t>
            </a:r>
            <a:r>
              <a:rPr lang="ru-RU" dirty="0" err="1" smtClean="0"/>
              <a:t>спец.магазинами</a:t>
            </a:r>
            <a:endParaRPr lang="ru-RU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продажа франшизы</a:t>
            </a:r>
          </a:p>
          <a:p>
            <a:pPr>
              <a:spcAft>
                <a:spcPts val="1200"/>
              </a:spcAft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2639" t="30360" r="18889" b="21715"/>
          <a:stretch/>
        </p:blipFill>
        <p:spPr>
          <a:xfrm>
            <a:off x="0" y="0"/>
            <a:ext cx="3941124" cy="18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7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6847BCDE-33F9-E014-C16B-B9797B5D3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0626"/>
              </p:ext>
            </p:extLst>
          </p:nvPr>
        </p:nvGraphicFramePr>
        <p:xfrm>
          <a:off x="252256" y="266227"/>
          <a:ext cx="8618940" cy="5149549"/>
        </p:xfrm>
        <a:graphic>
          <a:graphicData uri="http://schemas.openxmlformats.org/drawingml/2006/table">
            <a:tbl>
              <a:tblPr firstRow="1" bandRow="1"/>
              <a:tblGrid>
                <a:gridCol w="1744980">
                  <a:extLst>
                    <a:ext uri="{9D8B030D-6E8A-4147-A177-3AD203B41FA5}">
                      <a16:colId xmlns="" xmlns:a16="http://schemas.microsoft.com/office/drawing/2014/main" val="2000642515"/>
                    </a:ext>
                  </a:extLst>
                </a:gridCol>
                <a:gridCol w="1874520">
                  <a:extLst>
                    <a:ext uri="{9D8B030D-6E8A-4147-A177-3AD203B41FA5}">
                      <a16:colId xmlns="" xmlns:a16="http://schemas.microsoft.com/office/drawing/2014/main" val="418590372"/>
                    </a:ext>
                  </a:extLst>
                </a:gridCol>
                <a:gridCol w="689970">
                  <a:extLst>
                    <a:ext uri="{9D8B030D-6E8A-4147-A177-3AD203B41FA5}">
                      <a16:colId xmlns="" xmlns:a16="http://schemas.microsoft.com/office/drawing/2014/main" val="941268357"/>
                    </a:ext>
                  </a:extLst>
                </a:gridCol>
                <a:gridCol w="861894">
                  <a:extLst>
                    <a:ext uri="{9D8B030D-6E8A-4147-A177-3AD203B41FA5}">
                      <a16:colId xmlns="" xmlns:a16="http://schemas.microsoft.com/office/drawing/2014/main" val="3024360612"/>
                    </a:ext>
                  </a:extLst>
                </a:gridCol>
                <a:gridCol w="1884065">
                  <a:extLst>
                    <a:ext uri="{9D8B030D-6E8A-4147-A177-3AD203B41FA5}">
                      <a16:colId xmlns="" xmlns:a16="http://schemas.microsoft.com/office/drawing/2014/main" val="3956873851"/>
                    </a:ext>
                  </a:extLst>
                </a:gridCol>
                <a:gridCol w="1563511">
                  <a:extLst>
                    <a:ext uri="{9D8B030D-6E8A-4147-A177-3AD203B41FA5}">
                      <a16:colId xmlns="" xmlns:a16="http://schemas.microsoft.com/office/drawing/2014/main" val="2903154119"/>
                    </a:ext>
                  </a:extLst>
                </a:gridCol>
              </a:tblGrid>
              <a:tr h="1083240">
                <a:tc rowSpan="2"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700" b="1" i="0" u="none" strike="noStrike" cap="none" dirty="0" smtClean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ПРОБЛЕМА</a:t>
                      </a:r>
                      <a:endParaRPr lang="ru-RU" sz="700" b="1" i="0" u="none" strike="noStrike" cap="none" dirty="0">
                        <a:solidFill>
                          <a:srgbClr val="000000"/>
                        </a:solidFill>
                        <a:latin typeface="Aptos Display" panose="020B0004020202020204" pitchFamily="34" charset="0"/>
                        <a:cs typeface="Arial"/>
                        <a:sym typeface="Arial"/>
                      </a:endParaRP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 err="1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Неэкологичность</a:t>
                      </a:r>
                      <a:endParaRPr lang="ru-RU" sz="700" b="0" i="0" u="none" strike="noStrike" cap="none" dirty="0">
                        <a:solidFill>
                          <a:srgbClr val="000000"/>
                        </a:solidFill>
                        <a:latin typeface="Aptos Display" panose="020B0004020202020204" pitchFamily="34" charset="0"/>
                        <a:cs typeface="Arial"/>
                        <a:sym typeface="Arial"/>
                      </a:endParaRPr>
                    </a:p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существующих ср-в (вредные </a:t>
                      </a:r>
                      <a:r>
                        <a:rPr lang="ru-RU" sz="700" b="0" i="0" u="none" strike="noStrike" cap="none" dirty="0" err="1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хим.вещ-ва</a:t>
                      </a: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)</a:t>
                      </a: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Некомпактная упаковка</a:t>
                      </a: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Большое </a:t>
                      </a:r>
                      <a:r>
                        <a:rPr lang="ru-RU" sz="700" b="0" i="0" u="none" strike="noStrike" cap="none" dirty="0" err="1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колич</a:t>
                      </a: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-во отходов</a:t>
                      </a: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Недостаточная теплоотдача</a:t>
                      </a: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Выделение дыма</a:t>
                      </a: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endParaRPr lang="ru-RU" sz="700" b="0" i="0" u="none" strike="noStrike" cap="none" dirty="0">
                        <a:solidFill>
                          <a:srgbClr val="000000"/>
                        </a:solidFill>
                        <a:latin typeface="Aptos Display" panose="020B0004020202020204" pitchFamily="34" charset="0"/>
                        <a:cs typeface="Arial"/>
                        <a:sym typeface="Arial"/>
                      </a:endParaRPr>
                    </a:p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700" b="1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СУЩЕСТВУЮЩИЕ АЛЬТЕРНАТИВЫ</a:t>
                      </a: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Жидкости для розжига</a:t>
                      </a: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Пакеты с углем (ёмкие)</a:t>
                      </a: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Смолы для розжига</a:t>
                      </a: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Дрова</a:t>
                      </a: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Таблетки для розжига ( в </a:t>
                      </a:r>
                      <a:r>
                        <a:rPr lang="ru-RU" sz="700" b="0" i="0" u="none" strike="noStrike" cap="none" dirty="0" err="1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армейких</a:t>
                      </a: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 пайках) с наличием химических добавок"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700" b="1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РЕШЕНИЕ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Компактная упаковка из </a:t>
                      </a:r>
                      <a:r>
                        <a:rPr lang="ru-RU" sz="700" b="0" i="0" u="none" strike="noStrike" cap="none" dirty="0" err="1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крафтовой</a:t>
                      </a: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 бумаги с небольшими гранула-ми из прессованных опилок без добавления вредных химических веществ из втор. сырья с высокой теплоотдачей</a:t>
                      </a: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700" b="1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УНИКАЛЬНАЯ ЦЕННОСТЬ ПРЕДЛОЖЕНИЯ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700" b="1" i="0" u="none" strike="noStrike" cap="none" dirty="0">
                        <a:solidFill>
                          <a:srgbClr val="000000"/>
                        </a:solidFill>
                        <a:latin typeface="Aptos Display" panose="020B0004020202020204" pitchFamily="34" charset="0"/>
                        <a:cs typeface="Arial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Мы делаем гранулы с высокой теплоотдачей для туристов, охотников, рыболовов, военных, владельцев каминов/печей чтобы они могли быстро и безопасно разжечь огонь без нанесения вреда природе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700" b="1" i="0" u="none" strike="noStrike" cap="none" dirty="0">
                        <a:solidFill>
                          <a:srgbClr val="000000"/>
                        </a:solidFill>
                        <a:latin typeface="Aptos Display" panose="020B0004020202020204" pitchFamily="34" charset="0"/>
                        <a:cs typeface="Arial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700" b="1" i="0" u="none" strike="noStrike" cap="none" dirty="0">
                        <a:solidFill>
                          <a:srgbClr val="000000"/>
                        </a:solidFill>
                        <a:latin typeface="Aptos Display" panose="020B0004020202020204" pitchFamily="34" charset="0"/>
                        <a:cs typeface="Arial"/>
                        <a:sym typeface="Arial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700" b="1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НЕРЫНОЧНОЕ КОНКУРЕНТНОЕ ПРЕИМУЩЕСТВО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700" b="1" i="0" u="none" strike="noStrike" cap="none" dirty="0">
                        <a:solidFill>
                          <a:srgbClr val="000000"/>
                        </a:solidFill>
                        <a:latin typeface="Aptos Display" panose="020B0004020202020204" pitchFamily="34" charset="0"/>
                        <a:cs typeface="Arial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Без химических составляющих и без вредных отходов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800" b="1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СЕГМЕНТЫ КЛИЕНТОВ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800" b="1" i="0" u="none" strike="noStrike" cap="none" dirty="0">
                        <a:solidFill>
                          <a:srgbClr val="000000"/>
                        </a:solidFill>
                        <a:latin typeface="Aptos Display" panose="020B0004020202020204" pitchFamily="34" charset="0"/>
                        <a:cs typeface="Arial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8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Туристы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8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Охотники Рыболовы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8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Военные Владельцы каминов/печей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800" b="1" i="0" u="none" strike="noStrike" cap="none" dirty="0">
                        <a:solidFill>
                          <a:srgbClr val="000000"/>
                        </a:solidFill>
                        <a:latin typeface="Aptos Display" panose="020B0004020202020204" pitchFamily="34" charset="0"/>
                        <a:cs typeface="Arial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800" b="1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Ранние последователи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800" b="1" i="0" u="none" strike="noStrike" cap="none" dirty="0">
                        <a:solidFill>
                          <a:srgbClr val="000000"/>
                        </a:solidFill>
                        <a:latin typeface="Aptos Display" panose="020B0004020202020204" pitchFamily="34" charset="0"/>
                        <a:cs typeface="Arial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8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Охотники, туристы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10266075"/>
                  </a:ext>
                </a:extLst>
              </a:tr>
              <a:tr h="181078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700" b="1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КЛЮЧЕВЫЕ МЕТРИКИ</a:t>
                      </a:r>
                    </a:p>
                    <a:p>
                      <a:pPr marL="228600" marR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Рост покупателей</a:t>
                      </a:r>
                    </a:p>
                    <a:p>
                      <a:pPr marL="228600" marR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Рост прибыли</a:t>
                      </a:r>
                    </a:p>
                    <a:p>
                      <a:pPr marL="228600" marR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Рост конвертации</a:t>
                      </a:r>
                    </a:p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в повторные покупки</a:t>
                      </a: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  Отзывы положи-тельные (&gt;70%)</a:t>
                      </a: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  Рост числа </a:t>
                      </a:r>
                      <a:r>
                        <a:rPr lang="ru-RU" sz="700" b="0" i="0" u="none" strike="noStrike" cap="none" dirty="0" err="1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покупа</a:t>
                      </a:r>
                      <a:endParaRPr lang="ru-RU" sz="700" b="0" i="0" u="none" strike="noStrike" cap="none" dirty="0">
                        <a:solidFill>
                          <a:srgbClr val="000000"/>
                        </a:solidFill>
                        <a:latin typeface="Aptos Display" panose="020B0004020202020204" pitchFamily="34" charset="0"/>
                        <a:cs typeface="Arial"/>
                        <a:sym typeface="Arial"/>
                      </a:endParaRPr>
                    </a:p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700" b="0" i="0" u="none" strike="noStrike" cap="none" dirty="0" err="1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телей</a:t>
                      </a: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, пришедших по рекомендации действующих покупателей</a:t>
                      </a:r>
                    </a:p>
                    <a:p>
                      <a:pPr marL="171450" marR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6.     Госзаказ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700" b="1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КАНАЛЫ</a:t>
                      </a:r>
                    </a:p>
                    <a:p>
                      <a:pPr marL="228600" marR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Сотрудничество с сетями</a:t>
                      </a:r>
                    </a:p>
                    <a:p>
                      <a:pPr marL="228600" marR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Сотрудничество</a:t>
                      </a:r>
                    </a:p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со спец. магазинами</a:t>
                      </a:r>
                    </a:p>
                    <a:p>
                      <a:pPr marL="228600" marR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Маркетплейсы</a:t>
                      </a:r>
                    </a:p>
                    <a:p>
                      <a:pPr marL="228600" marR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Реклама в интернете</a:t>
                      </a:r>
                    </a:p>
                    <a:p>
                      <a:pPr marL="228600" marR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Участие в </a:t>
                      </a: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тематических </a:t>
                      </a: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конференциях и выставках</a:t>
                      </a:r>
                    </a:p>
                    <a:p>
                      <a:pPr marL="228600" marR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Посты в соцсетях</a:t>
                      </a:r>
                    </a:p>
                    <a:p>
                      <a:pPr marL="228600" marR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Собственный сайт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6563508"/>
                  </a:ext>
                </a:extLst>
              </a:tr>
              <a:tr h="1983245">
                <a:tc gridSpan="3"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СТРУКТУРА </a:t>
                      </a:r>
                      <a:r>
                        <a:rPr lang="ru-RU" sz="1100" b="1" i="0" u="none" strike="noStrike" cap="none" dirty="0" smtClean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РАСХОДОВ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Затраты на разработку: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1. опилки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2. вода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3. бумага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4. </a:t>
                      </a:r>
                      <a:r>
                        <a:rPr lang="ru-RU" sz="600" b="1" i="0" u="none" strike="noStrike" cap="non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крафтовая</a:t>
                      </a: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бумага для упаковки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5. силиконовая форма для гранул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6. сушильный шкаф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7. блендер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Постоянные затраты: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1. зарплата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2. аренда оборудования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3. аренда производственного помещения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4. банковское обслуживание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5. закупка сырья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Переменные затраты: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1. налоги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2. реклама </a:t>
                      </a:r>
                      <a:b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3. замена оборудования </a:t>
                      </a:r>
                      <a:r>
                        <a:rPr lang="ru-RU" sz="12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/>
                      </a:r>
                      <a:br>
                        <a:rPr lang="ru-RU" sz="12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12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/>
                      </a:r>
                      <a:br>
                        <a:rPr lang="ru-RU" sz="12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endParaRPr lang="ru-RU" sz="1100" b="1" i="0" u="none" strike="noStrike" cap="none" dirty="0">
                        <a:solidFill>
                          <a:srgbClr val="000000"/>
                        </a:solidFill>
                        <a:latin typeface="Aptos Display" panose="020B0004020202020204" pitchFamily="34" charset="0"/>
                        <a:cs typeface="Arial"/>
                        <a:sym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i="0" u="none" strike="noStrike" cap="none" dirty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ПОТОКИ </a:t>
                      </a:r>
                      <a:r>
                        <a:rPr lang="ru-RU" sz="1100" b="1" i="0" u="none" strike="noStrike" cap="none" dirty="0" smtClean="0">
                          <a:solidFill>
                            <a:srgbClr val="000000"/>
                          </a:solidFill>
                          <a:latin typeface="Aptos Display" panose="020B0004020202020204" pitchFamily="34" charset="0"/>
                          <a:cs typeface="Arial"/>
                          <a:sym typeface="Arial"/>
                        </a:rPr>
                        <a:t>ВЫРУЧКИ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продажа продукта</a:t>
                      </a:r>
                      <a:br>
                        <a:rPr lang="ru-RU" sz="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переработка отходов стороннего производства</a:t>
                      </a:r>
                      <a:br>
                        <a:rPr lang="ru-RU" sz="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размещение сторонней рекламы на упаковке</a:t>
                      </a:r>
                      <a:br>
                        <a:rPr lang="ru-RU" sz="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партнерство со </a:t>
                      </a:r>
                      <a:r>
                        <a:rPr lang="ru-RU" sz="600" b="0" i="0" u="none" strike="noStrike" cap="non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спец.магазинами</a:t>
                      </a:r>
                      <a:r>
                        <a:rPr lang="ru-RU" sz="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/>
                      </a:r>
                      <a:br>
                        <a:rPr lang="ru-RU" sz="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продажа франшизы</a:t>
                      </a:r>
                      <a:endParaRPr lang="ru-RU" sz="500" b="1" i="0" u="none" strike="noStrike" cap="none" dirty="0">
                        <a:solidFill>
                          <a:srgbClr val="000000"/>
                        </a:solidFill>
                        <a:latin typeface="Aptos Display" panose="020B0004020202020204" pitchFamily="34" charset="0"/>
                        <a:cs typeface="Arial"/>
                        <a:sym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09158141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489087" y="0"/>
            <a:ext cx="13821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buClr>
                <a:srgbClr val="0B5394"/>
              </a:buClr>
              <a:buSzPts val="2400"/>
            </a:pPr>
            <a:r>
              <a:rPr lang="ru-RU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Бизнес-модель</a:t>
            </a:r>
            <a:endParaRPr lang="ru-RU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236153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5758" y="343960"/>
            <a:ext cx="868166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0B5394"/>
                </a:solidFill>
                <a:latin typeface="PT Sans" panose="020B0604020202020204" charset="-52"/>
              </a:rPr>
              <a:t>Стратегии выхода на рынок. </a:t>
            </a:r>
            <a:endParaRPr lang="ru-RU" dirty="0"/>
          </a:p>
          <a:p>
            <a:pPr algn="r"/>
            <a:r>
              <a:rPr lang="ru-RU" b="1" dirty="0">
                <a:solidFill>
                  <a:srgbClr val="0B5394"/>
                </a:solidFill>
                <a:latin typeface="PT Sans" panose="020B0604020202020204" charset="-52"/>
              </a:rPr>
              <a:t>Организация продаж и продвижения продукта</a:t>
            </a:r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Привлекать внимание клиентов мы будем </a:t>
            </a:r>
            <a:r>
              <a:rPr lang="ru-RU" dirty="0" smtClean="0"/>
              <a:t> с помощью </a:t>
            </a:r>
            <a:r>
              <a:rPr lang="ru-RU" dirty="0"/>
              <a:t>с</a:t>
            </a:r>
            <a:r>
              <a:rPr lang="ru-RU" dirty="0" smtClean="0">
                <a:latin typeface="Aptos Display" panose="020B0004020202020204" pitchFamily="34" charset="0"/>
              </a:rPr>
              <a:t>отрудничества </a:t>
            </a:r>
            <a:r>
              <a:rPr lang="ru-RU" dirty="0">
                <a:latin typeface="Aptos Display" panose="020B0004020202020204" pitchFamily="34" charset="0"/>
              </a:rPr>
              <a:t>с </a:t>
            </a:r>
            <a:r>
              <a:rPr lang="ru-RU" dirty="0" smtClean="0">
                <a:latin typeface="Aptos Display" panose="020B0004020202020204" pitchFamily="34" charset="0"/>
              </a:rPr>
              <a:t>сетями, сотрудничества</a:t>
            </a:r>
            <a:endParaRPr lang="ru-RU" dirty="0">
              <a:latin typeface="Aptos Display" panose="020B0004020202020204" pitchFamily="34" charset="0"/>
            </a:endParaRPr>
          </a:p>
          <a:p>
            <a:r>
              <a:rPr lang="ru-RU" dirty="0">
                <a:latin typeface="Aptos Display" panose="020B0004020202020204" pitchFamily="34" charset="0"/>
              </a:rPr>
              <a:t>со </a:t>
            </a:r>
            <a:r>
              <a:rPr lang="ru-RU" dirty="0" err="1" smtClean="0">
                <a:latin typeface="Aptos Display" panose="020B0004020202020204" pitchFamily="34" charset="0"/>
              </a:rPr>
              <a:t>спец.магазинами</a:t>
            </a:r>
            <a:r>
              <a:rPr lang="ru-RU" dirty="0" smtClean="0">
                <a:latin typeface="Aptos Display" panose="020B0004020202020204" pitchFamily="34" charset="0"/>
              </a:rPr>
              <a:t>, </a:t>
            </a:r>
            <a:r>
              <a:rPr lang="ru-RU" dirty="0" err="1" smtClean="0">
                <a:latin typeface="Aptos Display" panose="020B0004020202020204" pitchFamily="34" charset="0"/>
              </a:rPr>
              <a:t>маркетплейсов</a:t>
            </a:r>
            <a:r>
              <a:rPr lang="ru-RU" dirty="0" smtClean="0">
                <a:latin typeface="Aptos Display" panose="020B0004020202020204" pitchFamily="34" charset="0"/>
              </a:rPr>
              <a:t>, рекламы </a:t>
            </a:r>
            <a:r>
              <a:rPr lang="ru-RU" dirty="0">
                <a:latin typeface="Aptos Display" panose="020B0004020202020204" pitchFamily="34" charset="0"/>
              </a:rPr>
              <a:t>в </a:t>
            </a:r>
            <a:r>
              <a:rPr lang="ru-RU" dirty="0" smtClean="0">
                <a:latin typeface="Aptos Display" panose="020B0004020202020204" pitchFamily="34" charset="0"/>
              </a:rPr>
              <a:t>интернете, участия </a:t>
            </a:r>
            <a:r>
              <a:rPr lang="ru-RU" dirty="0">
                <a:latin typeface="Aptos Display" panose="020B0004020202020204" pitchFamily="34" charset="0"/>
              </a:rPr>
              <a:t>в тематических конференциях и </a:t>
            </a:r>
            <a:r>
              <a:rPr lang="ru-RU" dirty="0" smtClean="0">
                <a:latin typeface="Aptos Display" panose="020B0004020202020204" pitchFamily="34" charset="0"/>
              </a:rPr>
              <a:t>выставках, постов </a:t>
            </a:r>
            <a:r>
              <a:rPr lang="ru-RU" dirty="0">
                <a:latin typeface="Aptos Display" panose="020B0004020202020204" pitchFamily="34" charset="0"/>
              </a:rPr>
              <a:t>в </a:t>
            </a:r>
            <a:r>
              <a:rPr lang="ru-RU" dirty="0" err="1" smtClean="0">
                <a:latin typeface="Aptos Display" panose="020B0004020202020204" pitchFamily="34" charset="0"/>
              </a:rPr>
              <a:t>соцсетях</a:t>
            </a:r>
            <a:r>
              <a:rPr lang="ru-RU" dirty="0" smtClean="0">
                <a:latin typeface="Aptos Display" panose="020B0004020202020204" pitchFamily="34" charset="0"/>
              </a:rPr>
              <a:t>, собственного сайта</a:t>
            </a:r>
            <a:endParaRPr lang="ru-RU" dirty="0">
              <a:latin typeface="Aptos Display" panose="020B000402020202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dirty="0" smtClean="0"/>
              <a:t>Сам </a:t>
            </a:r>
            <a:r>
              <a:rPr lang="ru-RU" dirty="0"/>
              <a:t>товар мы будем продавать в специализированных </a:t>
            </a:r>
            <a:r>
              <a:rPr lang="ru-RU" dirty="0" smtClean="0"/>
              <a:t>магазинах ("все </a:t>
            </a:r>
            <a:r>
              <a:rPr lang="ru-RU" dirty="0"/>
              <a:t>для охоты", туризма и т.п.) , а еще наш продукт будет продаваться на </a:t>
            </a:r>
            <a:r>
              <a:rPr lang="ru-RU" dirty="0" err="1" smtClean="0"/>
              <a:t>маркетплейсах</a:t>
            </a:r>
            <a:r>
              <a:rPr lang="ru-RU" dirty="0" smtClean="0"/>
              <a:t> (</a:t>
            </a:r>
            <a:r>
              <a:rPr lang="ru-RU" dirty="0" err="1"/>
              <a:t>Ozon</a:t>
            </a:r>
            <a:r>
              <a:rPr lang="ru-RU" dirty="0"/>
              <a:t>, Яндекс </a:t>
            </a:r>
            <a:r>
              <a:rPr lang="ru-RU" dirty="0" err="1"/>
              <a:t>Маркет</a:t>
            </a:r>
            <a:r>
              <a:rPr lang="ru-RU" dirty="0"/>
              <a:t>, </a:t>
            </a:r>
            <a:r>
              <a:rPr lang="ru-RU" dirty="0" err="1"/>
              <a:t>Wildberries</a:t>
            </a:r>
            <a:r>
              <a:rPr lang="ru-RU" dirty="0"/>
              <a:t> и т.п.)</a:t>
            </a:r>
            <a:br>
              <a:rPr lang="ru-RU" dirty="0"/>
            </a:br>
            <a:endParaRPr lang="ru-RU" dirty="0"/>
          </a:p>
        </p:txBody>
      </p:sp>
      <p:pic>
        <p:nvPicPr>
          <p:cNvPr id="5122" name="Picture 2" descr="https://cdn.kwork.com/pics/t3/76/24807548-63cfc4a4d9f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58" y="3064190"/>
            <a:ext cx="2772560" cy="1848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07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48365" y="178409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400" b="1" dirty="0">
                <a:solidFill>
                  <a:srgbClr val="0B5394"/>
                </a:solidFill>
                <a:latin typeface="PT Sans" panose="020B0604020202020204" charset="-52"/>
              </a:rPr>
              <a:t>Ценность</a:t>
            </a:r>
            <a:endParaRPr lang="ru-RU" sz="2400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4935" y="547741"/>
            <a:ext cx="86354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</a:rPr>
            </a:br>
            <a:r>
              <a:rPr lang="ru-RU" sz="2000" dirty="0">
                <a:solidFill>
                  <a:srgbClr val="666666"/>
                </a:solidFill>
                <a:latin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666666"/>
                </a:solidFill>
                <a:latin typeface="Arial" panose="020B0604020202020204" pitchFamily="34" charset="0"/>
              </a:rPr>
            </a:br>
            <a:r>
              <a:rPr lang="ru-RU" sz="1800" b="1" dirty="0"/>
              <a:t>М</a:t>
            </a:r>
            <a:r>
              <a:rPr lang="ru-RU" sz="1800" b="1" dirty="0" smtClean="0"/>
              <a:t>ы </a:t>
            </a:r>
            <a:r>
              <a:rPr lang="ru-RU" sz="1800" b="1" dirty="0"/>
              <a:t>делаем гранулы с высокой теплоотдачей для туристов, охотников, рыболовов, военных, владельцев каминов/печей чтобы они могли быстро и безопасно разжечь огонь без нанесения вреда </a:t>
            </a:r>
            <a:r>
              <a:rPr lang="ru-RU" sz="1800" b="1" dirty="0" smtClean="0"/>
              <a:t>природе.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https://sun9-9.userapi.com/impg/H3geug0XeUUP5SSCo2InATRl4vt_ohRIbloumw/TnSHrAnXJ3c.jpg?size=494x604&amp;quality=95&amp;sign=4bcf9e72ea589f571104bbf3274e4f27&amp;c_uniq_tag=BatcLLSP1wWMsVmBMkYvjS4UMPpbEjL9gt1JeLWsZEs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730" y="2714445"/>
            <a:ext cx="1847635" cy="225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.ytimg.com/vi/lS06bd3mRkI/maxres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35" y="2598418"/>
            <a:ext cx="4092790" cy="230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19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02477" y="214527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>
                <a:solidFill>
                  <a:srgbClr val="0B5394"/>
                </a:solidFill>
                <a:latin typeface="PT Sans" panose="020B0604020202020204" charset="-52"/>
              </a:rPr>
              <a:t>Смета (потребность в инвестициях)</a:t>
            </a:r>
            <a:endParaRPr lang="ru-RU" dirty="0"/>
          </a:p>
          <a:p>
            <a:pPr algn="r"/>
            <a:r>
              <a:rPr lang="ru-RU" b="1" dirty="0">
                <a:solidFill>
                  <a:srgbClr val="0B5394"/>
                </a:solidFill>
                <a:latin typeface="PT Sans" panose="020B0604020202020204" charset="-52"/>
              </a:rPr>
              <a:t> и/или финансовая модель проекта</a:t>
            </a:r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2741" y="817424"/>
            <a:ext cx="88717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842" t="34151" r="33483" b="13489"/>
          <a:stretch/>
        </p:blipFill>
        <p:spPr>
          <a:xfrm>
            <a:off x="247533" y="817424"/>
            <a:ext cx="8726943" cy="423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6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7488" y="198644"/>
            <a:ext cx="37962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B5394"/>
                </a:solidFill>
                <a:latin typeface="PT Sans" panose="020B0604020202020204" charset="-52"/>
              </a:rPr>
              <a:t>Предполагаемые источники финансирования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8846" y="985938"/>
            <a:ext cx="818336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1. Инвестиции из бизнес-среды</a:t>
            </a:r>
            <a:endParaRPr lang="ru-RU" sz="1800" dirty="0"/>
          </a:p>
          <a:p>
            <a:pPr algn="just"/>
            <a:r>
              <a:rPr lang="ru-RU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2. Конкурсы, гранты</a:t>
            </a:r>
            <a:endParaRPr lang="ru-RU" sz="1800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6068" t="20561" r="31910" b="17686"/>
          <a:stretch/>
        </p:blipFill>
        <p:spPr>
          <a:xfrm>
            <a:off x="4654159" y="2139138"/>
            <a:ext cx="4199561" cy="28027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5843" t="25356" r="31910" b="20085"/>
          <a:stretch/>
        </p:blipFill>
        <p:spPr>
          <a:xfrm>
            <a:off x="341651" y="2547990"/>
            <a:ext cx="4077486" cy="239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3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5075" y="18339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600" b="1" dirty="0">
                <a:solidFill>
                  <a:srgbClr val="0B5394"/>
                </a:solidFill>
                <a:latin typeface="PT Sans" panose="020B0604020202020204" charset="-52"/>
              </a:rPr>
              <a:t>Календарный план развития проекта</a:t>
            </a:r>
            <a:br>
              <a:rPr lang="ru-RU" sz="1600" b="1" dirty="0">
                <a:solidFill>
                  <a:srgbClr val="0B5394"/>
                </a:solidFill>
                <a:latin typeface="PT Sans" panose="020B0604020202020204" charset="-52"/>
              </a:rPr>
            </a:br>
            <a:r>
              <a:rPr lang="ru-RU" sz="1600" b="1" dirty="0">
                <a:solidFill>
                  <a:srgbClr val="0B5394"/>
                </a:solidFill>
                <a:latin typeface="PT Sans" panose="020B0604020202020204" charset="-52"/>
              </a:rPr>
              <a:t>(до выхода на рынок)</a:t>
            </a:r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56854" y="1304818"/>
            <a:ext cx="83631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Декабрь 2023 г. – Возможное усовершенствование прототипа</a:t>
            </a:r>
          </a:p>
          <a:p>
            <a:pPr marL="342900" indent="-342900">
              <a:buAutoNum type="arabicPeriod"/>
            </a:pPr>
            <a:r>
              <a:rPr lang="ru-RU" dirty="0" smtClean="0"/>
              <a:t>Январь - Февраль 2024 г. – Поиск заинтересованных партнеров</a:t>
            </a:r>
          </a:p>
          <a:p>
            <a:pPr marL="342900" indent="-342900">
              <a:buAutoNum type="arabicPeriod"/>
            </a:pPr>
            <a:r>
              <a:rPr lang="ru-RU" dirty="0" smtClean="0"/>
              <a:t>Март – Апрель 2024 г. – Настройка рекламных компаний среди студентов и рекламодателей </a:t>
            </a:r>
          </a:p>
          <a:p>
            <a:pPr marL="342900" indent="-342900">
              <a:buAutoNum type="arabicPeriod"/>
            </a:pPr>
            <a:r>
              <a:rPr lang="ru-RU" dirty="0" smtClean="0"/>
              <a:t>Май –Июль 2024 г. – Подготовка к производству</a:t>
            </a:r>
          </a:p>
          <a:p>
            <a:pPr marL="342900" indent="-342900">
              <a:buAutoNum type="arabicPeriod"/>
            </a:pPr>
            <a:r>
              <a:rPr lang="ru-RU" dirty="0" smtClean="0"/>
              <a:t>Август 2024 г. – Запуск продаж </a:t>
            </a:r>
          </a:p>
          <a:p>
            <a:pPr marL="342900" indent="-342900">
              <a:buAutoNum type="arabicPeriod"/>
            </a:pPr>
            <a:r>
              <a:rPr lang="ru-RU" dirty="0" smtClean="0"/>
              <a:t>Сентябрь – Декабрь 2024 г. – Масштабирование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8090" t="14965" r="34269" b="14090"/>
          <a:stretch/>
        </p:blipFill>
        <p:spPr>
          <a:xfrm>
            <a:off x="5671357" y="2198692"/>
            <a:ext cx="3369925" cy="282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6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8912" y="260602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>
                <a:solidFill>
                  <a:srgbClr val="0B5394"/>
                </a:solidFill>
                <a:latin typeface="PT Sans" panose="020B0604020202020204" charset="-52"/>
              </a:rPr>
              <a:t>Команда проекта</a:t>
            </a:r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4" name="Google Shape;9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27763" y="882952"/>
            <a:ext cx="1102523" cy="131999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" name="Google Shape;93;p2"/>
          <p:cNvPicPr preferRelativeResize="0"/>
          <p:nvPr/>
        </p:nvPicPr>
        <p:blipFill rotWithShape="1">
          <a:blip r:embed="rId3">
            <a:alphaModFix/>
          </a:blip>
          <a:srcRect l="9854" r="8521"/>
          <a:stretch/>
        </p:blipFill>
        <p:spPr>
          <a:xfrm>
            <a:off x="3187795" y="882950"/>
            <a:ext cx="1081117" cy="131999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" name="Google Shape;96;p2"/>
          <p:cNvPicPr preferRelativeResize="0"/>
          <p:nvPr/>
        </p:nvPicPr>
        <p:blipFill rotWithShape="1">
          <a:blip r:embed="rId4">
            <a:alphaModFix/>
          </a:blip>
          <a:srcRect l="20989" t="18445" r="21038" b="1130"/>
          <a:stretch/>
        </p:blipFill>
        <p:spPr>
          <a:xfrm>
            <a:off x="4626421" y="882950"/>
            <a:ext cx="976093" cy="135574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" name="Google Shape;97;p2"/>
          <p:cNvSpPr txBox="1"/>
          <p:nvPr/>
        </p:nvSpPr>
        <p:spPr>
          <a:xfrm>
            <a:off x="3062867" y="2202941"/>
            <a:ext cx="13848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Зайчикова</a:t>
            </a:r>
            <a:endParaRPr lang="ru-RU" sz="1000" b="0" i="0" u="none" strike="noStrike" cap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Мария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Олеговна</a:t>
            </a:r>
            <a:endParaRPr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98;p2"/>
          <p:cNvSpPr txBox="1"/>
          <p:nvPr/>
        </p:nvSpPr>
        <p:spPr>
          <a:xfrm>
            <a:off x="124134" y="2236213"/>
            <a:ext cx="13596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 dirty="0">
                <a:solidFill>
                  <a:schemeClr val="dk1"/>
                </a:solidFill>
                <a:sym typeface="Arial"/>
              </a:rPr>
              <a:t>Алпатов</a:t>
            </a:r>
            <a:endParaRPr sz="1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 dirty="0">
                <a:solidFill>
                  <a:schemeClr val="dk1"/>
                </a:solidFill>
                <a:sym typeface="Arial"/>
              </a:rPr>
              <a:t>Владислав</a:t>
            </a:r>
            <a:endParaRPr sz="1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 dirty="0">
                <a:solidFill>
                  <a:schemeClr val="dk1"/>
                </a:solidFill>
                <a:sym typeface="Arial"/>
              </a:rPr>
              <a:t>Сергеевич</a:t>
            </a:r>
            <a:endParaRPr sz="1000" b="0" i="0" u="none" strike="noStrike" cap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9" name="Google Shape;100;p2"/>
          <p:cNvSpPr txBox="1"/>
          <p:nvPr/>
        </p:nvSpPr>
        <p:spPr>
          <a:xfrm>
            <a:off x="1559740" y="2202941"/>
            <a:ext cx="14493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>
                <a:solidFill>
                  <a:schemeClr val="dk1"/>
                </a:solidFill>
                <a:sym typeface="Arial"/>
              </a:rPr>
              <a:t>Малышева</a:t>
            </a:r>
            <a:endParaRPr sz="10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>
                <a:solidFill>
                  <a:schemeClr val="dk1"/>
                </a:solidFill>
                <a:sym typeface="Arial"/>
              </a:rPr>
              <a:t>Ангелина</a:t>
            </a:r>
            <a:endParaRPr sz="10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>
                <a:solidFill>
                  <a:schemeClr val="dk1"/>
                </a:solidFill>
                <a:sym typeface="Arial"/>
              </a:rPr>
              <a:t>Алексеевна</a:t>
            </a:r>
            <a:endParaRPr sz="1000" b="0" i="0" u="none" strike="noStrike" cap="none">
              <a:solidFill>
                <a:schemeClr val="dk1"/>
              </a:solidFill>
              <a:sym typeface="Arial"/>
            </a:endParaRPr>
          </a:p>
        </p:txBody>
      </p:sp>
      <p:sp>
        <p:nvSpPr>
          <p:cNvPr id="30" name="Google Shape;101;p2"/>
          <p:cNvSpPr txBox="1"/>
          <p:nvPr/>
        </p:nvSpPr>
        <p:spPr>
          <a:xfrm>
            <a:off x="4474408" y="2236213"/>
            <a:ext cx="13485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 dirty="0">
                <a:solidFill>
                  <a:schemeClr val="dk1"/>
                </a:solidFill>
                <a:sym typeface="Arial"/>
              </a:rPr>
              <a:t>Фролов</a:t>
            </a:r>
            <a:endParaRPr sz="1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 dirty="0">
                <a:solidFill>
                  <a:schemeClr val="dk1"/>
                </a:solidFill>
                <a:sym typeface="Arial"/>
              </a:rPr>
              <a:t>Александр</a:t>
            </a:r>
            <a:endParaRPr sz="1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 dirty="0">
                <a:solidFill>
                  <a:schemeClr val="dk1"/>
                </a:solidFill>
                <a:sym typeface="Arial"/>
              </a:rPr>
              <a:t>Иванович</a:t>
            </a:r>
            <a:endParaRPr sz="1000" b="0" i="0" u="none" strike="noStrike" cap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1" name="Google Shape;107;p2"/>
          <p:cNvSpPr/>
          <p:nvPr/>
        </p:nvSpPr>
        <p:spPr>
          <a:xfrm>
            <a:off x="1920991" y="542879"/>
            <a:ext cx="11931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Аналитик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109;p2"/>
          <p:cNvSpPr/>
          <p:nvPr/>
        </p:nvSpPr>
        <p:spPr>
          <a:xfrm>
            <a:off x="3359336" y="583537"/>
            <a:ext cx="12171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Дизайнер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112;p2"/>
          <p:cNvPicPr preferRelativeResize="0"/>
          <p:nvPr/>
        </p:nvPicPr>
        <p:blipFill rotWithShape="1">
          <a:blip r:embed="rId5">
            <a:alphaModFix/>
          </a:blip>
          <a:srcRect l="38085" t="26706" r="31108" b="51321"/>
          <a:stretch/>
        </p:blipFill>
        <p:spPr>
          <a:xfrm>
            <a:off x="251810" y="882951"/>
            <a:ext cx="1118444" cy="135574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" name="Google Shape;116;p2"/>
          <p:cNvSpPr/>
          <p:nvPr/>
        </p:nvSpPr>
        <p:spPr>
          <a:xfrm>
            <a:off x="251810" y="528720"/>
            <a:ext cx="16689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Планировщик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105;p2"/>
          <p:cNvSpPr/>
          <p:nvPr/>
        </p:nvSpPr>
        <p:spPr>
          <a:xfrm>
            <a:off x="4268911" y="587561"/>
            <a:ext cx="16470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Мастер презентации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Google Shape;90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2385" y="3121432"/>
            <a:ext cx="1164191" cy="144516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7" name="Google Shape;94;p2"/>
          <p:cNvPicPr preferRelativeResize="0"/>
          <p:nvPr/>
        </p:nvPicPr>
        <p:blipFill rotWithShape="1">
          <a:blip r:embed="rId7">
            <a:alphaModFix/>
          </a:blip>
          <a:srcRect l="6129" t="7153"/>
          <a:stretch/>
        </p:blipFill>
        <p:spPr>
          <a:xfrm>
            <a:off x="5162573" y="3120028"/>
            <a:ext cx="1049017" cy="140377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8" name="Google Shape;99;p2"/>
          <p:cNvSpPr txBox="1"/>
          <p:nvPr/>
        </p:nvSpPr>
        <p:spPr>
          <a:xfrm>
            <a:off x="4931981" y="4539394"/>
            <a:ext cx="15102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 dirty="0" err="1">
                <a:solidFill>
                  <a:schemeClr val="dk1"/>
                </a:solidFill>
                <a:sym typeface="Arial"/>
              </a:rPr>
              <a:t>Чуканова</a:t>
            </a:r>
            <a:r>
              <a:rPr lang="ru-RU" sz="1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endParaRPr sz="1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 dirty="0">
                <a:solidFill>
                  <a:schemeClr val="dk1"/>
                </a:solidFill>
                <a:sym typeface="Arial"/>
              </a:rPr>
              <a:t>Анастасия </a:t>
            </a:r>
            <a:endParaRPr sz="1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 dirty="0">
                <a:solidFill>
                  <a:schemeClr val="dk1"/>
                </a:solidFill>
                <a:sym typeface="Arial"/>
              </a:rPr>
              <a:t>Дмитриевна</a:t>
            </a:r>
            <a:endParaRPr sz="1000" b="0" i="0" u="none" strike="noStrike" cap="none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9" name="Google Shape;106;p2"/>
          <p:cNvSpPr/>
          <p:nvPr/>
        </p:nvSpPr>
        <p:spPr>
          <a:xfrm>
            <a:off x="5345952" y="2858255"/>
            <a:ext cx="12171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Капитан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108;p2"/>
          <p:cNvSpPr/>
          <p:nvPr/>
        </p:nvSpPr>
        <p:spPr>
          <a:xfrm>
            <a:off x="6672479" y="2846647"/>
            <a:ext cx="14370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Маркетолог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Google Shape;113;p2"/>
          <p:cNvPicPr preferRelativeResize="0"/>
          <p:nvPr/>
        </p:nvPicPr>
        <p:blipFill rotWithShape="1">
          <a:blip r:embed="rId8">
            <a:alphaModFix/>
          </a:blip>
          <a:srcRect l="17817" t="19976" r="15223" b="697"/>
          <a:stretch/>
        </p:blipFill>
        <p:spPr>
          <a:xfrm>
            <a:off x="7997371" y="3144972"/>
            <a:ext cx="1087574" cy="139139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2" name="Google Shape;114;p2"/>
          <p:cNvSpPr txBox="1"/>
          <p:nvPr/>
        </p:nvSpPr>
        <p:spPr>
          <a:xfrm>
            <a:off x="6403860" y="4566594"/>
            <a:ext cx="14622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  <a:sym typeface="Arial"/>
              </a:rPr>
              <a:t>Алиева</a:t>
            </a:r>
            <a:endParaRPr sz="1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  <a:sym typeface="Arial"/>
              </a:rPr>
              <a:t>Светлана</a:t>
            </a:r>
            <a:endParaRPr sz="1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 err="1">
                <a:solidFill>
                  <a:schemeClr val="dk1"/>
                </a:solidFill>
                <a:sym typeface="Arial"/>
              </a:rPr>
              <a:t>Ядигаровна</a:t>
            </a:r>
            <a:endParaRPr sz="1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3" name="Google Shape;115;p2"/>
          <p:cNvSpPr/>
          <p:nvPr/>
        </p:nvSpPr>
        <p:spPr>
          <a:xfrm>
            <a:off x="7805100" y="4539394"/>
            <a:ext cx="13389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 err="1">
                <a:solidFill>
                  <a:srgbClr val="000000"/>
                </a:solidFill>
                <a:sym typeface="Arial"/>
              </a:rPr>
              <a:t>Парасухин</a:t>
            </a:r>
            <a:endParaRPr sz="1000" dirty="0">
              <a:solidFill>
                <a:srgbClr val="000000"/>
              </a:solidFill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000000"/>
                </a:solidFill>
                <a:sym typeface="Arial"/>
              </a:rPr>
              <a:t>Алексей</a:t>
            </a:r>
            <a:endParaRPr sz="1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000000"/>
                </a:solidFill>
                <a:sym typeface="Arial"/>
              </a:rPr>
              <a:t>Сергеевич</a:t>
            </a:r>
            <a:endParaRPr sz="1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4" name="Google Shape;117;p2"/>
          <p:cNvSpPr/>
          <p:nvPr/>
        </p:nvSpPr>
        <p:spPr>
          <a:xfrm>
            <a:off x="7997371" y="2873847"/>
            <a:ext cx="2139709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Генератор идей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9"/>
          <a:srcRect l="37724" t="28846" r="34627" b="21180"/>
          <a:stretch/>
        </p:blipFill>
        <p:spPr>
          <a:xfrm>
            <a:off x="321564" y="3368603"/>
            <a:ext cx="1393997" cy="141657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46" name="TextBox 45"/>
          <p:cNvSpPr txBox="1"/>
          <p:nvPr/>
        </p:nvSpPr>
        <p:spPr>
          <a:xfrm>
            <a:off x="1900564" y="3372021"/>
            <a:ext cx="183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Наставник проекта</a:t>
            </a:r>
          </a:p>
          <a:p>
            <a:r>
              <a:rPr lang="ru-RU" sz="1200" dirty="0" smtClean="0"/>
              <a:t>Сухова Анна Олеговна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6548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 txBox="1"/>
          <p:nvPr/>
        </p:nvSpPr>
        <p:spPr>
          <a:xfrm>
            <a:off x="1059900" y="2078221"/>
            <a:ext cx="7024200" cy="63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300" b="1" i="0" u="none" strike="noStrike" cap="none" dirty="0">
                <a:solidFill>
                  <a:srgbClr val="2F5496"/>
                </a:solidFill>
                <a:latin typeface="Arial" panose="020B0604020202020204" pitchFamily="34" charset="0"/>
                <a:ea typeface="Lato Black"/>
                <a:cs typeface="Arial" panose="020B0604020202020204" pitchFamily="34" charset="0"/>
                <a:sym typeface="Lato Black"/>
              </a:rPr>
              <a:t>Гранулы из опилок для розжига</a:t>
            </a:r>
            <a:endParaRPr sz="3300" b="1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66" name="Google Shape;6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"/>
          <p:cNvSpPr txBox="1"/>
          <p:nvPr/>
        </p:nvSpPr>
        <p:spPr>
          <a:xfrm>
            <a:off x="252437" y="4082444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b="1" i="0" u="none" strike="noStrike" cap="none" dirty="0">
                <a:solidFill>
                  <a:srgbClr val="2F5496"/>
                </a:solidFill>
                <a:latin typeface="Arial" panose="020B0604020202020204" pitchFamily="34" charset="0"/>
                <a:ea typeface="Lato Black"/>
                <a:cs typeface="Arial" panose="020B0604020202020204" pitchFamily="34" charset="0"/>
                <a:sym typeface="Lato Black"/>
              </a:rPr>
              <a:t>Название команды: «ЭкоКрео»</a:t>
            </a:r>
            <a:endParaRPr sz="2100" b="1" i="0" u="none" strike="noStrike" cap="none" dirty="0">
              <a:solidFill>
                <a:srgbClr val="2F5496"/>
              </a:solidFill>
              <a:latin typeface="Arial" panose="020B0604020202020204" pitchFamily="34" charset="0"/>
              <a:ea typeface="Lato Black"/>
              <a:cs typeface="Arial" panose="020B0604020202020204" pitchFamily="34" charset="0"/>
              <a:sym typeface="Lato Black"/>
            </a:endParaRPr>
          </a:p>
        </p:txBody>
      </p:sp>
      <p:pic>
        <p:nvPicPr>
          <p:cNvPr id="68" name="Google Shape;6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5;p1" descr="https://catherineasquithgallery.com/uploads/posts/2023-02/1676549681_catherineasquithgallery-com-p-zelenii-ornament-na-belom-fone-227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41522" y="3886451"/>
            <a:ext cx="619164" cy="718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4;p1"/>
          <p:cNvPicPr preferRelativeResize="0"/>
          <p:nvPr/>
        </p:nvPicPr>
        <p:blipFill rotWithShape="1">
          <a:blip r:embed="rId8">
            <a:alphaModFix/>
          </a:blip>
          <a:srcRect l="79643" t="30688"/>
          <a:stretch/>
        </p:blipFill>
        <p:spPr>
          <a:xfrm>
            <a:off x="7533578" y="2540000"/>
            <a:ext cx="1604040" cy="2582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4;p1"/>
          <p:cNvPicPr preferRelativeResize="0"/>
          <p:nvPr/>
        </p:nvPicPr>
        <p:blipFill rotWithShape="1">
          <a:blip r:embed="rId8">
            <a:alphaModFix/>
          </a:blip>
          <a:srcRect l="79643" t="30688"/>
          <a:stretch/>
        </p:blipFill>
        <p:spPr>
          <a:xfrm rot="10800000">
            <a:off x="6382" y="1265959"/>
            <a:ext cx="745393" cy="1291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85;p1" descr="https://catherineasquithgallery.com/uploads/posts/2023-02/1676549681_catherineasquithgallery-com-p-zelenii-ornament-na-belom-fone-227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0800000">
            <a:off x="-24063" y="3886451"/>
            <a:ext cx="619164" cy="7180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78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2066</Words>
  <Application>Microsoft Office PowerPoint</Application>
  <PresentationFormat>Экран (16:9)</PresentationFormat>
  <Paragraphs>309</Paragraphs>
  <Slides>19</Slides>
  <Notes>10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3" baseType="lpstr">
      <vt:lpstr>Courier New</vt:lpstr>
      <vt:lpstr>YS Text</vt:lpstr>
      <vt:lpstr>PT Sans</vt:lpstr>
      <vt:lpstr>Franklin Gothic</vt:lpstr>
      <vt:lpstr>Comic Sans MS</vt:lpstr>
      <vt:lpstr>Arial</vt:lpstr>
      <vt:lpstr>Wingdings</vt:lpstr>
      <vt:lpstr>Aptos Display</vt:lpstr>
      <vt:lpstr>Roboto</vt:lpstr>
      <vt:lpstr>Helvetica Neue</vt:lpstr>
      <vt:lpstr>Calibri</vt:lpstr>
      <vt:lpstr>Times New Roman</vt:lpstr>
      <vt:lpstr>Lato Black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КОНКУРЕНТОСПОСОБНОСТЬ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Home</cp:lastModifiedBy>
  <cp:revision>32</cp:revision>
  <dcterms:modified xsi:type="dcterms:W3CDTF">2023-11-29T08:44:29Z</dcterms:modified>
</cp:coreProperties>
</file>