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5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82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6"/>
    <p:restoredTop sz="94654"/>
  </p:normalViewPr>
  <p:slideViewPr>
    <p:cSldViewPr snapToGrid="0">
      <p:cViewPr varScale="1">
        <p:scale>
          <a:sx n="108" d="100"/>
          <a:sy n="108" d="100"/>
        </p:scale>
        <p:origin x="8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FR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32A5D-6AED-FB43-BEC1-F346A64B9CBA}" type="datetimeFigureOut">
              <a:rPr lang="ru-FR" smtClean="0"/>
              <a:t>24/10/2023</a:t>
            </a:fld>
            <a:endParaRPr lang="ru-FR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FR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FR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FR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5E24D-06BC-3F41-8F28-D40CAADA2017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472557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FR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C5E24D-06BC-3F41-8F28-D40CAADA2017}" type="slidenum">
              <a:rPr lang="ru-FR" smtClean="0"/>
              <a:t>1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364984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FR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C5E24D-06BC-3F41-8F28-D40CAADA2017}" type="slidenum">
              <a:rPr lang="ru-FR" smtClean="0"/>
              <a:t>6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924229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1AB9D00B-70D5-4344-AFC0-F6222A7B0502}" type="datetime1">
              <a:rPr lang="ru-RU" smtClean="0"/>
              <a:t>24.10.2023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703593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6A91-EE19-40C6-8756-1703C2093FA1}" type="datetime1">
              <a:rPr lang="ru-RU" smtClean="0"/>
              <a:t>24.10.2023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372742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66FD913-F3D1-4140-B985-04318ED8BE64}" type="datetime1">
              <a:rPr lang="ru-RU" smtClean="0"/>
              <a:t>24.10.2023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979948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AFCD34D-1B27-41E8-8003-882BBFE192DD}" type="datetime1">
              <a:rPr lang="ru-RU" smtClean="0"/>
              <a:t>24.10.2023</a:t>
            </a:fld>
            <a:endParaRPr lang="ru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0460632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D42D665-0AF8-4F19-9C76-113A4A164A39}" type="datetime1">
              <a:rPr lang="ru-RU" smtClean="0"/>
              <a:t>24.10.2023</a:t>
            </a:fld>
            <a:endParaRPr lang="ru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166329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660EA-819C-449E-AB77-53280BB821F9}" type="datetime1">
              <a:rPr lang="ru-RU" smtClean="0"/>
              <a:t>24.10.2023</a:t>
            </a:fld>
            <a:endParaRPr lang="ru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125632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F644B05A-B630-4A62-A4BA-0140EEBE62E5}" type="datetime1">
              <a:rPr lang="ru-RU" smtClean="0"/>
              <a:t>24.10.2023</a:t>
            </a:fld>
            <a:endParaRPr lang="ru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1503486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032AB-92AF-4604-9239-60FD0736B007}" type="datetime1">
              <a:rPr lang="ru-RU" smtClean="0"/>
              <a:t>24.10.2023</a:t>
            </a:fld>
            <a:endParaRPr lang="ru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0764475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C8300E4-D457-437B-9EEE-E2059A5A3A17}" type="datetime1">
              <a:rPr lang="ru-RU" smtClean="0"/>
              <a:t>24.10.2023</a:t>
            </a:fld>
            <a:endParaRPr lang="ru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017263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3004-B028-41A4-9A8E-6AC973CB8E1A}" type="datetime1">
              <a:rPr lang="ru-RU" smtClean="0"/>
              <a:t>24.10.2023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153250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AEFA48F-9678-4632-8B19-D45F33D3688B}" type="datetime1">
              <a:rPr lang="ru-RU" smtClean="0"/>
              <a:t>24.10.2023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109136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1D619-17F2-419A-9AA1-B40021FFAF23}" type="datetime1">
              <a:rPr lang="ru-RU" smtClean="0"/>
              <a:t>24.10.2023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48478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D13F70-EFA9-6896-EB49-A9C2D98242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7282" y="2455405"/>
            <a:ext cx="7537436" cy="1981711"/>
          </a:xfrm>
        </p:spPr>
        <p:txBody>
          <a:bodyPr>
            <a:noAutofit/>
          </a:bodyPr>
          <a:lstStyle/>
          <a:p>
            <a:r>
              <a:rPr lang="ru-FR" sz="4000" b="1" dirty="0"/>
              <a:t>Проект «Модуль конфигурации </a:t>
            </a:r>
            <a:br>
              <a:rPr lang="ru-RU" sz="4000" b="1" dirty="0"/>
            </a:br>
            <a:r>
              <a:rPr lang="ru-FR" sz="4000" b="1" dirty="0"/>
              <a:t>1с «БГУ» для</a:t>
            </a:r>
            <a:r>
              <a:rPr lang="ru-RU" sz="4000" b="1" dirty="0"/>
              <a:t> </a:t>
            </a:r>
            <a:r>
              <a:rPr lang="ru-FR" sz="4000" b="1" dirty="0"/>
              <a:t>планирования хозяй</a:t>
            </a:r>
            <a:r>
              <a:rPr lang="ru-RU" sz="4000" b="1" dirty="0"/>
              <a:t>с</a:t>
            </a:r>
            <a:r>
              <a:rPr lang="ru-FR" sz="4000" b="1" dirty="0"/>
              <a:t>твенных расходов </a:t>
            </a:r>
            <a:br>
              <a:rPr lang="ru-RU" sz="4000" b="1" dirty="0"/>
            </a:br>
            <a:r>
              <a:rPr lang="ru-FR" sz="4000" b="1" dirty="0"/>
              <a:t>и проведения госзакупок</a:t>
            </a:r>
            <a:r>
              <a:rPr lang="ru-RU" sz="4000" b="1" dirty="0"/>
              <a:t>»</a:t>
            </a:r>
            <a:endParaRPr lang="ru-FR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5CD03F-0656-4584-9C95-DE7C5A427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652" y="0"/>
            <a:ext cx="1521348" cy="118113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4E5037-98CE-4D2D-A235-E88F8C7A5C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2672" y="1237693"/>
            <a:ext cx="1237307" cy="6738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9197DD-C041-4C68-AEE6-17A55F9B0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30" y="186122"/>
            <a:ext cx="3583445" cy="8088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15044" y="5502304"/>
            <a:ext cx="110140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spc="-150" dirty="0">
                <a:latin typeface="+mj-lt"/>
                <a:ea typeface="+mj-ea"/>
                <a:cs typeface="+mj-cs"/>
              </a:rPr>
              <a:t>Проект подготовили:  </a:t>
            </a:r>
            <a:br>
              <a:rPr lang="ru-RU" sz="2000" b="1" spc="-150" dirty="0">
                <a:latin typeface="+mj-lt"/>
                <a:ea typeface="+mj-ea"/>
                <a:cs typeface="+mj-cs"/>
              </a:rPr>
            </a:br>
            <a:r>
              <a:rPr lang="ru-RU" sz="2000" b="1" spc="-150" dirty="0" err="1">
                <a:latin typeface="+mj-lt"/>
                <a:ea typeface="+mj-ea"/>
                <a:cs typeface="+mj-cs"/>
              </a:rPr>
              <a:t>ст</a:t>
            </a:r>
            <a:r>
              <a:rPr lang="ru-RU" sz="2000" b="1" spc="-150" dirty="0">
                <a:latin typeface="+mj-lt"/>
                <a:ea typeface="+mj-ea"/>
                <a:cs typeface="+mj-cs"/>
              </a:rPr>
              <a:t>-т гр. ПИм-21  Щербаков Иван, </a:t>
            </a:r>
            <a:r>
              <a:rPr lang="ru-RU" sz="2000" b="1" spc="-150" dirty="0" err="1">
                <a:latin typeface="+mj-lt"/>
                <a:ea typeface="+mj-ea"/>
                <a:cs typeface="+mj-cs"/>
              </a:rPr>
              <a:t>ст</a:t>
            </a:r>
            <a:r>
              <a:rPr lang="ru-RU" sz="2000" b="1" spc="-150" dirty="0">
                <a:latin typeface="+mj-lt"/>
                <a:ea typeface="+mj-ea"/>
                <a:cs typeface="+mj-cs"/>
              </a:rPr>
              <a:t>-ка гр. ПИ-41 Новоселова Ксения</a:t>
            </a:r>
          </a:p>
          <a:p>
            <a:r>
              <a:rPr lang="ru-RU" sz="2000" b="1" spc="-150" dirty="0" err="1">
                <a:latin typeface="+mj-lt"/>
                <a:ea typeface="+mj-ea"/>
                <a:cs typeface="+mj-cs"/>
              </a:rPr>
              <a:t>Трекер</a:t>
            </a:r>
            <a:r>
              <a:rPr lang="ru-RU" sz="2000" b="1" spc="-150" dirty="0">
                <a:latin typeface="+mj-lt"/>
                <a:ea typeface="+mj-ea"/>
                <a:cs typeface="+mj-cs"/>
              </a:rPr>
              <a:t>: к.э.н., доцент кафедры ИСЭ Порядина О.В. </a:t>
            </a:r>
          </a:p>
        </p:txBody>
      </p:sp>
    </p:spTree>
    <p:extLst>
      <p:ext uri="{BB962C8B-B14F-4D97-AF65-F5344CB8AC3E}">
        <p14:creationId xmlns:p14="http://schemas.microsoft.com/office/powerpoint/2010/main" val="1747089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EE3CEA-6E31-91BB-71DE-64C36020B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621" y="2239766"/>
            <a:ext cx="4068566" cy="2546052"/>
          </a:xfrm>
        </p:spPr>
        <p:txBody>
          <a:bodyPr>
            <a:normAutofit/>
          </a:bodyPr>
          <a:lstStyle/>
          <a:p>
            <a:r>
              <a:rPr lang="ru-FR" b="1" dirty="0">
                <a:latin typeface="Arial" panose="020B0604020202020204" pitchFamily="34" charset="0"/>
                <a:cs typeface="Arial" panose="020B0604020202020204" pitchFamily="34" charset="0"/>
              </a:rPr>
              <a:t>Проблема решения 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FR" b="1" dirty="0">
                <a:latin typeface="Arial" panose="020B0604020202020204" pitchFamily="34" charset="0"/>
                <a:cs typeface="Arial" panose="020B0604020202020204" pitchFamily="34" charset="0"/>
              </a:rPr>
              <a:t>бизнес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FR" b="1" dirty="0">
                <a:latin typeface="Arial" panose="020B0604020202020204" pitchFamily="34" charset="0"/>
                <a:cs typeface="Arial" panose="020B0604020202020204" pitchFamily="34" charset="0"/>
              </a:rPr>
              <a:t> задач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26B1AB-D928-2805-7684-C548BD899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9901" y="405822"/>
            <a:ext cx="7081488" cy="6138249"/>
          </a:xfrm>
        </p:spPr>
        <p:txBody>
          <a:bodyPr>
            <a:noAutofit/>
          </a:bodyPr>
          <a:lstStyle/>
          <a:p>
            <a:pPr marL="0" indent="358775" algn="just">
              <a:spcBef>
                <a:spcPts val="0"/>
              </a:spcBef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Проблемы решения бизнес задач планирования финансовых обязательств и формирования графика закупок заключается в том, чтобы обеспечить масштабируемость технологического процесса формирования и составления сложных по объему документов, таких как план финансовой хозяйственной деятельности организации и план - график закупок.</a:t>
            </a:r>
          </a:p>
          <a:p>
            <a:pPr marL="0" indent="358775" algn="just">
              <a:spcBef>
                <a:spcPts val="1200"/>
              </a:spcBef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Изначально, составление и формирование таких документов требовалось много времени и сил ввиду того, что он подготавливался вручную посредством средств Microsoft Excel. В таком режиме часто допускались ошибки при проверки данных документа по лимитам следующих периодов, а также возникали трудности при импортировании на портал ЕИС «Госзакупки», следовательно, иногда приходили штрафы сотрудникам за просроченное время формирования отчетностей. Эту проблему решит доработка типовой конфигурации 1С: «Бухгалтерия государственных учреждений 2». </a:t>
            </a:r>
            <a:endParaRPr lang="ru-F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CD93FE-A39E-8988-C44E-5356032E4DA6}"/>
              </a:ext>
            </a:extLst>
          </p:cNvPr>
          <p:cNvSpPr txBox="1"/>
          <p:nvPr/>
        </p:nvSpPr>
        <p:spPr>
          <a:xfrm>
            <a:off x="2568539" y="4952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FR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871055" y="6384051"/>
            <a:ext cx="320945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26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EC6DED-95FA-E489-8551-99F92C3C8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308" y="2467380"/>
            <a:ext cx="3723743" cy="2010847"/>
          </a:xfrm>
        </p:spPr>
        <p:txBody>
          <a:bodyPr/>
          <a:lstStyle/>
          <a:p>
            <a:r>
              <a:rPr lang="ru-FR" sz="3600" b="1" dirty="0">
                <a:latin typeface="Arial" panose="020B0604020202020204" pitchFamily="34" charset="0"/>
                <a:cs typeface="Arial" panose="020B0604020202020204" pitchFamily="34" charset="0"/>
              </a:rPr>
              <a:t>Решение проблемы автоматизации бизнес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FR" sz="3600" b="1" dirty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6CF4A6-2F4E-87B5-06F7-321F90582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308" y="147838"/>
            <a:ext cx="11331562" cy="1498863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данной доработке будет выполнена следующая задача – одновременная работа сотрудников таких отделов: «Планово экономический» и «Отдел размещения и формирования муниципального заказа», посредством проектирования отдельного модуля. Это необходимо, для проверки заполненных и проверенных данных в базу 1С.</a:t>
            </a:r>
            <a:endParaRPr lang="ru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3DD885-819C-B4EC-7D19-A7793E5B8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306" y="2384252"/>
            <a:ext cx="7106494" cy="3804351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53254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64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12405F-CF78-FE86-0A4A-1C9596FE2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916" y="2890242"/>
            <a:ext cx="3498979" cy="1077515"/>
          </a:xfrm>
        </p:spPr>
        <p:txBody>
          <a:bodyPr>
            <a:normAutofit fontScale="90000"/>
          </a:bodyPr>
          <a:lstStyle/>
          <a:p>
            <a:pPr>
              <a:lnSpc>
                <a:spcPct val="130000"/>
              </a:lnSpc>
            </a:pPr>
            <a:r>
              <a:rPr lang="ru-FR" sz="3600" b="1" dirty="0">
                <a:latin typeface="Arial" panose="020B0604020202020204" pitchFamily="34" charset="0"/>
                <a:cs typeface="Arial" panose="020B0604020202020204" pitchFamily="34" charset="0"/>
              </a:rPr>
              <a:t>Цель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1B6524-5D82-E9E9-7193-F1B2D43BC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4428" y="292231"/>
            <a:ext cx="7337039" cy="6221691"/>
          </a:xfrm>
        </p:spPr>
        <p:txBody>
          <a:bodyPr>
            <a:noAutofit/>
          </a:bodyPr>
          <a:lstStyle/>
          <a:p>
            <a:pPr indent="450215" algn="just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tabLst>
                <a:tab pos="165735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Основной целью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доработки типовой конфигурации 1С: «Бухгалтерия государственных учреждений» является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автоматизация процесса первичной подготовки документов для начала процесса государственных и муниципальных закупок бюджетного учреждения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также процесса планирования и сравнения объемов денежных средств по лимитам следующих периодов в программе «1С: Бухгалтерия государственных учреждений». Эта автоматизация будет производиться в виде расширения к существующей программе «1С: Бухгалтерия государственных учреждений».</a:t>
            </a:r>
            <a:endParaRPr lang="ru-FR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000" algn="just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этой надстройке, работники планово - экономического и отдела размещения и исполнения муниципального заказа смогут формировать первичную бухгалтерскую документацию для процесса подготовки и планирования к осуществлению госзакупок с выгрузкой во внешние системы, такие как: «ГИИС: электронный бюджет» и «АИС: Госзакупки».</a:t>
            </a:r>
            <a:r>
              <a:rPr lang="ru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39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DD25C3-5836-D490-BE42-604A1510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982" y="2937653"/>
            <a:ext cx="3501197" cy="1577786"/>
          </a:xfrm>
        </p:spPr>
        <p:txBody>
          <a:bodyPr/>
          <a:lstStyle/>
          <a:p>
            <a:r>
              <a:rPr lang="ru-FR" sz="3600" b="1" dirty="0">
                <a:latin typeface="Arial" panose="020B0604020202020204" pitchFamily="34" charset="0"/>
                <a:cs typeface="Arial" panose="020B0604020202020204" pitchFamily="34" charset="0"/>
              </a:rPr>
              <a:t>Основной источник технологии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4DA8D7-53E9-8379-4FB7-5832F7164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8249" y="511233"/>
            <a:ext cx="7234052" cy="1774051"/>
          </a:xfrm>
        </p:spPr>
        <p:txBody>
          <a:bodyPr>
            <a:noAutofit/>
          </a:bodyPr>
          <a:lstStyle/>
          <a:p>
            <a:pPr indent="4500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"1С: Бухгалтерия государственного учреждения 2" предназначена для автоматизации бухгалтерского учета государственных и муниципальных учреждений, которые финансируются из федерального, регионального или местного бюджетов, а также из бюджета государственного внебюджетного фонда.</a:t>
            </a:r>
            <a:endParaRPr lang="ru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92919F34-BDD0-C461-130C-9D19D8A0CD1E}"/>
              </a:ext>
            </a:extLst>
          </p:cNvPr>
          <p:cNvSpPr txBox="1">
            <a:spLocks/>
          </p:cNvSpPr>
          <p:nvPr/>
        </p:nvSpPr>
        <p:spPr>
          <a:xfrm>
            <a:off x="5109982" y="3184701"/>
            <a:ext cx="6275035" cy="2134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FR" dirty="0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8F0B780-D488-58FC-01B4-F615DD81F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786" y="2969746"/>
            <a:ext cx="4493231" cy="336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ru-FR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422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38BFFD-C9A2-C7DF-DD84-C928E201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58" y="2391022"/>
            <a:ext cx="4063513" cy="2456442"/>
          </a:xfrm>
        </p:spPr>
        <p:txBody>
          <a:bodyPr>
            <a:normAutofit/>
          </a:bodyPr>
          <a:lstStyle/>
          <a:p>
            <a:r>
              <a:rPr lang="ru-FR" sz="3600" b="1" dirty="0">
                <a:latin typeface="Arial" panose="020B0604020202020204" pitchFamily="34" charset="0"/>
                <a:cs typeface="Arial" panose="020B0604020202020204" pitchFamily="34" charset="0"/>
              </a:rPr>
              <a:t>Результат разработанного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CF1CBA-4F79-7B4A-37F7-9F123AD3B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3371" y="619078"/>
            <a:ext cx="7317029" cy="1306373"/>
          </a:xfrm>
        </p:spPr>
        <p:txBody>
          <a:bodyPr>
            <a:noAutofit/>
          </a:bodyPr>
          <a:lstStyle/>
          <a:p>
            <a:pPr marL="0" indent="442913" algn="just">
              <a:lnSpc>
                <a:spcPct val="100000"/>
              </a:lnSpc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Доработанное типовое программное решение 1С: «БГУ» позволяет сотрудникам планово – экономического отдела заключать денежные обязательства через новый механизм «Подсистема финансовые обязательства», состоящий из учетных форм документов и справочников, адаптированных под нужды заказчика.</a:t>
            </a:r>
            <a:endParaRPr lang="ru-FR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2D5F64-2FFE-9760-B197-B2C3245F8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837" y="2301142"/>
            <a:ext cx="5888305" cy="422214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63270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515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72998" y="1687398"/>
            <a:ext cx="3751868" cy="3497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176604-DD72-416A-301C-344441640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78" y="213034"/>
            <a:ext cx="11018618" cy="500696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ru-RU" b="1" dirty="0"/>
              <a:t>Форма документа «Договоры и обязательства»</a:t>
            </a:r>
            <a:endParaRPr lang="ru-FR" b="1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1CD0F02-FC0F-67B9-DE75-82FE7D76F3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32"/>
          <a:stretch/>
        </p:blipFill>
        <p:spPr>
          <a:xfrm>
            <a:off x="2179055" y="877376"/>
            <a:ext cx="8058878" cy="566482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ru-FR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25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72998" y="1687398"/>
            <a:ext cx="3751868" cy="3497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E6A305-FD2F-F163-535C-AF54D1BE2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903" y="2402000"/>
            <a:ext cx="4068565" cy="2456442"/>
          </a:xfrm>
        </p:spPr>
        <p:txBody>
          <a:bodyPr>
            <a:noAutofit/>
          </a:bodyPr>
          <a:lstStyle/>
          <a:p>
            <a:r>
              <a:rPr lang="ru-RU" b="1" dirty="0"/>
              <a:t>Форма документа «Регистрация графиков договоров» </a:t>
            </a:r>
            <a:endParaRPr lang="ru-FR" b="1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FDE12AE-12B5-839B-F20E-A6C8638E28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03" y="1263286"/>
            <a:ext cx="10887005" cy="5275303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78569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B176604-DD72-416A-301C-344441640971}"/>
              </a:ext>
            </a:extLst>
          </p:cNvPr>
          <p:cNvSpPr txBox="1">
            <a:spLocks/>
          </p:cNvSpPr>
          <p:nvPr/>
        </p:nvSpPr>
        <p:spPr>
          <a:xfrm>
            <a:off x="542284" y="134217"/>
            <a:ext cx="11018618" cy="950748"/>
          </a:xfrm>
          <a:prstGeom prst="rect">
            <a:avLst/>
          </a:prstGeom>
          <a:solidFill>
            <a:schemeClr val="accent1"/>
          </a:solidFill>
        </p:spPr>
        <p:txBody>
          <a:bodyPr vert="horz" lIns="228600" tIns="228600" rIns="228600" bIns="228600" rtlCol="0" anchor="ctr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Форма документа «Регистрация графиков договоров» </a:t>
            </a:r>
            <a:endParaRPr lang="ru-FR" b="1" dirty="0"/>
          </a:p>
        </p:txBody>
      </p:sp>
    </p:spTree>
    <p:extLst>
      <p:ext uri="{BB962C8B-B14F-4D97-AF65-F5344CB8AC3E}">
        <p14:creationId xmlns:p14="http://schemas.microsoft.com/office/powerpoint/2010/main" val="3671636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72998" y="1687398"/>
            <a:ext cx="3751868" cy="3497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C1EB91-C3F0-1F33-8230-D89CBD518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66" y="2349925"/>
            <a:ext cx="3622541" cy="2456442"/>
          </a:xfrm>
        </p:spPr>
        <p:txBody>
          <a:bodyPr>
            <a:noAutofit/>
          </a:bodyPr>
          <a:lstStyle/>
          <a:p>
            <a:r>
              <a:rPr lang="ru-RU" sz="3200" b="1" dirty="0"/>
              <a:t>Форма документа «Регистрация графиков договоров». Операция с поставщиком</a:t>
            </a:r>
            <a:endParaRPr lang="ru-FR" sz="3200" b="1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55B1807-C8CF-E3F9-6DD7-A5E344396D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26" y="1395167"/>
            <a:ext cx="9688443" cy="510932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58396" y="6284253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B176604-DD72-416A-301C-344441640971}"/>
              </a:ext>
            </a:extLst>
          </p:cNvPr>
          <p:cNvSpPr txBox="1">
            <a:spLocks/>
          </p:cNvSpPr>
          <p:nvPr/>
        </p:nvSpPr>
        <p:spPr>
          <a:xfrm>
            <a:off x="596978" y="213033"/>
            <a:ext cx="11018618" cy="1036345"/>
          </a:xfrm>
          <a:prstGeom prst="rect">
            <a:avLst/>
          </a:prstGeom>
          <a:solidFill>
            <a:schemeClr val="accent1"/>
          </a:solidFill>
        </p:spPr>
        <p:txBody>
          <a:bodyPr vert="horz" lIns="228600" tIns="228600" rIns="228600" bIns="228600" rtlCol="0" anchor="ctr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Форма документа «Регистрация графиков договоров». Операция с поставщиком</a:t>
            </a:r>
            <a:endParaRPr lang="ru-FR" b="1" dirty="0"/>
          </a:p>
        </p:txBody>
      </p:sp>
    </p:spTree>
    <p:extLst>
      <p:ext uri="{BB962C8B-B14F-4D97-AF65-F5344CB8AC3E}">
        <p14:creationId xmlns:p14="http://schemas.microsoft.com/office/powerpoint/2010/main" val="1200528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72998" y="1687398"/>
            <a:ext cx="3751868" cy="3497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FC118-4E5B-3541-9E80-76C161DDF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937653"/>
            <a:ext cx="3501197" cy="1223298"/>
          </a:xfrm>
        </p:spPr>
        <p:txBody>
          <a:bodyPr/>
          <a:lstStyle/>
          <a:p>
            <a:r>
              <a:rPr lang="ru-RU" sz="4000" b="1" dirty="0"/>
              <a:t>План ФХД по утвержденным назначениям</a:t>
            </a:r>
            <a:endParaRPr lang="ru-FR" sz="40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FCFC23A-F920-1A29-5A3B-8CB4576295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05" y="685798"/>
            <a:ext cx="9631872" cy="598094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10</a:t>
            </a:fld>
            <a:endParaRPr lang="ru-FR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CB176604-DD72-416A-301C-344441640971}"/>
              </a:ext>
            </a:extLst>
          </p:cNvPr>
          <p:cNvSpPr txBox="1">
            <a:spLocks/>
          </p:cNvSpPr>
          <p:nvPr/>
        </p:nvSpPr>
        <p:spPr>
          <a:xfrm>
            <a:off x="596978" y="104397"/>
            <a:ext cx="11018618" cy="500696"/>
          </a:xfrm>
          <a:prstGeom prst="rect">
            <a:avLst/>
          </a:prstGeom>
          <a:solidFill>
            <a:schemeClr val="accent1"/>
          </a:solidFill>
        </p:spPr>
        <p:txBody>
          <a:bodyPr vert="horz" lIns="228600" tIns="228600" rIns="228600" bIns="228600" rtlCol="0" anchor="ctr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План ФХД по утвержденным назначениям</a:t>
            </a:r>
            <a:endParaRPr lang="ru-FR" b="1" dirty="0"/>
          </a:p>
        </p:txBody>
      </p:sp>
    </p:spTree>
    <p:extLst>
      <p:ext uri="{BB962C8B-B14F-4D97-AF65-F5344CB8AC3E}">
        <p14:creationId xmlns:p14="http://schemas.microsoft.com/office/powerpoint/2010/main" val="2182516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72998" y="1687398"/>
            <a:ext cx="3751868" cy="3497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B9F391-120B-5AB4-3F96-01E9EF222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450" y="2816557"/>
            <a:ext cx="3501197" cy="1223298"/>
          </a:xfrm>
        </p:spPr>
        <p:txBody>
          <a:bodyPr/>
          <a:lstStyle/>
          <a:p>
            <a:r>
              <a:rPr lang="ru-RU" sz="4000" b="1" dirty="0"/>
              <a:t>План график закупок</a:t>
            </a:r>
            <a:endParaRPr lang="ru-FR" sz="40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4174868-A68E-0E4C-4CE2-5A135DA068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40" y="922781"/>
            <a:ext cx="10454837" cy="54786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11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B176604-DD72-416A-301C-344441640971}"/>
              </a:ext>
            </a:extLst>
          </p:cNvPr>
          <p:cNvSpPr txBox="1">
            <a:spLocks/>
          </p:cNvSpPr>
          <p:nvPr/>
        </p:nvSpPr>
        <p:spPr>
          <a:xfrm>
            <a:off x="596978" y="176822"/>
            <a:ext cx="11018618" cy="500696"/>
          </a:xfrm>
          <a:prstGeom prst="rect">
            <a:avLst/>
          </a:prstGeom>
          <a:solidFill>
            <a:schemeClr val="accent1"/>
          </a:solidFill>
        </p:spPr>
        <p:txBody>
          <a:bodyPr vert="horz" lIns="228600" tIns="228600" rIns="228600" bIns="228600" rtlCol="0" anchor="ctr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План-график закупок</a:t>
            </a:r>
            <a:endParaRPr lang="ru-FR" b="1" dirty="0"/>
          </a:p>
        </p:txBody>
      </p:sp>
    </p:spTree>
    <p:extLst>
      <p:ext uri="{BB962C8B-B14F-4D97-AF65-F5344CB8AC3E}">
        <p14:creationId xmlns:p14="http://schemas.microsoft.com/office/powerpoint/2010/main" val="1974075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25016-C6ED-DAB6-501A-D7B3FB730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FR" sz="4400" b="1" dirty="0">
                <a:latin typeface="Arial" panose="020B0604020202020204" pitchFamily="34" charset="0"/>
                <a:cs typeface="Arial" panose="020B0604020202020204" pitchFamily="34" charset="0"/>
              </a:rPr>
              <a:t>Целевой </a:t>
            </a:r>
            <a:b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FR" sz="4400" b="1" dirty="0">
                <a:latin typeface="Arial" panose="020B06040202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32A624-08DB-B1DD-3B0E-F5F9FFA342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1525" y="279700"/>
            <a:ext cx="6269591" cy="4119937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Данное решение позволяет вести учет всем типам государственных (муниципальных) учреждений — казенным, бюджетным, автономным. Это сделано для обеспечения сопоставимости данных при переходе учреждения из одного типа в другой. </a:t>
            </a: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 может также использоваться распорядителями, главными распорядителями средств бюджета, органами государственной власти, органами местного самоуправления, органами управления государственными внебюджетными фондами, финансовыми органами, органами казначейства, государственными академиями наук в части исполнения сметы на свое содержание.</a:t>
            </a: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случае с разработкой опытного прототипа он был продемонстрирован в Управлении образования городского города «Город Йошкар-Ола».</a:t>
            </a:r>
            <a:endParaRPr lang="ru-F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12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41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6911E7-7310-90E2-0BE9-1733F7DDF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>
            <a:normAutofit/>
          </a:bodyPr>
          <a:lstStyle/>
          <a:p>
            <a:r>
              <a:rPr lang="ru-FR" sz="44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2AEEAC-E5A1-4096-89B8-7009C994B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1С: Планово-финансовое управление для государственных учреждений КОРП, Редакция 1.5»</a:t>
            </a:r>
            <a:endParaRPr lang="ru-FR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Автоматизированная информационная система «Прогноз и планирование бюджета»</a:t>
            </a:r>
            <a:endParaRPr lang="ru-FR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1С: Планово-финансовое управление для государственных учреждений КОРП.</a:t>
            </a:r>
            <a:endParaRPr lang="ru-FR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АИС Парус</a:t>
            </a:r>
            <a:endParaRPr lang="ru-FR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АИС Галактика</a:t>
            </a:r>
            <a:endParaRPr lang="ru-FR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FR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ru-FR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2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BC0431-BEA6-00BA-6A66-8B4DD5D0A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FR" sz="4400" b="1" dirty="0">
                <a:latin typeface="Arial" panose="020B0604020202020204" pitchFamily="34" charset="0"/>
                <a:cs typeface="Arial" panose="020B0604020202020204" pitchFamily="34" charset="0"/>
              </a:rPr>
              <a:t>Бизнес</a:t>
            </a: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FR" sz="4400" b="1" dirty="0">
                <a:latin typeface="Arial" panose="020B0604020202020204" pitchFamily="34" charset="0"/>
                <a:cs typeface="Arial" panose="020B0604020202020204" pitchFamily="34" charset="0"/>
              </a:rPr>
              <a:t> 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295B6C-1C56-A404-FCF2-1B67AA709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215757"/>
            <a:ext cx="6620971" cy="6246688"/>
          </a:xfrm>
        </p:spPr>
        <p:txBody>
          <a:bodyPr>
            <a:normAutofit/>
          </a:bodyPr>
          <a:lstStyle/>
          <a:p>
            <a:pPr marL="109220" marR="18097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Общие затраты на доработку системы составляют 263 доллара или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21 500 рублей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FR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Доработка типового программного продукта будет распространяться при помощи лицензированных франчайзинговых компаний или онлайн дистрибьюции, основным преимуществом над продуктами конкурентов будет более низкая стоимость обслуживания и сопровождения.</a:t>
            </a:r>
            <a:r>
              <a:rPr lang="ru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14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120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E7737D-BA05-C5B7-7A2C-1121CEEC9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042" y="2554635"/>
            <a:ext cx="8679915" cy="1748729"/>
          </a:xfrm>
        </p:spPr>
        <p:txBody>
          <a:bodyPr lIns="0" rIns="0">
            <a:normAutofit/>
          </a:bodyPr>
          <a:lstStyle/>
          <a:p>
            <a:r>
              <a:rPr lang="ru-FR" b="1" dirty="0">
                <a:latin typeface="Arial" panose="020B0604020202020204" pitchFamily="34" charset="0"/>
                <a:cs typeface="Arial" panose="020B0604020202020204" pitchFamily="34" charset="0"/>
              </a:rPr>
              <a:t>Текущий статус проекта – 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FR" b="1" dirty="0">
                <a:latin typeface="Arial" panose="020B0604020202020204" pitchFamily="34" charset="0"/>
                <a:cs typeface="Arial" panose="020B0604020202020204" pitchFamily="34" charset="0"/>
              </a:rPr>
              <a:t>ытный прототип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15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69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F714F4-C0D5-6692-29BC-D06153750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40" y="3017045"/>
            <a:ext cx="3501197" cy="1223298"/>
          </a:xfrm>
        </p:spPr>
        <p:txBody>
          <a:bodyPr/>
          <a:lstStyle/>
          <a:p>
            <a:r>
              <a:rPr lang="ru-FR" sz="4400" b="1" dirty="0">
                <a:latin typeface="Arial" panose="020B0604020202020204" pitchFamily="34" charset="0"/>
                <a:cs typeface="Arial" panose="020B0604020202020204" pitchFamily="34" charset="0"/>
              </a:rPr>
              <a:t>План реализации проекта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93317351-1253-4B58-BF4C-3832656E3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256" y="277402"/>
            <a:ext cx="7136091" cy="6308333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ходе разработки проекта последовательно выполнялись следующие задачи:</a:t>
            </a:r>
            <a:endParaRPr lang="ru-F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 требований к информационной системе;</a:t>
            </a:r>
            <a:endParaRPr lang="ru-F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 функций информационной системы и стратегии автоматизации;</a:t>
            </a:r>
            <a:endParaRPr lang="ru-F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Обоснование проектных решений.</a:t>
            </a:r>
            <a:endParaRPr lang="ru-F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 включает в себя последовательную разработку проекта автоматизации и разработку информационного обеспечения задачи.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Самым объёмным этапом разработки ИС является разработка ПО. Разработка состоит из подготовки к разработке ПО и непосредственно разработки программного обеспечения. Эти задачи выполняются последовательно.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конце этапа реализации следует оценка эффективности внедрения ИС в организацию.</a:t>
            </a:r>
            <a:endParaRPr lang="ru-FR" sz="2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16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74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076A01-BD3F-6100-4C33-0F61F36F1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FR" b="1" dirty="0">
                <a:latin typeface="Arial" panose="020B0604020202020204" pitchFamily="34" charset="0"/>
                <a:cs typeface="Arial" panose="020B0604020202020204" pitchFamily="34" charset="0"/>
              </a:rPr>
              <a:t>Команда проекта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17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193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076A01-BD3F-6100-4C33-0F61F36F1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 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для инвесторов </a:t>
            </a:r>
            <a:endParaRPr lang="ru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18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21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952459-1803-92DB-D3B0-CDB4DA0D7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454" y="2816129"/>
            <a:ext cx="3501197" cy="1728161"/>
          </a:xfrm>
        </p:spPr>
        <p:txBody>
          <a:bodyPr lIns="0" rIns="0"/>
          <a:lstStyle/>
          <a:p>
            <a:r>
              <a:rPr lang="ru-FR" sz="4400" b="1" dirty="0">
                <a:latin typeface="Arial" panose="020B0604020202020204" pitchFamily="34" charset="0"/>
                <a:cs typeface="Arial" panose="020B0604020202020204" pitchFamily="34" charset="0"/>
              </a:rPr>
              <a:t>Финансовые показатели  проекта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3D37844-D424-5D69-A9B9-EE0F8C8641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0048015"/>
              </p:ext>
            </p:extLst>
          </p:nvPr>
        </p:nvGraphicFramePr>
        <p:xfrm>
          <a:off x="5477084" y="3747511"/>
          <a:ext cx="5664835" cy="1109609"/>
        </p:xfrm>
        <a:graphic>
          <a:graphicData uri="http://schemas.openxmlformats.org/drawingml/2006/table">
            <a:tbl>
              <a:tblPr firstRow="1" firstCol="1" bandRow="1"/>
              <a:tblGrid>
                <a:gridCol w="2050415">
                  <a:extLst>
                    <a:ext uri="{9D8B030D-6E8A-4147-A177-3AD203B41FA5}">
                      <a16:colId xmlns:a16="http://schemas.microsoft.com/office/drawing/2014/main" val="3001475174"/>
                    </a:ext>
                  </a:extLst>
                </a:gridCol>
                <a:gridCol w="1263650">
                  <a:extLst>
                    <a:ext uri="{9D8B030D-6E8A-4147-A177-3AD203B41FA5}">
                      <a16:colId xmlns:a16="http://schemas.microsoft.com/office/drawing/2014/main" val="64249581"/>
                    </a:ext>
                  </a:extLst>
                </a:gridCol>
                <a:gridCol w="1838325">
                  <a:extLst>
                    <a:ext uri="{9D8B030D-6E8A-4147-A177-3AD203B41FA5}">
                      <a16:colId xmlns:a16="http://schemas.microsoft.com/office/drawing/2014/main" val="2475633912"/>
                    </a:ext>
                  </a:extLst>
                </a:gridCol>
                <a:gridCol w="512445">
                  <a:extLst>
                    <a:ext uri="{9D8B030D-6E8A-4147-A177-3AD203B41FA5}">
                      <a16:colId xmlns:a16="http://schemas.microsoft.com/office/drawing/2014/main" val="2548878347"/>
                    </a:ext>
                  </a:extLst>
                </a:gridCol>
              </a:tblGrid>
              <a:tr h="2349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Процентная ставка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480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месяц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902350"/>
                  </a:ext>
                </a:extLst>
              </a:tr>
              <a:tr h="273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1 часа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05801"/>
                  </a:ext>
                </a:extLst>
              </a:tr>
              <a:tr h="2636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час работы (новичок)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24000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480964"/>
                  </a:ext>
                </a:extLst>
              </a:tr>
              <a:tr h="3378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 выработки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25808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5B17DAE-A258-30BC-0685-2B62F71E18CC}"/>
              </a:ext>
            </a:extLst>
          </p:cNvPr>
          <p:cNvSpPr txBox="1"/>
          <p:nvPr/>
        </p:nvSpPr>
        <p:spPr>
          <a:xfrm>
            <a:off x="5477084" y="1673453"/>
            <a:ext cx="56648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ля сравнения стоимостной оценки будет взята зарплата ученика программиста обслуживающей франчайзинговой организации. Будет применена почасовая тарифная ставка оплаты труда, равная 2000 рублей с вычетом 24% от номинальной. Норма выработки ученика соответствует 50 часов </a:t>
            </a:r>
            <a:endParaRPr lang="ru-FR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19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97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2271677E-8BB0-41E0-6320-28661E1614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5490016"/>
              </p:ext>
            </p:extLst>
          </p:nvPr>
        </p:nvGraphicFramePr>
        <p:xfrm>
          <a:off x="5214857" y="63298"/>
          <a:ext cx="6491099" cy="1152344"/>
        </p:xfrm>
        <a:graphic>
          <a:graphicData uri="http://schemas.openxmlformats.org/drawingml/2006/table">
            <a:tbl>
              <a:tblPr firstRow="1" firstCol="1" bandRow="1"/>
              <a:tblGrid>
                <a:gridCol w="2803614">
                  <a:extLst>
                    <a:ext uri="{9D8B030D-6E8A-4147-A177-3AD203B41FA5}">
                      <a16:colId xmlns:a16="http://schemas.microsoft.com/office/drawing/2014/main" val="1397596587"/>
                    </a:ext>
                  </a:extLst>
                </a:gridCol>
                <a:gridCol w="854140">
                  <a:extLst>
                    <a:ext uri="{9D8B030D-6E8A-4147-A177-3AD203B41FA5}">
                      <a16:colId xmlns:a16="http://schemas.microsoft.com/office/drawing/2014/main" val="630066545"/>
                    </a:ext>
                  </a:extLst>
                </a:gridCol>
                <a:gridCol w="2002779">
                  <a:extLst>
                    <a:ext uri="{9D8B030D-6E8A-4147-A177-3AD203B41FA5}">
                      <a16:colId xmlns:a16="http://schemas.microsoft.com/office/drawing/2014/main" val="328869137"/>
                    </a:ext>
                  </a:extLst>
                </a:gridCol>
                <a:gridCol w="830566">
                  <a:extLst>
                    <a:ext uri="{9D8B030D-6E8A-4147-A177-3AD203B41FA5}">
                      <a16:colId xmlns:a16="http://schemas.microsoft.com/office/drawing/2014/main" val="452088880"/>
                    </a:ext>
                  </a:extLst>
                </a:gridCol>
              </a:tblGrid>
              <a:tr h="1504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Software </a:t>
                      </a:r>
                      <a:r>
                        <a:rPr lang="ru-RU" sz="1400" b="1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Scale</a:t>
                      </a:r>
                      <a:r>
                        <a:rPr lang="ru-RU" sz="14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Drivers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Personnel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603345"/>
                  </a:ext>
                </a:extLst>
              </a:tr>
              <a:tr h="2729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Precedentedness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Analyst Capability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630102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Development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Flexibility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Programmer Capability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958345"/>
                  </a:ext>
                </a:extLst>
              </a:tr>
              <a:tr h="29083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Software Cost Drivers</a:t>
                      </a:r>
                      <a:br>
                        <a:rPr lang="ru-RU" sz="140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1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Products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Personnel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Continuity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6678243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6720F45F-448A-C8BC-7C69-50C2920E33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200249"/>
              </p:ext>
            </p:extLst>
          </p:nvPr>
        </p:nvGraphicFramePr>
        <p:xfrm>
          <a:off x="5214856" y="1249361"/>
          <a:ext cx="6491100" cy="5399499"/>
        </p:xfrm>
        <a:graphic>
          <a:graphicData uri="http://schemas.openxmlformats.org/drawingml/2006/table">
            <a:tbl>
              <a:tblPr firstRow="1" firstCol="1" bandRow="1"/>
              <a:tblGrid>
                <a:gridCol w="2278653">
                  <a:extLst>
                    <a:ext uri="{9D8B030D-6E8A-4147-A177-3AD203B41FA5}">
                      <a16:colId xmlns:a16="http://schemas.microsoft.com/office/drawing/2014/main" val="1767559716"/>
                    </a:ext>
                  </a:extLst>
                </a:gridCol>
                <a:gridCol w="1381590">
                  <a:extLst>
                    <a:ext uri="{9D8B030D-6E8A-4147-A177-3AD203B41FA5}">
                      <a16:colId xmlns:a16="http://schemas.microsoft.com/office/drawing/2014/main" val="3973371885"/>
                    </a:ext>
                  </a:extLst>
                </a:gridCol>
                <a:gridCol w="2005791">
                  <a:extLst>
                    <a:ext uri="{9D8B030D-6E8A-4147-A177-3AD203B41FA5}">
                      <a16:colId xmlns:a16="http://schemas.microsoft.com/office/drawing/2014/main" val="4005206768"/>
                    </a:ext>
                  </a:extLst>
                </a:gridCol>
                <a:gridCol w="825066">
                  <a:extLst>
                    <a:ext uri="{9D8B030D-6E8A-4147-A177-3AD203B41FA5}">
                      <a16:colId xmlns:a16="http://schemas.microsoft.com/office/drawing/2014/main" val="3334988280"/>
                    </a:ext>
                  </a:extLst>
                </a:gridCol>
              </a:tblGrid>
              <a:tr h="4679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Required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Software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Reliability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Application Experience</a:t>
                      </a:r>
                      <a:endParaRPr lang="ru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785805"/>
                  </a:ext>
                </a:extLst>
              </a:tr>
              <a:tr h="233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Data Base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ru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Platform Experience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Very High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759915"/>
                  </a:ext>
                </a:extLst>
              </a:tr>
              <a:tr h="4679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Product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Complexity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Language and Toolset Experience</a:t>
                      </a:r>
                      <a:endParaRPr lang="ru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High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7384076"/>
                  </a:ext>
                </a:extLst>
              </a:tr>
              <a:tr h="233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Developed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Reusability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Process Maturity</a:t>
                      </a:r>
                      <a:endParaRPr lang="ru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Very Low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490513"/>
                  </a:ext>
                </a:extLst>
              </a:tr>
              <a:tr h="4679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Documentation Match to Lifecycle Needs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Very Low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Platform</a:t>
                      </a:r>
                      <a:endParaRPr lang="ru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781756"/>
                  </a:ext>
                </a:extLst>
              </a:tr>
              <a:tr h="4679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Architecture / Risk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Resolution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Time Constraint</a:t>
                      </a:r>
                      <a:endParaRPr lang="ru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1659392"/>
                  </a:ext>
                </a:extLst>
              </a:tr>
              <a:tr h="233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Team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Cohesion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Very Low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Storage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Constraint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0416937"/>
                  </a:ext>
                </a:extLst>
              </a:tr>
              <a:tr h="233981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Platform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Volatility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Very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ru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447564"/>
                  </a:ext>
                </a:extLst>
              </a:tr>
              <a:tr h="150412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Project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036373"/>
                  </a:ext>
                </a:extLst>
              </a:tr>
              <a:tr h="23398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Use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Software Tools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281215"/>
                  </a:ext>
                </a:extLst>
              </a:tr>
              <a:tr h="23398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Multisite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Development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Very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ru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107096"/>
                  </a:ext>
                </a:extLst>
              </a:tr>
              <a:tr h="335486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Required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Development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Schedule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Nominal</a:t>
                      </a:r>
                      <a:endParaRPr lang="ru-F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684569"/>
                  </a:ext>
                </a:extLst>
              </a:tr>
              <a:tr h="1637867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Results               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Software Development (Elaboration and Construction)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Effort = </a:t>
                      </a:r>
                      <a:r>
                        <a:rPr lang="en-US" sz="14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1.15 Person-months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Schedule = </a:t>
                      </a:r>
                      <a:r>
                        <a:rPr lang="en-US" sz="14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 Months (1,5)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Cost = $263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Equivalent Size = 560 SLOC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Effort Adjustment Factor (EAF) = 1,60</a:t>
                      </a:r>
                      <a:endParaRPr lang="ru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79" marR="46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021606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20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4952459-1803-92DB-D3B0-CDB4DA0D7816}"/>
              </a:ext>
            </a:extLst>
          </p:cNvPr>
          <p:cNvSpPr txBox="1">
            <a:spLocks/>
          </p:cNvSpPr>
          <p:nvPr/>
        </p:nvSpPr>
        <p:spPr>
          <a:xfrm>
            <a:off x="919454" y="2816129"/>
            <a:ext cx="3501197" cy="1728161"/>
          </a:xfrm>
          <a:prstGeom prst="rect">
            <a:avLst/>
          </a:prstGeom>
        </p:spPr>
        <p:txBody>
          <a:bodyPr vert="horz" lIns="0" tIns="228600" rIns="0" bIns="0" rtlCol="0" anchor="b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FR" sz="4400" b="1" dirty="0">
                <a:latin typeface="Arial" panose="020B0604020202020204" pitchFamily="34" charset="0"/>
                <a:cs typeface="Arial" panose="020B0604020202020204" pitchFamily="34" charset="0"/>
              </a:rPr>
              <a:t>Финансовые показатели 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851637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004310B8-2B73-61B9-2BFA-0709AF8276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9765456"/>
              </p:ext>
            </p:extLst>
          </p:nvPr>
        </p:nvGraphicFramePr>
        <p:xfrm>
          <a:off x="5237018" y="191326"/>
          <a:ext cx="6613236" cy="2827222"/>
        </p:xfrm>
        <a:graphic>
          <a:graphicData uri="http://schemas.openxmlformats.org/drawingml/2006/table">
            <a:tbl>
              <a:tblPr firstRow="1" firstCol="1" bandRow="1"/>
              <a:tblGrid>
                <a:gridCol w="1210916">
                  <a:extLst>
                    <a:ext uri="{9D8B030D-6E8A-4147-A177-3AD203B41FA5}">
                      <a16:colId xmlns:a16="http://schemas.microsoft.com/office/drawing/2014/main" val="2775685412"/>
                    </a:ext>
                  </a:extLst>
                </a:gridCol>
                <a:gridCol w="1621410">
                  <a:extLst>
                    <a:ext uri="{9D8B030D-6E8A-4147-A177-3AD203B41FA5}">
                      <a16:colId xmlns:a16="http://schemas.microsoft.com/office/drawing/2014/main" val="2307257849"/>
                    </a:ext>
                  </a:extLst>
                </a:gridCol>
                <a:gridCol w="1291472">
                  <a:extLst>
                    <a:ext uri="{9D8B030D-6E8A-4147-A177-3AD203B41FA5}">
                      <a16:colId xmlns:a16="http://schemas.microsoft.com/office/drawing/2014/main" val="3799196230"/>
                    </a:ext>
                  </a:extLst>
                </a:gridCol>
                <a:gridCol w="1225485">
                  <a:extLst>
                    <a:ext uri="{9D8B030D-6E8A-4147-A177-3AD203B41FA5}">
                      <a16:colId xmlns:a16="http://schemas.microsoft.com/office/drawing/2014/main" val="632943241"/>
                    </a:ext>
                  </a:extLst>
                </a:gridCol>
                <a:gridCol w="1263953">
                  <a:extLst>
                    <a:ext uri="{9D8B030D-6E8A-4147-A177-3AD203B41FA5}">
                      <a16:colId xmlns:a16="http://schemas.microsoft.com/office/drawing/2014/main" val="4015128600"/>
                    </a:ext>
                  </a:extLst>
                </a:gridCol>
              </a:tblGrid>
              <a:tr h="314136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Acquisition</a:t>
                      </a:r>
                      <a:r>
                        <a:rPr lang="ru-RU" sz="16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Phase</a:t>
                      </a:r>
                      <a:r>
                        <a:rPr lang="ru-RU" sz="16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Distribution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591798"/>
                  </a:ext>
                </a:extLst>
              </a:tr>
              <a:tr h="9424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Phase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Effort</a:t>
                      </a: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Person-months</a:t>
                      </a: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Schedule</a:t>
                      </a: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Months</a:t>
                      </a: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Average</a:t>
                      </a: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Staff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Cost</a:t>
                      </a: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Dollars</a:t>
                      </a: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532491"/>
                  </a:ext>
                </a:extLst>
              </a:tr>
              <a:tr h="3141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Inception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$16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8459775"/>
                  </a:ext>
                </a:extLst>
              </a:tr>
              <a:tr h="3141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Elaboration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$63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6640709"/>
                  </a:ext>
                </a:extLst>
              </a:tr>
              <a:tr h="62827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Construction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$201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084244"/>
                  </a:ext>
                </a:extLst>
              </a:tr>
              <a:tr h="3141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Transition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$32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134519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083768DE-A51C-59D0-64AF-75D8FC012C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529190"/>
              </p:ext>
            </p:extLst>
          </p:nvPr>
        </p:nvGraphicFramePr>
        <p:xfrm>
          <a:off x="5237018" y="3338584"/>
          <a:ext cx="6613236" cy="2891557"/>
        </p:xfrm>
        <a:graphic>
          <a:graphicData uri="http://schemas.openxmlformats.org/drawingml/2006/table">
            <a:tbl>
              <a:tblPr firstRow="1" firstCol="1" bandRow="1"/>
              <a:tblGrid>
                <a:gridCol w="1710537">
                  <a:extLst>
                    <a:ext uri="{9D8B030D-6E8A-4147-A177-3AD203B41FA5}">
                      <a16:colId xmlns:a16="http://schemas.microsoft.com/office/drawing/2014/main" val="4148796683"/>
                    </a:ext>
                  </a:extLst>
                </a:gridCol>
                <a:gridCol w="1187777">
                  <a:extLst>
                    <a:ext uri="{9D8B030D-6E8A-4147-A177-3AD203B41FA5}">
                      <a16:colId xmlns:a16="http://schemas.microsoft.com/office/drawing/2014/main" val="161063228"/>
                    </a:ext>
                  </a:extLst>
                </a:gridCol>
                <a:gridCol w="1206631">
                  <a:extLst>
                    <a:ext uri="{9D8B030D-6E8A-4147-A177-3AD203B41FA5}">
                      <a16:colId xmlns:a16="http://schemas.microsoft.com/office/drawing/2014/main" val="2770527711"/>
                    </a:ext>
                  </a:extLst>
                </a:gridCol>
                <a:gridCol w="1527142">
                  <a:extLst>
                    <a:ext uri="{9D8B030D-6E8A-4147-A177-3AD203B41FA5}">
                      <a16:colId xmlns:a16="http://schemas.microsoft.com/office/drawing/2014/main" val="1488741117"/>
                    </a:ext>
                  </a:extLst>
                </a:gridCol>
                <a:gridCol w="981149">
                  <a:extLst>
                    <a:ext uri="{9D8B030D-6E8A-4147-A177-3AD203B41FA5}">
                      <a16:colId xmlns:a16="http://schemas.microsoft.com/office/drawing/2014/main" val="1836699060"/>
                    </a:ext>
                  </a:extLst>
                </a:gridCol>
              </a:tblGrid>
              <a:tr h="289156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Software Effort Distribution for RUP/MBASE (Person-Months)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762895"/>
                  </a:ext>
                </a:extLst>
              </a:tr>
              <a:tr h="5783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Phase</a:t>
                      </a: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Activity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Inception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Elaboration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Construction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Transition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522229"/>
                  </a:ext>
                </a:extLst>
              </a:tr>
              <a:tr h="2891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Management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7873647"/>
                  </a:ext>
                </a:extLst>
              </a:tr>
              <a:tr h="2891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Environment/CM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3623843"/>
                  </a:ext>
                </a:extLst>
              </a:tr>
              <a:tr h="2891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Requirements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271480"/>
                  </a:ext>
                </a:extLst>
              </a:tr>
              <a:tr h="2891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Design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28103"/>
                  </a:ext>
                </a:extLst>
              </a:tr>
              <a:tr h="2891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Implementation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9135588"/>
                  </a:ext>
                </a:extLst>
              </a:tr>
              <a:tr h="2891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0420330"/>
                  </a:ext>
                </a:extLst>
              </a:tr>
              <a:tr h="2891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Deployment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7758022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14952459-1803-92DB-D3B0-CDB4DA0D7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218" y="2686820"/>
            <a:ext cx="3501197" cy="1728161"/>
          </a:xfrm>
        </p:spPr>
        <p:txBody>
          <a:bodyPr lIns="0" rIns="0"/>
          <a:lstStyle/>
          <a:p>
            <a:r>
              <a:rPr lang="ru-FR" sz="4400" b="1" dirty="0">
                <a:latin typeface="Arial" panose="020B0604020202020204" pitchFamily="34" charset="0"/>
                <a:cs typeface="Arial" panose="020B0604020202020204" pitchFamily="34" charset="0"/>
              </a:rPr>
              <a:t>Финансовые показатели 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169390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95EFB72-D585-722A-46E5-C8FA327C92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2356543"/>
              </p:ext>
            </p:extLst>
          </p:nvPr>
        </p:nvGraphicFramePr>
        <p:xfrm>
          <a:off x="4854804" y="272031"/>
          <a:ext cx="7070103" cy="1633220"/>
        </p:xfrm>
        <a:graphic>
          <a:graphicData uri="http://schemas.openxmlformats.org/drawingml/2006/table">
            <a:tbl>
              <a:tblPr firstRow="1" firstCol="1" bandRow="1"/>
              <a:tblGrid>
                <a:gridCol w="4715516">
                  <a:extLst>
                    <a:ext uri="{9D8B030D-6E8A-4147-A177-3AD203B41FA5}">
                      <a16:colId xmlns:a16="http://schemas.microsoft.com/office/drawing/2014/main" val="2579796086"/>
                    </a:ext>
                  </a:extLst>
                </a:gridCol>
                <a:gridCol w="2354587">
                  <a:extLst>
                    <a:ext uri="{9D8B030D-6E8A-4147-A177-3AD203B41FA5}">
                      <a16:colId xmlns:a16="http://schemas.microsoft.com/office/drawing/2014/main" val="149757140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затрат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руб.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8707197"/>
                  </a:ext>
                </a:extLst>
              </a:tr>
              <a:tr h="5397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Трудоемкость затрат на кодирование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21500</a:t>
                      </a:r>
                      <a:endParaRPr lang="ru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394225"/>
                  </a:ext>
                </a:extLst>
              </a:tr>
              <a:tr h="5397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компьютеры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335490"/>
                  </a:ext>
                </a:extLst>
              </a:tr>
              <a:tr h="5397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обучение и оплату труда сотрудников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требуется</a:t>
                      </a:r>
                      <a:endParaRPr lang="ru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56553"/>
                  </a:ext>
                </a:extLst>
              </a:tr>
              <a:tr h="5397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21500</a:t>
                      </a:r>
                      <a:endParaRPr lang="ru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957708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75FF4433-0A16-441C-9477-7A49B74B59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743422"/>
              </p:ext>
            </p:extLst>
          </p:nvPr>
        </p:nvGraphicFramePr>
        <p:xfrm>
          <a:off x="4854804" y="2261659"/>
          <a:ext cx="7070103" cy="2093595"/>
        </p:xfrm>
        <a:graphic>
          <a:graphicData uri="http://schemas.openxmlformats.org/drawingml/2006/table">
            <a:tbl>
              <a:tblPr firstRow="1" firstCol="1" bandRow="1"/>
              <a:tblGrid>
                <a:gridCol w="4710760">
                  <a:extLst>
                    <a:ext uri="{9D8B030D-6E8A-4147-A177-3AD203B41FA5}">
                      <a16:colId xmlns:a16="http://schemas.microsoft.com/office/drawing/2014/main" val="323492012"/>
                    </a:ext>
                  </a:extLst>
                </a:gridCol>
                <a:gridCol w="2359343">
                  <a:extLst>
                    <a:ext uri="{9D8B030D-6E8A-4147-A177-3AD203B41FA5}">
                      <a16:colId xmlns:a16="http://schemas.microsoft.com/office/drawing/2014/main" val="3414615875"/>
                    </a:ext>
                  </a:extLst>
                </a:gridCol>
              </a:tblGrid>
              <a:tr h="48387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затрат</a:t>
                      </a:r>
                      <a:endParaRPr lang="ru-FR" sz="16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руб.</a:t>
                      </a:r>
                      <a:endParaRPr lang="ru-FR" sz="16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3089070"/>
                  </a:ext>
                </a:extLst>
              </a:tr>
              <a:tr h="250825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Материальные затраты</a:t>
                      </a:r>
                      <a:endParaRPr lang="ru-FR" sz="16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2498</a:t>
                      </a:r>
                      <a:endParaRPr lang="ru-FR" sz="16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866673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труда</a:t>
                      </a:r>
                      <a:endParaRPr lang="ru-FR" sz="16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FR" sz="1600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5299115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в ПФР, ФСС и ФФОМС</a:t>
                      </a:r>
                      <a:endParaRPr lang="ru-FR" sz="16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FR" sz="16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2417770"/>
                  </a:ext>
                </a:extLst>
              </a:tr>
              <a:tr h="175895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Амортизационные отчисления</a:t>
                      </a:r>
                      <a:endParaRPr lang="ru-FR" sz="1600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FR" sz="16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5343387"/>
                  </a:ext>
                </a:extLst>
              </a:tr>
              <a:tr h="183515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FR" sz="16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2498</a:t>
                      </a:r>
                      <a:endParaRPr lang="ru-FR" sz="16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681076"/>
                  </a:ext>
                </a:extLst>
              </a:tr>
            </a:tbl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9947C7DC-C27B-036F-A415-8DD4AAD700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888483"/>
              </p:ext>
            </p:extLst>
          </p:nvPr>
        </p:nvGraphicFramePr>
        <p:xfrm>
          <a:off x="4854805" y="4703033"/>
          <a:ext cx="7070102" cy="1320694"/>
        </p:xfrm>
        <a:graphic>
          <a:graphicData uri="http://schemas.openxmlformats.org/drawingml/2006/table">
            <a:tbl>
              <a:tblPr firstRow="1" firstCol="1" bandRow="1"/>
              <a:tblGrid>
                <a:gridCol w="953956">
                  <a:extLst>
                    <a:ext uri="{9D8B030D-6E8A-4147-A177-3AD203B41FA5}">
                      <a16:colId xmlns:a16="http://schemas.microsoft.com/office/drawing/2014/main" val="86215767"/>
                    </a:ext>
                  </a:extLst>
                </a:gridCol>
                <a:gridCol w="3456397">
                  <a:extLst>
                    <a:ext uri="{9D8B030D-6E8A-4147-A177-3AD203B41FA5}">
                      <a16:colId xmlns:a16="http://schemas.microsoft.com/office/drawing/2014/main" val="231129978"/>
                    </a:ext>
                  </a:extLst>
                </a:gridCol>
                <a:gridCol w="1606505">
                  <a:extLst>
                    <a:ext uri="{9D8B030D-6E8A-4147-A177-3AD203B41FA5}">
                      <a16:colId xmlns:a16="http://schemas.microsoft.com/office/drawing/2014/main" val="2038309303"/>
                    </a:ext>
                  </a:extLst>
                </a:gridCol>
                <a:gridCol w="1053244">
                  <a:extLst>
                    <a:ext uri="{9D8B030D-6E8A-4147-A177-3AD203B41FA5}">
                      <a16:colId xmlns:a16="http://schemas.microsoft.com/office/drawing/2014/main" val="1431768366"/>
                    </a:ext>
                  </a:extLst>
                </a:gridCol>
              </a:tblGrid>
              <a:tr h="528833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Бумага</a:t>
                      </a:r>
                      <a:endParaRPr lang="ru-FR" sz="16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Картридж</a:t>
                      </a:r>
                      <a:endParaRPr lang="ru-FR" sz="16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Электроэнергия</a:t>
                      </a:r>
                      <a:endParaRPr lang="ru-FR" sz="16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</a:t>
                      </a:r>
                      <a:endParaRPr lang="ru-FR" sz="16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2745469"/>
                  </a:ext>
                </a:extLst>
              </a:tr>
              <a:tr h="44000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326</a:t>
                      </a:r>
                      <a:endParaRPr lang="ru-FR" sz="1600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328</a:t>
                      </a:r>
                      <a:endParaRPr lang="ru-FR" sz="1600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1184</a:t>
                      </a:r>
                      <a:endParaRPr lang="ru-FR" sz="16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660</a:t>
                      </a:r>
                      <a:endParaRPr lang="ru-FR" sz="16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19770"/>
                  </a:ext>
                </a:extLst>
              </a:tr>
              <a:tr h="351861">
                <a:tc gridSpan="4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материальных затрат – 2498 рублей</a:t>
                      </a:r>
                      <a:endParaRPr lang="ru-FR" sz="16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943074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22</a:t>
            </a:fld>
            <a:endParaRPr lang="ru-FR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14952459-1803-92DB-D3B0-CDB4DA0D7816}"/>
              </a:ext>
            </a:extLst>
          </p:cNvPr>
          <p:cNvSpPr txBox="1">
            <a:spLocks/>
          </p:cNvSpPr>
          <p:nvPr/>
        </p:nvSpPr>
        <p:spPr>
          <a:xfrm>
            <a:off x="910218" y="2686820"/>
            <a:ext cx="3501197" cy="1728161"/>
          </a:xfrm>
          <a:prstGeom prst="rect">
            <a:avLst/>
          </a:prstGeom>
        </p:spPr>
        <p:txBody>
          <a:bodyPr vert="horz" lIns="0" tIns="228600" rIns="0" bIns="0" rtlCol="0" anchor="b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FR" sz="4400" b="1">
                <a:latin typeface="Arial" panose="020B0604020202020204" pitchFamily="34" charset="0"/>
                <a:cs typeface="Arial" panose="020B0604020202020204" pitchFamily="34" charset="0"/>
              </a:rPr>
              <a:t>Финансовые показатели  проекта</a:t>
            </a:r>
            <a:endParaRPr lang="ru-FR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2620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178A2F55-D736-6808-127F-DED05D9463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2365749"/>
              </p:ext>
            </p:extLst>
          </p:nvPr>
        </p:nvGraphicFramePr>
        <p:xfrm>
          <a:off x="4685122" y="500665"/>
          <a:ext cx="7362334" cy="3265362"/>
        </p:xfrm>
        <a:graphic>
          <a:graphicData uri="http://schemas.openxmlformats.org/drawingml/2006/table">
            <a:tbl>
              <a:tblPr firstRow="1" firstCol="1" bandRow="1"/>
              <a:tblGrid>
                <a:gridCol w="2851346">
                  <a:extLst>
                    <a:ext uri="{9D8B030D-6E8A-4147-A177-3AD203B41FA5}">
                      <a16:colId xmlns:a16="http://schemas.microsoft.com/office/drawing/2014/main" val="1694767858"/>
                    </a:ext>
                  </a:extLst>
                </a:gridCol>
                <a:gridCol w="1528421">
                  <a:extLst>
                    <a:ext uri="{9D8B030D-6E8A-4147-A177-3AD203B41FA5}">
                      <a16:colId xmlns:a16="http://schemas.microsoft.com/office/drawing/2014/main" val="2160972813"/>
                    </a:ext>
                  </a:extLst>
                </a:gridCol>
                <a:gridCol w="1970191">
                  <a:extLst>
                    <a:ext uri="{9D8B030D-6E8A-4147-A177-3AD203B41FA5}">
                      <a16:colId xmlns:a16="http://schemas.microsoft.com/office/drawing/2014/main" val="1431919219"/>
                    </a:ext>
                  </a:extLst>
                </a:gridCol>
                <a:gridCol w="1012376">
                  <a:extLst>
                    <a:ext uri="{9D8B030D-6E8A-4147-A177-3AD203B41FA5}">
                      <a16:colId xmlns:a16="http://schemas.microsoft.com/office/drawing/2014/main" val="1054870749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затрат</a:t>
                      </a:r>
                      <a:endParaRPr lang="ru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 вариант, руб.</a:t>
                      </a:r>
                      <a:endParaRPr lang="ru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Проектный</a:t>
                      </a:r>
                      <a:endParaRPr lang="ru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вариант, руб.</a:t>
                      </a:r>
                      <a:endParaRPr lang="ru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Экономия, руб.</a:t>
                      </a:r>
                      <a:endParaRPr lang="ru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7841942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Материальные затраты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3093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2498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595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597203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труда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24900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22370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2530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3043968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Отчисления на социальное страхование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6221,1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11111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5836,54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384,56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9099610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вычислительной техники, в том числе амортизационные отчисления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15416 (15000 + 416)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15416 (15000 + 416)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853865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лицензионное программное обеспечение (1С)</a:t>
                      </a:r>
                      <a:endParaRPr lang="ru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879402"/>
                  </a:ext>
                </a:extLst>
              </a:tr>
              <a:tr h="4813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затраты (обслуживание оргтехники)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7836245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54430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,1</a:t>
                      </a:r>
                      <a:endParaRPr lang="ru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50420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,54</a:t>
                      </a:r>
                      <a:endParaRPr lang="ru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9,56</a:t>
                      </a:r>
                      <a:endParaRPr lang="ru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9318780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F3F8446D-0FC9-FFF7-AF56-1312C2057A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046649"/>
              </p:ext>
            </p:extLst>
          </p:nvPr>
        </p:nvGraphicFramePr>
        <p:xfrm>
          <a:off x="4685122" y="4258070"/>
          <a:ext cx="7362334" cy="1614807"/>
        </p:xfrm>
        <a:graphic>
          <a:graphicData uri="http://schemas.openxmlformats.org/drawingml/2006/table">
            <a:tbl>
              <a:tblPr firstRow="1" firstCol="1" bandRow="1"/>
              <a:tblGrid>
                <a:gridCol w="1376314">
                  <a:extLst>
                    <a:ext uri="{9D8B030D-6E8A-4147-A177-3AD203B41FA5}">
                      <a16:colId xmlns:a16="http://schemas.microsoft.com/office/drawing/2014/main" val="2729140956"/>
                    </a:ext>
                  </a:extLst>
                </a:gridCol>
                <a:gridCol w="997972">
                  <a:extLst>
                    <a:ext uri="{9D8B030D-6E8A-4147-A177-3AD203B41FA5}">
                      <a16:colId xmlns:a16="http://schemas.microsoft.com/office/drawing/2014/main" val="3717757413"/>
                    </a:ext>
                  </a:extLst>
                </a:gridCol>
                <a:gridCol w="1134474">
                  <a:extLst>
                    <a:ext uri="{9D8B030D-6E8A-4147-A177-3AD203B41FA5}">
                      <a16:colId xmlns:a16="http://schemas.microsoft.com/office/drawing/2014/main" val="1302233657"/>
                    </a:ext>
                  </a:extLst>
                </a:gridCol>
                <a:gridCol w="1110375">
                  <a:extLst>
                    <a:ext uri="{9D8B030D-6E8A-4147-A177-3AD203B41FA5}">
                      <a16:colId xmlns:a16="http://schemas.microsoft.com/office/drawing/2014/main" val="701931474"/>
                    </a:ext>
                  </a:extLst>
                </a:gridCol>
                <a:gridCol w="1611983">
                  <a:extLst>
                    <a:ext uri="{9D8B030D-6E8A-4147-A177-3AD203B41FA5}">
                      <a16:colId xmlns:a16="http://schemas.microsoft.com/office/drawing/2014/main" val="3463077064"/>
                    </a:ext>
                  </a:extLst>
                </a:gridCol>
                <a:gridCol w="1131216">
                  <a:extLst>
                    <a:ext uri="{9D8B030D-6E8A-4147-A177-3AD203B41FA5}">
                      <a16:colId xmlns:a16="http://schemas.microsoft.com/office/drawing/2014/main" val="2176692377"/>
                    </a:ext>
                  </a:extLst>
                </a:gridCol>
              </a:tblGrid>
              <a:tr h="321945"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FR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</a:t>
                      </a:r>
                      <a:endParaRPr lang="ru-FR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Абсолютное изменение затрат</a:t>
                      </a:r>
                      <a:endParaRPr lang="ru-FR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изменения затрат</a:t>
                      </a:r>
                      <a:endParaRPr lang="ru-FR" sz="1400" b="1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изменения затрат</a:t>
                      </a:r>
                      <a:endParaRPr lang="ru-FR" sz="1400" b="1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995634"/>
                  </a:ext>
                </a:extLst>
              </a:tr>
              <a:tr h="402590"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 вариант</a:t>
                      </a:r>
                      <a:endParaRPr lang="ru-FR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Проектный вариант</a:t>
                      </a:r>
                      <a:endParaRPr lang="ru-FR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742684"/>
                  </a:ext>
                </a:extLst>
              </a:tr>
              <a:tr h="177800"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Трудоемкость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Т0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Т1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ΔТ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КТ =DТ/T0*100 %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YT = T0/T1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790459"/>
                  </a:ext>
                </a:extLst>
              </a:tr>
              <a:tr h="165100"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FR" sz="1400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542763"/>
                  </a:ext>
                </a:extLst>
              </a:tr>
              <a:tr h="177800"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С0, р.</a:t>
                      </a:r>
                      <a:endParaRPr lang="ru-FR" sz="1400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С1, р.</a:t>
                      </a:r>
                      <a:endParaRPr lang="ru-FR" sz="1400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ΔС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КС=DC/C0*100%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YC =C0/C1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121366"/>
                  </a:ext>
                </a:extLst>
              </a:tr>
              <a:tr h="171450">
                <a:tc vMerge="1">
                  <a:txBody>
                    <a:bodyPr/>
                    <a:lstStyle/>
                    <a:p>
                      <a:endParaRPr lang="ru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45000,00</a:t>
                      </a:r>
                      <a:endParaRPr lang="ru-FR" sz="1400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15000,00</a:t>
                      </a:r>
                      <a:endParaRPr lang="ru-FR" sz="1400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30000,00</a:t>
                      </a:r>
                      <a:endParaRPr lang="ru-FR" sz="1400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3,00</a:t>
                      </a:r>
                      <a:endParaRPr lang="ru-FR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3380113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74319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23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4952459-1803-92DB-D3B0-CDB4DA0D7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592" y="2529909"/>
            <a:ext cx="3501197" cy="1728161"/>
          </a:xfrm>
        </p:spPr>
        <p:txBody>
          <a:bodyPr lIns="0" rIns="0"/>
          <a:lstStyle/>
          <a:p>
            <a:r>
              <a:rPr lang="ru-FR" sz="3600" b="1" dirty="0">
                <a:latin typeface="Arial" panose="020B0604020202020204" pitchFamily="34" charset="0"/>
                <a:cs typeface="Arial" panose="020B0604020202020204" pitchFamily="34" charset="0"/>
              </a:rPr>
              <a:t>Финансовые показатели 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54329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6B423-59FA-F189-7B0F-2823B76C8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FR" b="1" dirty="0">
                <a:latin typeface="Arial" panose="020B0604020202020204" pitchFamily="34" charset="0"/>
                <a:cs typeface="Arial" panose="020B0604020202020204" pitchFamily="34" charset="0"/>
              </a:rPr>
              <a:t>Вопросы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24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4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D69FFF-F742-CB6B-0D40-E943B7C33C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 </a:t>
            </a:r>
            <a:r>
              <a:rPr lang="ru-FR" b="1" dirty="0">
                <a:latin typeface="Arial" panose="020B0604020202020204" pitchFamily="34" charset="0"/>
                <a:cs typeface="Arial" panose="020B0604020202020204" pitchFamily="34" charset="0"/>
              </a:rPr>
              <a:t>)))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653771" y="6384051"/>
            <a:ext cx="538229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25</a:t>
            </a:fld>
            <a:endParaRPr lang="ru-FR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48670"/>
      </p:ext>
    </p:extLst>
  </p:cSld>
  <p:clrMapOvr>
    <a:masterClrMapping/>
  </p:clrMapOvr>
</p:sld>
</file>

<file path=ppt/theme/theme1.xml><?xml version="1.0" encoding="utf-8"?>
<a:theme xmlns:a="http://schemas.openxmlformats.org/drawingml/2006/main" name="Атлас">
  <a:themeElements>
    <a:clrScheme name="Атлас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Атлас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тлас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</TotalTime>
  <Words>1317</Words>
  <Application>Microsoft Macintosh PowerPoint</Application>
  <PresentationFormat>Широкоэкранный</PresentationFormat>
  <Paragraphs>305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Helvetica</vt:lpstr>
      <vt:lpstr>Rockwell</vt:lpstr>
      <vt:lpstr>Symbol</vt:lpstr>
      <vt:lpstr>Times New Roman</vt:lpstr>
      <vt:lpstr>Wingdings</vt:lpstr>
      <vt:lpstr>Атлас</vt:lpstr>
      <vt:lpstr>Проект «Модуль конфигурации  1с «БГУ» для планирования хозяйственных расходов  и проведения госзакупок»</vt:lpstr>
      <vt:lpstr>Проблема решения  бизнес- задач организации</vt:lpstr>
      <vt:lpstr>Решение проблемы автоматизации бизнес-задачи</vt:lpstr>
      <vt:lpstr>Цель проекта</vt:lpstr>
      <vt:lpstr>Основной источник технологии разработки</vt:lpstr>
      <vt:lpstr>Результат разработанного продукта</vt:lpstr>
      <vt:lpstr>Форма документа «Договоры и обязательства»</vt:lpstr>
      <vt:lpstr>Форма документа «Регистрация графиков договоров» </vt:lpstr>
      <vt:lpstr>Форма документа «Регистрация графиков договоров». Операция с поставщиком</vt:lpstr>
      <vt:lpstr>План ФХД по утвержденным назначениям</vt:lpstr>
      <vt:lpstr>План график закупок</vt:lpstr>
      <vt:lpstr>Целевой  рынок</vt:lpstr>
      <vt:lpstr>Основные конкуренты</vt:lpstr>
      <vt:lpstr>Бизнес- модель</vt:lpstr>
      <vt:lpstr>Текущий статус проекта – опытный прототип</vt:lpstr>
      <vt:lpstr>План реализации проекта</vt:lpstr>
      <vt:lpstr>Команда проекта</vt:lpstr>
      <vt:lpstr>Предложения  для инвесторов </vt:lpstr>
      <vt:lpstr>Финансовые показатели  проекта</vt:lpstr>
      <vt:lpstr>Презентация PowerPoint</vt:lpstr>
      <vt:lpstr>Финансовые показатели  проекта</vt:lpstr>
      <vt:lpstr>Презентация PowerPoint</vt:lpstr>
      <vt:lpstr>Финансовые показатели  проекта</vt:lpstr>
      <vt:lpstr>Вопросы</vt:lpstr>
      <vt:lpstr>Спасибо за внимание! )))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</dc:title>
  <dc:creator>Microsoft Office User</dc:creator>
  <cp:lastModifiedBy>Microsoft Office User</cp:lastModifiedBy>
  <cp:revision>19</cp:revision>
  <dcterms:created xsi:type="dcterms:W3CDTF">2023-10-22T11:30:30Z</dcterms:created>
  <dcterms:modified xsi:type="dcterms:W3CDTF">2023-10-24T16:01:43Z</dcterms:modified>
</cp:coreProperties>
</file>