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8" r:id="rId7"/>
    <p:sldId id="269" r:id="rId8"/>
    <p:sldId id="260" r:id="rId9"/>
    <p:sldId id="267" r:id="rId10"/>
    <p:sldId id="274" r:id="rId11"/>
    <p:sldId id="263" r:id="rId12"/>
    <p:sldId id="271" r:id="rId13"/>
    <p:sldId id="270" r:id="rId14"/>
    <p:sldId id="272" r:id="rId15"/>
    <p:sldId id="266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h8JLWFOJNpzWwdIO4qmM+hyP+K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1585A-F127-4E01-B619-7F42FF785402}">
  <a:tblStyle styleId="{AA21585A-F127-4E01-B619-7F42FF785402}" styleName="Table_0">
    <a:wholeTbl>
      <a:tcTxStyle b="off" i="off">
        <a:font>
          <a:latin typeface="Gilroy"/>
          <a:ea typeface="Gilroy"/>
          <a:cs typeface="Gilroy"/>
        </a:font>
        <a:srgbClr val="000000"/>
      </a:tcTxStyle>
      <a:tcStyle>
        <a:tcBdr>
          <a:lef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rgbClr val="FFFFFF"/>
      </a:tcTxStyle>
      <a:tcStyle>
        <a:tcBdr/>
        <a:fill>
          <a:solidFill>
            <a:srgbClr val="B5D8E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A84D-81E9-4A1C-94FF-EEF83DEB22F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1176" y="-31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962004502045302E-2"/>
          <c:y val="3.6188568573623625E-2"/>
          <c:w val="0.52492629762814669"/>
          <c:h val="0.8109476803285958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кирпич керамический неогнеупорный строительный, млрд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5.8</c:v>
                </c:pt>
                <c:pt idx="1">
                  <c:v>5.6</c:v>
                </c:pt>
                <c:pt idx="2">
                  <c:v>5.8</c:v>
                </c:pt>
                <c:pt idx="3">
                  <c:v>5.2</c:v>
                </c:pt>
                <c:pt idx="4">
                  <c:v>5.2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блоки стеновые силактные, млрд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5.6</c:v>
                </c:pt>
                <c:pt idx="1">
                  <c:v>5.2</c:v>
                </c:pt>
                <c:pt idx="2">
                  <c:v>5</c:v>
                </c:pt>
                <c:pt idx="3">
                  <c:v>4.7</c:v>
                </c:pt>
                <c:pt idx="4">
                  <c:v>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246144"/>
        <c:axId val="46534656"/>
      </c:lineChart>
      <c:catAx>
        <c:axId val="4624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6534656"/>
        <c:crosses val="autoZero"/>
        <c:auto val="1"/>
        <c:lblAlgn val="ctr"/>
        <c:lblOffset val="100"/>
        <c:noMultiLvlLbl val="0"/>
      </c:catAx>
      <c:valAx>
        <c:axId val="46534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246144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90679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450503" y="4447449"/>
            <a:ext cx="8239200" cy="2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452437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2"/>
          </p:nvPr>
        </p:nvSpPr>
        <p:spPr>
          <a:xfrm>
            <a:off x="450504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>
            <a:off x="151630" y="238981"/>
            <a:ext cx="78864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 txBox="1">
            <a:spLocks noGrp="1"/>
          </p:cNvSpPr>
          <p:nvPr>
            <p:ph type="title"/>
          </p:nvPr>
        </p:nvSpPr>
        <p:spPr>
          <a:xfrm>
            <a:off x="151630" y="238981"/>
            <a:ext cx="78864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15"/>
          <p:cNvGrpSpPr/>
          <p:nvPr/>
        </p:nvGrpSpPr>
        <p:grpSpPr>
          <a:xfrm>
            <a:off x="-11906" y="4915618"/>
            <a:ext cx="9177375" cy="245217"/>
            <a:chOff x="-15875" y="6554788"/>
            <a:chExt cx="12236500" cy="327000"/>
          </a:xfrm>
        </p:grpSpPr>
        <p:sp>
          <p:nvSpPr>
            <p:cNvPr id="49" name="Google Shape;49;p15"/>
            <p:cNvSpPr/>
            <p:nvPr/>
          </p:nvSpPr>
          <p:spPr>
            <a:xfrm>
              <a:off x="-15875" y="6554788"/>
              <a:ext cx="1503300" cy="32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5"/>
            <p:cNvSpPr/>
            <p:nvPr/>
          </p:nvSpPr>
          <p:spPr>
            <a:xfrm>
              <a:off x="1481138" y="6554788"/>
              <a:ext cx="1501800" cy="3270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5"/>
            <p:cNvSpPr/>
            <p:nvPr/>
          </p:nvSpPr>
          <p:spPr>
            <a:xfrm>
              <a:off x="2968625" y="6554788"/>
              <a:ext cx="1501800" cy="3270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5"/>
            <p:cNvSpPr/>
            <p:nvPr/>
          </p:nvSpPr>
          <p:spPr>
            <a:xfrm>
              <a:off x="4449763" y="6554788"/>
              <a:ext cx="1503300" cy="3270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5"/>
            <p:cNvSpPr/>
            <p:nvPr/>
          </p:nvSpPr>
          <p:spPr>
            <a:xfrm>
              <a:off x="5951538" y="6554788"/>
              <a:ext cx="1501800" cy="3270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5"/>
            <p:cNvSpPr/>
            <p:nvPr/>
          </p:nvSpPr>
          <p:spPr>
            <a:xfrm>
              <a:off x="7419975" y="6554788"/>
              <a:ext cx="1501800" cy="3270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5"/>
            <p:cNvSpPr/>
            <p:nvPr/>
          </p:nvSpPr>
          <p:spPr>
            <a:xfrm>
              <a:off x="8920163" y="6554788"/>
              <a:ext cx="1503300" cy="32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5"/>
            <p:cNvSpPr/>
            <p:nvPr/>
          </p:nvSpPr>
          <p:spPr>
            <a:xfrm>
              <a:off x="10234613" y="6554788"/>
              <a:ext cx="1503300" cy="3270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5"/>
            <p:cNvSpPr/>
            <p:nvPr/>
          </p:nvSpPr>
          <p:spPr>
            <a:xfrm>
              <a:off x="11731625" y="6554788"/>
              <a:ext cx="489000" cy="3270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31400" tIns="31400" rIns="31400" bIns="31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15"/>
          <p:cNvSpPr/>
          <p:nvPr/>
        </p:nvSpPr>
        <p:spPr>
          <a:xfrm>
            <a:off x="8622539" y="-5773"/>
            <a:ext cx="522600" cy="1320300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8622539" y="1313348"/>
            <a:ext cx="522600" cy="13203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5"/>
          <p:cNvSpPr/>
          <p:nvPr/>
        </p:nvSpPr>
        <p:spPr>
          <a:xfrm>
            <a:off x="8622539" y="2628896"/>
            <a:ext cx="522600" cy="1320300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5"/>
          <p:cNvSpPr/>
          <p:nvPr/>
        </p:nvSpPr>
        <p:spPr>
          <a:xfrm>
            <a:off x="8622539" y="3948016"/>
            <a:ext cx="522600" cy="968100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5"/>
          <p:cNvSpPr txBox="1"/>
          <p:nvPr/>
        </p:nvSpPr>
        <p:spPr>
          <a:xfrm>
            <a:off x="6741319" y="4923137"/>
            <a:ext cx="20574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Arial"/>
                <a:buNone/>
              </a:pPr>
              <a:t>‹#›</a:t>
            </a:fld>
            <a:endParaRPr sz="11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671">
          <p15:clr>
            <a:srgbClr val="F26B43"/>
          </p15:clr>
        </p15:guide>
        <p15:guide id="2" pos="4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86497" y="1951570"/>
            <a:ext cx="7078297" cy="720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lvl="0">
              <a:lnSpc>
                <a:spcPct val="101924"/>
              </a:lnSpc>
              <a:buSzPts val="3638"/>
            </a:pPr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4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Экоблоки</a:t>
            </a:r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строительства</a:t>
            </a:r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sz="3638" b="0" i="0" u="none" strike="noStrike" cap="none" dirty="0">
              <a:solidFill>
                <a:srgbClr val="7030A0"/>
              </a:solidFill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96562" y="2978176"/>
            <a:ext cx="5424616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ИХТИ УГНТУ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Стерлитамаке</a:t>
            </a:r>
            <a:b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химическая технология»</a:t>
            </a:r>
            <a:b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Лидер: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Шафеева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Н.Ф.</a:t>
            </a:r>
            <a:b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Латыпова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Г.С.</a:t>
            </a:r>
            <a:b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 Овсянникова И.В.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Трекер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Галимова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А.Ш</a:t>
            </a:r>
            <a:endParaRPr sz="2000" b="0" i="0" u="none" strike="noStrike" cap="none" dirty="0">
              <a:solidFill>
                <a:srgbClr val="7030A0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2446638" y="569105"/>
            <a:ext cx="5029200" cy="43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lvl="0">
              <a:buClr>
                <a:srgbClr val="8F00FF"/>
              </a:buClr>
              <a:buSzPts val="3200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Актуальность проекта:</a:t>
            </a:r>
            <a:endParaRPr sz="2600" b="0" i="0" u="none" strike="noStrike" cap="none" dirty="0">
              <a:solidFill>
                <a:schemeClr val="accent5">
                  <a:lumMod val="50000"/>
                </a:schemeClr>
              </a:solidFill>
              <a:sym typeface="Arial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417059" y="1006985"/>
            <a:ext cx="4710995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планете до 30% общих годовых выбросов парниковых газов приходится на сектор обычного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строительства.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связи с ростом строительных мощностей ожидается, что в ближайшие 20 лет эти выбросы вырастут вдвое. В связи с этим растет интерес к строительным материалам на биологической основе, в том числе производству строительных материалов из конопли.</a:t>
            </a:r>
          </a:p>
          <a:p>
            <a:r>
              <a:rPr lang="ru" sz="1600" b="0" i="0" u="none" strike="noStrike" cap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 </a:t>
            </a:r>
            <a:endParaRPr sz="1600" b="0" i="0" u="none" strike="noStrike" cap="none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2</a:t>
            </a:fld>
            <a:endParaRPr/>
          </a:p>
        </p:txBody>
      </p:sp>
      <p:pic>
        <p:nvPicPr>
          <p:cNvPr id="7" name="Рисунок 6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7088" y="156003"/>
            <a:ext cx="2234062" cy="22613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26" y="2676858"/>
            <a:ext cx="2693774" cy="22164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24" y="3061332"/>
            <a:ext cx="3678451" cy="18319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3</a:t>
            </a:fld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444843" y="695579"/>
            <a:ext cx="310154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КОСТРОБЕТОН-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материал, основу которого составляет конопляная костра(внутренние волокна растения).Также туда добавляется цемент и известь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9" name="Содержимое 6" descr="1=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465" y="2234462"/>
            <a:ext cx="3038924" cy="24858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609070" y="665928"/>
            <a:ext cx="346606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смесь природных компонентов на основе глины и воды. Наполнителем могут выступать солома, стебли трав, песок, известь и даже простая земля и навоз домашних животных.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11ABF3D-EA70-4F00-B809-7866DE9DB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070" y="2204810"/>
            <a:ext cx="3194443" cy="2386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2187145" y="609214"/>
            <a:ext cx="4831491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4000" b="0" i="0" u="none" strike="noStrike" cap="none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Технология</a:t>
            </a:r>
            <a:r>
              <a:rPr lang="ru-RU" sz="26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4</a:t>
            </a:fld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123568" y="1231760"/>
            <a:ext cx="46337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Способов приготовления </a:t>
            </a:r>
            <a:r>
              <a:rPr lang="ru-RU" sz="1800" dirty="0" err="1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саманбетона</a:t>
            </a: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 много. Вот один из них. Для приготовления 1 м³ </a:t>
            </a:r>
            <a:r>
              <a:rPr lang="ru-RU" sz="1800" dirty="0" err="1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саманбетона</a:t>
            </a: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 требуется:</a:t>
            </a:r>
            <a:b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- 35 кг глина;</a:t>
            </a:r>
            <a:b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- 60 кг конопляной </a:t>
            </a:r>
            <a:r>
              <a:rPr lang="ru-RU" sz="1800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костры(солома, крапива);</a:t>
            </a: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- 250 л воды;</a:t>
            </a:r>
            <a:b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- связующий элемент.</a:t>
            </a:r>
            <a:b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В костру добавляют глину, тщательно перемешивают, после чего укладывают смесь слоями по 10-15 см и </a:t>
            </a:r>
            <a:r>
              <a:rPr lang="ru-RU" sz="1800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трамбуют</a:t>
            </a:r>
          </a:p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данный момент мы работаем над рецептурой( подбираем связующее).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055" y="1363830"/>
            <a:ext cx="3384376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435" y="853745"/>
            <a:ext cx="1976309" cy="1853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6745" y="453635"/>
            <a:ext cx="1179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Солома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167" y="653690"/>
            <a:ext cx="2557849" cy="18806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2922" y="193016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Крапива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552" y="3191397"/>
            <a:ext cx="2596464" cy="1600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12922" y="2791287"/>
            <a:ext cx="1088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конопля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0600" y="193016"/>
            <a:ext cx="4203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Сырье для производства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экоблока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990" y="607094"/>
            <a:ext cx="369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Талалаевское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месторождение тугоплавких глин расположено в </a:t>
            </a:r>
            <a:r>
              <a:rPr lang="ru-RU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Стерлитамакском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районе республики Башкортостан в 0,5 км к западу от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Куганак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Запасы наиболее крупного месторождения тугоплавких глин составляют около 3 млн. тонн.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0" y="2915418"/>
            <a:ext cx="2620791" cy="21521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729" y="3015039"/>
            <a:ext cx="2979136" cy="181953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5990" y="653690"/>
            <a:ext cx="3695440" cy="21375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8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0696" y="254798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Сравнение 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78476" y="1179499"/>
            <a:ext cx="3215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Стоимость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саманблока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штука от 15 до 20 рублей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26025" y="1025611"/>
            <a:ext cx="2570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Стоимость кирпичного блока :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штука от 45 рублей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76" y="2041274"/>
            <a:ext cx="3021227" cy="23230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378" y="2336806"/>
            <a:ext cx="2857500" cy="190500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68411" y="852616"/>
            <a:ext cx="3595816" cy="3793525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13220" y="852615"/>
            <a:ext cx="3595816" cy="3793525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93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Оборудование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7</a:t>
            </a:fld>
            <a:endParaRPr/>
          </a:p>
        </p:txBody>
      </p:sp>
      <p:graphicFrame>
        <p:nvGraphicFramePr>
          <p:cNvPr id="119" name="Google Shape;119;p5"/>
          <p:cNvGraphicFramePr/>
          <p:nvPr>
            <p:extLst>
              <p:ext uri="{D42A27DB-BD31-4B8C-83A1-F6EECF244321}">
                <p14:modId xmlns:p14="http://schemas.microsoft.com/office/powerpoint/2010/main" val="3844653900"/>
              </p:ext>
            </p:extLst>
          </p:nvPr>
        </p:nvGraphicFramePr>
        <p:xfrm>
          <a:off x="412040" y="1272746"/>
          <a:ext cx="3097279" cy="2847353"/>
        </p:xfrm>
        <a:graphic>
          <a:graphicData uri="http://schemas.openxmlformats.org/drawingml/2006/table">
            <a:tbl>
              <a:tblPr>
                <a:noFill/>
                <a:tableStyleId>{52AAA84D-81E9-4A1C-94FF-EEF83DEB22FE}</a:tableStyleId>
              </a:tblPr>
              <a:tblGrid>
                <a:gridCol w="3880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93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97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70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900" u="none" strike="noStrike" cap="none" dirty="0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b="1" i="0" u="none" strike="noStrike" cap="none" dirty="0" smtClean="0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</a:t>
                      </a:r>
                      <a:r>
                        <a:rPr lang="ru" sz="900" b="1" i="0" u="none" strike="noStrike" cap="none" dirty="0" smtClean="0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борудование</a:t>
                      </a:r>
                      <a:r>
                        <a:rPr lang="ru" sz="900" b="1" i="0" u="none" strike="noStrike" cap="none" baseline="0" dirty="0" smtClean="0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9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 dirty="0" smtClean="0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Цена, руб</a:t>
                      </a:r>
                      <a:endParaRPr sz="9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5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900" u="none" strike="noStrike" cap="none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Мешалка</a:t>
                      </a:r>
                      <a:r>
                        <a:rPr lang="ru" sz="1200" b="0" i="0" u="none" strike="noStrike" cap="none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электрическая </a:t>
                      </a:r>
                      <a:endParaRPr sz="1200" b="0" i="0" u="none" strike="noStrike" cap="none" dirty="0">
                        <a:solidFill>
                          <a:srgbClr val="00206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4500</a:t>
                      </a:r>
                      <a:endParaRPr sz="1200" b="0" i="0" u="none" strike="noStrike" cap="none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900" u="none" strike="noStrike" cap="none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Форма</a:t>
                      </a:r>
                      <a:r>
                        <a:rPr lang="ru" sz="1200" b="0" i="0" u="none" strike="noStrike" cap="none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для блок </a:t>
                      </a:r>
                      <a:endParaRPr sz="1200" b="0" i="0" u="none" strike="noStrike" cap="none" dirty="0">
                        <a:solidFill>
                          <a:srgbClr val="00206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50000</a:t>
                      </a:r>
                      <a:endParaRPr sz="1200" b="0" i="0" u="none" strike="noStrike" cap="none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900" u="none" strike="noStrike" cap="none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С</a:t>
                      </a:r>
                      <a:r>
                        <a:rPr lang="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ито</a:t>
                      </a:r>
                      <a:r>
                        <a:rPr lang="ru" sz="1200" b="0" i="0" u="none" strike="noStrike" cap="none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</a:t>
                      </a:r>
                      <a:endParaRPr sz="1200" b="0" i="0" u="none" strike="noStrike" cap="none" dirty="0">
                        <a:solidFill>
                          <a:srgbClr val="00206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33700</a:t>
                      </a:r>
                      <a:endParaRPr sz="1200" b="0" i="0" u="none" strike="noStrike" cap="none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900" u="none" strike="noStrike" cap="none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Мелница</a:t>
                      </a:r>
                      <a:r>
                        <a:rPr lang="ru" sz="1200" b="0" i="0" u="none" strike="noStrike" cap="none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</a:t>
                      </a:r>
                      <a:endParaRPr sz="1200" b="0" i="0" u="none" strike="noStrike" cap="none" dirty="0">
                        <a:solidFill>
                          <a:srgbClr val="00206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100000</a:t>
                      </a:r>
                      <a:endParaRPr sz="1200" b="0" i="0" u="none" strike="noStrike" cap="none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5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900" u="none" strike="noStrike" cap="none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Аренда помещения </a:t>
                      </a:r>
                      <a:endParaRPr sz="1200" b="0" i="0" u="none" strike="noStrike" cap="none" dirty="0">
                        <a:solidFill>
                          <a:srgbClr val="00206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100000</a:t>
                      </a:r>
                      <a:endParaRPr sz="1200" b="0" i="0" u="none" strike="noStrike" cap="none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900" u="none" strike="noStrike" cap="none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1200" b="0" i="0" u="none" strike="noStrike" cap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Итого</a:t>
                      </a:r>
                      <a:endParaRPr sz="1200" b="0" i="0" u="none" strike="noStrike" cap="none" dirty="0">
                        <a:solidFill>
                          <a:srgbClr val="00206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288200</a:t>
                      </a:r>
                      <a:endParaRPr sz="1200" b="0" i="0" u="none" strike="noStrike" cap="none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strike="noStrike" cap="none" dirty="0"/>
                    </a:p>
                  </a:txBody>
                  <a:tcPr marL="56475" marR="5647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strike="noStrike" cap="none"/>
                    </a:p>
                  </a:txBody>
                  <a:tcPr marL="56475" marR="5647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i="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C82FEC1-36F4-4C88-96D2-CE75D27C3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6670" y="204563"/>
            <a:ext cx="1133048" cy="11044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46ED488-1F89-4020-85A1-9333A3065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590" y="1549329"/>
            <a:ext cx="1246132" cy="7543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01FCC8C-A064-4448-8C46-C1B70E802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259" y="3645687"/>
            <a:ext cx="1346887" cy="11597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20032" y="1163906"/>
            <a:ext cx="2817342" cy="2554545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 Сушить изделие нужно подальше от нагревательных приборов, прямых солнечных лучей и сквозняков.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 При комнатной температуре, в темном сухом месте будет просушиваться равномерно и быстро.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5820032" y="1163905"/>
            <a:ext cx="2730844" cy="2554545"/>
          </a:xfrm>
          <a:prstGeom prst="round2DiagRect">
            <a:avLst>
              <a:gd name="adj1" fmla="val 13765"/>
              <a:gd name="adj2" fmla="val 0"/>
            </a:avLst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263" y="2429042"/>
            <a:ext cx="1499459" cy="10622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3330" y="164582"/>
            <a:ext cx="2129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Конкуренты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28550" y="626247"/>
            <a:ext cx="50415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Ставку на блоки из конопли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делает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HempBlock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(ранее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GeoSIP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Квинсленда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ведущая в Австралии и Новой Зеландии строительная компания - производитель конопляного бетона* и блоков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Hempcrete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685163" y="673468"/>
            <a:ext cx="5214552" cy="2861268"/>
          </a:xfrm>
          <a:prstGeom prst="round2Diag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24464" y="3534736"/>
            <a:ext cx="72657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HempBlock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основана на укладке специально формованных строительных блоков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Hempcrete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(разновидность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арболита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который состоит из воды, извести и 84% волокна конопли). подходит для каркасных зданий высотой до двух этажей.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96562" y="3880022"/>
            <a:ext cx="593124" cy="254878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2" y="626247"/>
            <a:ext cx="225183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12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104773720"/>
              </p:ext>
            </p:extLst>
          </p:nvPr>
        </p:nvGraphicFramePr>
        <p:xfrm>
          <a:off x="140044" y="679621"/>
          <a:ext cx="5531708" cy="352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98108" y="148281"/>
            <a:ext cx="1731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Анализ рынка</a:t>
            </a:r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05384" y="348336"/>
            <a:ext cx="244663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Резких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изменений на рынке не происходило за исключением роста производства силикатного кирпича в 2021 году на 12,7% в 2021 году по сравнению с 2020 годом. 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слабого роста рынка является низкая рентабельность производства, удорожание самого процесса строительства и развитие альтернативных методов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48391"/>
            <a:ext cx="5634681" cy="36776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005383" y="300082"/>
            <a:ext cx="2446639" cy="4174237"/>
          </a:xfrm>
          <a:prstGeom prst="round2Diag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" y="4320430"/>
            <a:ext cx="5634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Рис.1. Динамика производства кирпича 2017-2021 гг. по данным Росстат.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28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/>
        </p:nvSpPr>
        <p:spPr>
          <a:xfrm>
            <a:off x="412040" y="713233"/>
            <a:ext cx="8472300" cy="43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lvl="0" algn="ctr">
              <a:buClr>
                <a:srgbClr val="8F00FF"/>
              </a:buClr>
              <a:buSzPts val="3200"/>
            </a:pP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Преимущества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экоблоков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для строительства</a:t>
            </a:r>
            <a:endParaRPr sz="2800" b="0" i="0" u="none" strike="noStrike" cap="none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54" name="Google Shape;154;p8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10</a:t>
            </a:fld>
            <a:endParaRPr/>
          </a:p>
        </p:txBody>
      </p:sp>
      <p:sp>
        <p:nvSpPr>
          <p:cNvPr id="156" name="Google Shape;156;p8"/>
          <p:cNvSpPr txBox="1"/>
          <p:nvPr/>
        </p:nvSpPr>
        <p:spPr>
          <a:xfrm>
            <a:off x="163947" y="1399686"/>
            <a:ext cx="837457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Легкий и очень прочный материал, при этом пористый и «дышит»;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теплопроводность – получается постройка, в которой зимой тепло, а летом прохладно, т.е. нет необходимости утеплять стены;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sz="1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шумоизоляция</a:t>
            </a: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воспламеняется, огнестоек;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впитывает влагу, поэтому не гниет, не образуется плесень и не привлекает грызунов;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Нетоксичный, а значит - экологически безопасный;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 к перепадам температуры, влажности, остается прочным.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Гарантийный срок службы - 100 лет </a:t>
            </a:r>
            <a:r>
              <a:rPr lang="ru" sz="1800" b="0" i="0" u="none" strike="noStrike" cap="none" dirty="0">
                <a:solidFill>
                  <a:srgbClr val="1B1B1B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 </a:t>
            </a:r>
            <a:endParaRPr sz="18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5611" y="1125200"/>
            <a:ext cx="68332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Courier New" pitchFamily="49" charset="0"/>
              <a:buChar char="o"/>
            </a:pP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Недостаток блоков из </a:t>
            </a:r>
            <a:r>
              <a:rPr lang="ru-RU" sz="1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костробетона</a:t>
            </a: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том, что они не очень прочны (предел прочности на сжатие – 1,2 Мпа). Поэтому их нельзя использовать в качестве несущих стен, особенно, для домов в два-три этажа.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Затраты на строительство зданий из пенькового бетона на 10 -15% выше, чем у традиционных деревянных сооружений. Однако материалы из конопли дают дополнительные преимущества в виде более низких затрат на отопление и кондиционирование воздуха, обеспечивают лучшую вентиляцию в закрытом помещении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2876" y="506628"/>
            <a:ext cx="5681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Недостатки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экоблоков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для строительства </a:t>
            </a:r>
          </a:p>
        </p:txBody>
      </p:sp>
    </p:spTree>
    <p:extLst>
      <p:ext uri="{BB962C8B-B14F-4D97-AF65-F5344CB8AC3E}">
        <p14:creationId xmlns:p14="http://schemas.microsoft.com/office/powerpoint/2010/main" val="241177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2184" y="383058"/>
            <a:ext cx="2299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Дорожная карта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925" y="3850675"/>
            <a:ext cx="1285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Разработка бизнес-идеи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8053" y="3071687"/>
            <a:ext cx="1643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рецетуры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продукта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6713" y="1977081"/>
            <a:ext cx="1643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2025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Приготовление экспериментальной порции продукта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6918" y="1561582"/>
            <a:ext cx="1421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Выход на рынок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35925" y="3875390"/>
            <a:ext cx="1285102" cy="9561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38053" y="3071687"/>
            <a:ext cx="1643449" cy="12817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665513" y="2018767"/>
            <a:ext cx="1574649" cy="12817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072183" y="1540716"/>
            <a:ext cx="1515762" cy="9561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1334530" y="3712563"/>
            <a:ext cx="803523" cy="4363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645243" y="2854411"/>
            <a:ext cx="1020270" cy="446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6240162" y="2018767"/>
            <a:ext cx="832021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860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469" y="321276"/>
            <a:ext cx="2593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Наша команда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4973" y="1260389"/>
            <a:ext cx="3188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Шафеева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Назгуль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Фильусовна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973" y="2397211"/>
            <a:ext cx="316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Латыпова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Гулькай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Салимовна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4973" y="349696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Овсянникова Инна Вячеславовна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864973" y="1260389"/>
            <a:ext cx="3188693" cy="457200"/>
          </a:xfrm>
          <a:prstGeom prst="round1Rect">
            <a:avLst/>
          </a:prstGeom>
          <a:noFill/>
          <a:ln>
            <a:solidFill>
              <a:srgbClr val="7030A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одним скругленным углом 6"/>
          <p:cNvSpPr/>
          <p:nvPr/>
        </p:nvSpPr>
        <p:spPr>
          <a:xfrm>
            <a:off x="864973" y="3409094"/>
            <a:ext cx="3467616" cy="457200"/>
          </a:xfrm>
          <a:prstGeom prst="round1Rect">
            <a:avLst/>
          </a:prstGeom>
          <a:noFill/>
          <a:ln>
            <a:solidFill>
              <a:srgbClr val="7030A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864973" y="2353277"/>
            <a:ext cx="3188693" cy="457200"/>
          </a:xfrm>
          <a:prstGeom prst="round1Rect">
            <a:avLst/>
          </a:prstGeom>
          <a:noFill/>
          <a:ln>
            <a:solidFill>
              <a:srgbClr val="7030A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788240" y="1075723"/>
            <a:ext cx="2018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Лидер команды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Технолог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Финансист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18885" y="2258711"/>
            <a:ext cx="1757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Продуктолог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Маркетолог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18885" y="3507948"/>
            <a:ext cx="243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Научный наставник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332589" y="1445055"/>
            <a:ext cx="1227952" cy="184666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402354" y="2489544"/>
            <a:ext cx="1227952" cy="184666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492970" y="3589295"/>
            <a:ext cx="1227952" cy="184666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7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14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399007" y="349102"/>
            <a:ext cx="36234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5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Лидер проекта: 8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-11906" y="3921900"/>
            <a:ext cx="11274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1110854" y="3921900"/>
            <a:ext cx="1126500" cy="12396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226469" y="3921900"/>
            <a:ext cx="1126500" cy="12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337322" y="3921900"/>
            <a:ext cx="1127400" cy="1239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4463654" y="3921900"/>
            <a:ext cx="1126500" cy="12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5564981" y="3921900"/>
            <a:ext cx="1126500" cy="12396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690122" y="3921900"/>
            <a:ext cx="11274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7675960" y="3921900"/>
            <a:ext cx="1127400" cy="1239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98719" y="3921900"/>
            <a:ext cx="3669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5962024" y="0"/>
            <a:ext cx="2736000" cy="39219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614</Words>
  <Application>Microsoft Office PowerPoint</Application>
  <PresentationFormat>Экран (16:9)</PresentationFormat>
  <Paragraphs>96</Paragraphs>
  <Slides>14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Simple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Nailya</dc:creator>
  <cp:lastModifiedBy>Комп</cp:lastModifiedBy>
  <cp:revision>33</cp:revision>
  <dcterms:modified xsi:type="dcterms:W3CDTF">2023-09-23T09:11:44Z</dcterms:modified>
</cp:coreProperties>
</file>