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  <p:sldMasterId id="2147483719" r:id="rId6"/>
  </p:sldMasterIdLst>
  <p:notesMasterIdLst>
    <p:notesMasterId r:id="rId25"/>
  </p:notesMasterIdLst>
  <p:handoutMasterIdLst>
    <p:handoutMasterId r:id="rId26"/>
  </p:handoutMasterIdLst>
  <p:sldIdLst>
    <p:sldId id="342" r:id="rId7"/>
    <p:sldId id="343" r:id="rId8"/>
    <p:sldId id="344" r:id="rId9"/>
    <p:sldId id="336" r:id="rId10"/>
    <p:sldId id="330" r:id="rId11"/>
    <p:sldId id="340" r:id="rId12"/>
    <p:sldId id="337" r:id="rId13"/>
    <p:sldId id="338" r:id="rId14"/>
    <p:sldId id="328" r:id="rId15"/>
    <p:sldId id="316" r:id="rId16"/>
    <p:sldId id="341" r:id="rId17"/>
    <p:sldId id="317" r:id="rId18"/>
    <p:sldId id="339" r:id="rId19"/>
    <p:sldId id="318" r:id="rId20"/>
    <p:sldId id="329" r:id="rId21"/>
    <p:sldId id="333" r:id="rId22"/>
    <p:sldId id="319" r:id="rId23"/>
    <p:sldId id="324" r:id="rId24"/>
  </p:sldIdLst>
  <p:sldSz cx="12192000" cy="6858000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46" userDrawn="1">
          <p15:clr>
            <a:srgbClr val="A4A3A4"/>
          </p15:clr>
        </p15:guide>
        <p15:guide id="4" pos="642" userDrawn="1">
          <p15:clr>
            <a:srgbClr val="A4A3A4"/>
          </p15:clr>
        </p15:guide>
        <p15:guide id="5" pos="551" userDrawn="1">
          <p15:clr>
            <a:srgbClr val="A4A3A4"/>
          </p15:clr>
        </p15:guide>
        <p15:guide id="6" pos="7129" userDrawn="1">
          <p15:clr>
            <a:srgbClr val="A4A3A4"/>
          </p15:clr>
        </p15:guide>
        <p15:guide id="7" orient="horz" pos="7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гомед Дадахаев" initials="МД" lastIdx="1" clrIdx="0">
    <p:extLst>
      <p:ext uri="{19B8F6BF-5375-455C-9EA6-DF929625EA0E}">
        <p15:presenceInfo xmlns:p15="http://schemas.microsoft.com/office/powerpoint/2012/main" userId="d9bd313fae9f4a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571"/>
    <a:srgbClr val="77CCD8"/>
    <a:srgbClr val="E44E4E"/>
    <a:srgbClr val="E31E24"/>
    <a:srgbClr val="AB2222"/>
    <a:srgbClr val="E5F3F6"/>
    <a:srgbClr val="D8DBE2"/>
    <a:srgbClr val="457DA2"/>
    <a:srgbClr val="E93B47"/>
    <a:srgbClr val="FFD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96283" autoAdjust="0"/>
  </p:normalViewPr>
  <p:slideViewPr>
    <p:cSldViewPr snapToGrid="0">
      <p:cViewPr varScale="1">
        <p:scale>
          <a:sx n="107" d="100"/>
          <a:sy n="107" d="100"/>
        </p:scale>
        <p:origin x="948" y="138"/>
      </p:cViewPr>
      <p:guideLst>
        <p:guide orient="horz" pos="2160"/>
        <p:guide pos="3840"/>
        <p:guide orient="horz" pos="346"/>
        <p:guide pos="642"/>
        <p:guide pos="551"/>
        <p:guide pos="7129"/>
        <p:guide orient="horz" pos="7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02.12.2023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829" indent="0" algn="ctr">
              <a:buNone/>
              <a:defRPr sz="2215"/>
            </a:lvl2pPr>
            <a:lvl3pPr marL="1033660" indent="0" algn="ctr">
              <a:buNone/>
              <a:defRPr sz="2092"/>
            </a:lvl3pPr>
            <a:lvl4pPr marL="1550490" indent="0" algn="ctr">
              <a:buNone/>
              <a:defRPr sz="1846"/>
            </a:lvl4pPr>
            <a:lvl5pPr marL="2067319" indent="0" algn="ctr">
              <a:buNone/>
              <a:defRPr sz="1846"/>
            </a:lvl5pPr>
            <a:lvl6pPr marL="2584150" indent="0" algn="ctr">
              <a:buNone/>
              <a:defRPr sz="1846"/>
            </a:lvl6pPr>
            <a:lvl7pPr marL="3100980" indent="0" algn="ctr">
              <a:buNone/>
              <a:defRPr sz="1846"/>
            </a:lvl7pPr>
            <a:lvl8pPr marL="3617810" indent="0" algn="ctr">
              <a:buNone/>
              <a:defRPr sz="1846"/>
            </a:lvl8pPr>
            <a:lvl9pPr marL="4134639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844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837703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686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28" y="1736728"/>
            <a:ext cx="10734076" cy="4351338"/>
          </a:xfrm>
        </p:spPr>
        <p:txBody>
          <a:bodyPr/>
          <a:lstStyle>
            <a:lvl1pPr marL="406954" indent="-406954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9018" indent="-337771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5153" indent="-272658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8904" indent="-25841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4" y="641248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55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047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68459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6970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697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04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95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686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28" y="1156156"/>
            <a:ext cx="10734076" cy="5041446"/>
          </a:xfrm>
        </p:spPr>
        <p:txBody>
          <a:bodyPr/>
          <a:lstStyle>
            <a:lvl1pPr marL="406954" indent="-406954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9018" indent="-337771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5153" indent="-272658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8904" indent="-25841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5734" indent="-258415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4" y="641248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55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047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6970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697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68459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263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0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860" indent="0" algn="ctr">
              <a:buNone/>
              <a:defRPr sz="2215"/>
            </a:lvl2pPr>
            <a:lvl3pPr marL="1033719" indent="0" algn="ctr">
              <a:buNone/>
              <a:defRPr sz="2092"/>
            </a:lvl3pPr>
            <a:lvl4pPr marL="1550580" indent="0" algn="ctr">
              <a:buNone/>
              <a:defRPr sz="1846"/>
            </a:lvl4pPr>
            <a:lvl5pPr marL="2067440" indent="0" algn="ctr">
              <a:buNone/>
              <a:defRPr sz="1846"/>
            </a:lvl5pPr>
            <a:lvl6pPr marL="2584300" indent="0" algn="ctr">
              <a:buNone/>
              <a:defRPr sz="1846"/>
            </a:lvl6pPr>
            <a:lvl7pPr marL="3101159" indent="0" algn="ctr">
              <a:buNone/>
              <a:defRPr sz="1846"/>
            </a:lvl7pPr>
            <a:lvl8pPr marL="3618019" indent="0" algn="ctr">
              <a:buNone/>
              <a:defRPr sz="1846"/>
            </a:lvl8pPr>
            <a:lvl9pPr marL="4134880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842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837700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683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25" y="1736727"/>
            <a:ext cx="10734076" cy="4351338"/>
          </a:xfrm>
        </p:spPr>
        <p:txBody>
          <a:bodyPr/>
          <a:lstStyle>
            <a:lvl1pPr marL="406976" indent="-406976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9069" indent="-337791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5231" indent="-272674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9010" indent="-25843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1" y="641248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55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045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68459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6968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697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02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98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683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25" y="1156156"/>
            <a:ext cx="10734076" cy="5041446"/>
          </a:xfrm>
        </p:spPr>
        <p:txBody>
          <a:bodyPr/>
          <a:lstStyle>
            <a:lvl1pPr marL="406976" indent="-406976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9069" indent="-337791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5231" indent="-272674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9010" indent="-25843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5870" indent="-258430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1" y="641248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55" y="641248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045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6968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697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68459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FF0E3-EDB5-478A-9DE4-46D1B3A68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B4A9C2-E6A5-4C5B-A306-8905E11A08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172DE-F1F1-4EAB-B4D8-2B44F44DE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D3E-4330-43F2-91E1-20FEEE1C148D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D44895-0EA6-4817-B820-F8221A82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8A664C-5EBE-4DE3-9011-7ED9D032C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6C53-63A7-4214-9AEB-FB009981FD8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9">
            <a:extLst>
              <a:ext uri="{FF2B5EF4-FFF2-40B4-BE49-F238E27FC236}">
                <a16:creationId xmlns:a16="http://schemas.microsoft.com/office/drawing/2014/main" id="{539698D4-F3AA-49F9-B59A-D3933C48B4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837703" y="852942"/>
            <a:ext cx="2280469" cy="346527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431A185-C012-42F4-BF91-624906F6F63E}"/>
              </a:ext>
            </a:extLst>
          </p:cNvPr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532040B9-476B-47B1-9F1D-49188DDFFBDE}"/>
                </a:ext>
              </a:extLst>
            </p:cNvPr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67B7852-76B1-407C-9057-DC60586F0825}"/>
                </a:ext>
              </a:extLst>
            </p:cNvPr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3855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FB089-A763-4E38-83E4-A19016B2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025B5-91E6-4221-83A0-E150C53D5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8C231B-59B9-4BE2-9415-C854804D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472251-EB27-4D4D-8696-F95C8F94C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EBAF35-BF04-4E90-85D2-07A41BE3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A070F63-CF97-4AF4-8858-19E6EB390721}"/>
              </a:ext>
            </a:extLst>
          </p:cNvPr>
          <p:cNvGrpSpPr/>
          <p:nvPr userDrawn="1"/>
        </p:nvGrpSpPr>
        <p:grpSpPr>
          <a:xfrm>
            <a:off x="838201" y="846047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ED486CF4-EFAA-47AA-A7AF-F8388D018C6A}"/>
                </a:ext>
              </a:extLst>
            </p:cNvPr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5E9E4651-0D7D-427F-A24F-911CD3311770}"/>
                </a:ext>
              </a:extLst>
            </p:cNvPr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046A1E0-EE41-4E04-8380-4FD132FB4B7F}"/>
              </a:ext>
            </a:extLst>
          </p:cNvPr>
          <p:cNvGrpSpPr/>
          <p:nvPr userDrawn="1"/>
        </p:nvGrpSpPr>
        <p:grpSpPr>
          <a:xfrm>
            <a:off x="10736491" y="6426970"/>
            <a:ext cx="618252" cy="3"/>
            <a:chOff x="658813" y="800103"/>
            <a:chExt cx="618252" cy="3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44E1B25F-BE9A-4286-B481-1B9BBADEC6B5}"/>
                </a:ext>
              </a:extLst>
            </p:cNvPr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2962BCB9-141D-4A8D-86E0-2F0FD403B8E7}"/>
                </a:ext>
              </a:extLst>
            </p:cNvPr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DD66CAD-0ED4-499C-B81A-41F68E1FD3BF}"/>
              </a:ext>
            </a:extLst>
          </p:cNvPr>
          <p:cNvGrpSpPr/>
          <p:nvPr userDrawn="1"/>
        </p:nvGrpSpPr>
        <p:grpSpPr>
          <a:xfrm>
            <a:off x="845697" y="6426965"/>
            <a:ext cx="833946" cy="4"/>
            <a:chOff x="658813" y="800103"/>
            <a:chExt cx="833946" cy="4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D0E4EF0-1CB1-45F1-A300-B8E0F0A16146}"/>
                </a:ext>
              </a:extLst>
            </p:cNvPr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C7260D1C-82CE-4E4C-94DE-1B938073FA45}"/>
                </a:ext>
              </a:extLst>
            </p:cNvPr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Изображение 9">
            <a:extLst>
              <a:ext uri="{FF2B5EF4-FFF2-40B4-BE49-F238E27FC236}">
                <a16:creationId xmlns:a16="http://schemas.microsoft.com/office/drawing/2014/main" id="{A98007DA-89DC-4629-8DE7-576D0041CA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68459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87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C7487-D3F4-43E4-81B2-7C6EA363A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CD7339-87B2-4145-8AC8-730141A5A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0C066B-9C1A-4910-96C6-BF03AC6F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A24514-2C0D-48F0-8CA0-55D4A88B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4F4870-67C8-4330-881B-D8360627F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84997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F0CD7-DE7D-4CAA-A23A-A35708CC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54F49B-3D65-40E2-A080-6C455281E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DEF936-852B-451B-A78E-48E1A094D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F7A72E-8987-461D-A09B-ADD98B39D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366897-437F-4758-8CA6-E272C6BEC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C223C5-92C6-432B-A1EF-1A83E435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94318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34155-ABD7-4DB8-A36D-3B81EA78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3CC4E1-C28B-45AD-A033-C9C92FF3B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56A868A-8718-49B9-BF64-69ED8EA04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74A379-A758-435F-BCFE-415423941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F6E88C-F932-48C3-BE61-D5078E386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E67DAB-1A63-4C53-8040-CA65CD353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0577C4-876E-46FF-BD22-DDD71331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B8959C-1EAF-4D43-9CFD-6337DD583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40318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E48FF7-E0EF-4BB7-A454-6AAE468B0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EF07BA-CB60-454B-8C78-BE5BE1A75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6B8F40-81BE-4985-B4D1-850F4E2F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523A75-D15B-4EC2-9D87-64E426AE2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94314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9BB97E-CA01-49D0-ADD6-D891D3CC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44913C-27AA-469E-BC6C-022BD292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252DA2-585C-4322-9E02-59AC8AA9B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3751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9F025-588A-4C39-900F-2E8854A32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A8EAB-2505-40C3-A3A0-15C87BEE5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992BB4-9C48-41F3-A5F0-1C9A82D1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27C53B-1ECB-4A44-BADC-E1523453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CDC85E-4101-4C96-B029-025D12B9B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382976-52CF-4B8B-8772-1ACE7D3D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02652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F1EAF-C98E-4647-BB87-B8CFBB426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C3B0CD-03ED-47FC-9160-A5676C7DD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3DC567-E807-48DD-8882-49AFB096F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726CB6-9D01-48A4-A7E0-7883A14B2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929804-1FA7-4ED8-ACA6-F12863E1E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00AF89-096F-4F67-B6E7-D09C24361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2126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0DC3A-2A5B-401C-B990-5F405BAE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A447F3-918C-4BE6-A889-73198C18E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278226-59AE-42B9-8E73-24D321DD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F3E6C8-5720-4807-8B57-22C74B13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6450AB-287C-4FF2-91B8-A74927A8A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915626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84881C-E574-40F7-B983-663B9320F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FFF437-76BE-40C3-A9A4-7DC0100AC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F7E78E-05F7-4BC8-8AA5-2B376D3A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237095-28E8-4E8A-B008-4D2FBBE6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1E1819-CCDD-4780-96A4-5BB16F72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03607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617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8"/>
            <a:ext cx="10515600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52"/>
            <a:ext cx="274320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9" r:id="rId4"/>
    <p:sldLayoutId id="2147483732" r:id="rId5"/>
  </p:sldLayoutIdLst>
  <p:hf hdr="0" ftr="0"/>
  <p:txStyles>
    <p:titleStyle>
      <a:lvl1pPr algn="l" defTabSz="1033660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415" indent="-258415" algn="l" defTabSz="1033660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5245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2075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8904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5734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42565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9392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6226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93054" indent="-258415" algn="l" defTabSz="103366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829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3660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50490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7319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4150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100980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7810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34639" algn="l" defTabSz="103366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706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706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706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52"/>
            <a:ext cx="274320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706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706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1033719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430" indent="-258430" algn="l" defTabSz="1033719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529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215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901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587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4273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9589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645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93310" indent="-258430" algn="l" defTabSz="1033719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860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3719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50580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7440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4300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101159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8019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34880" algn="l" defTabSz="1033719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22E21-0D04-406A-8FC2-5BAC5E76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A6D511-B1D8-41B8-B93E-A420F9B45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920B55-5F37-42F2-8135-881F569A3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671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02.12.2023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2AE5AD-0D49-46C3-8EA8-920DD8E91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671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31C8C-490F-47FB-8443-EFDF77C30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67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67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8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kommersant.ru/amp/4547165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-683707" y="3498075"/>
            <a:ext cx="2707263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3"/>
          <p:cNvGrpSpPr/>
          <p:nvPr/>
        </p:nvGrpSpPr>
        <p:grpSpPr>
          <a:xfrm>
            <a:off x="11269831" y="-33332"/>
            <a:ext cx="922169" cy="7001623"/>
            <a:chOff x="0" y="0"/>
            <a:chExt cx="364314" cy="27660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4314" cy="2766073"/>
            </a:xfrm>
            <a:custGeom>
              <a:avLst/>
              <a:gdLst/>
              <a:ahLst/>
              <a:cxnLst/>
              <a:rect l="l" t="t" r="r" b="b"/>
              <a:pathLst>
                <a:path w="364314" h="2766073">
                  <a:moveTo>
                    <a:pt x="0" y="0"/>
                  </a:moveTo>
                  <a:lnTo>
                    <a:pt x="364314" y="0"/>
                  </a:lnTo>
                  <a:lnTo>
                    <a:pt x="364314" y="2766073"/>
                  </a:lnTo>
                  <a:lnTo>
                    <a:pt x="0" y="2766073"/>
                  </a:lnTo>
                  <a:close/>
                </a:path>
              </a:pathLst>
            </a:custGeom>
            <a:solidFill>
              <a:srgbClr val="116A77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5"/>
                </a:lnSpc>
              </a:pPr>
              <a:endParaRPr sz="12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73215" y="3100826"/>
            <a:ext cx="4950899" cy="210481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66103" y="2160319"/>
            <a:ext cx="467999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8"/>
              </a:lnSpc>
            </a:pPr>
            <a:r>
              <a:rPr lang="en-US" sz="4635" dirty="0">
                <a:solidFill>
                  <a:srgbClr val="116A77"/>
                </a:solidFill>
                <a:latin typeface="Agrandir Grand Black"/>
              </a:rPr>
              <a:t>AL-HAYAT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6103" y="2858071"/>
            <a:ext cx="4227712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48"/>
              </a:lnSpc>
            </a:pPr>
            <a:r>
              <a:rPr lang="en-US" sz="1591" dirty="0">
                <a:solidFill>
                  <a:srgbClr val="116A77"/>
                </a:solidFill>
                <a:latin typeface="Agrandir Grand Black Bold"/>
              </a:rPr>
              <a:t>ЭЛЕКТРОННЫЙ БРАСЛЕТ</a:t>
            </a:r>
          </a:p>
        </p:txBody>
      </p:sp>
    </p:spTree>
    <p:extLst>
      <p:ext uri="{BB962C8B-B14F-4D97-AF65-F5344CB8AC3E}">
        <p14:creationId xmlns:p14="http://schemas.microsoft.com/office/powerpoint/2010/main" val="252933761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634" y="1316760"/>
            <a:ext cx="9936731" cy="422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6283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301" y="271700"/>
            <a:ext cx="2547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116571"/>
                </a:solidFill>
              </a:rPr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18FE0B5-81DA-C291-27AD-051FE3EC8229}"/>
              </a:ext>
            </a:extLst>
          </p:cNvPr>
          <p:cNvSpPr txBox="1"/>
          <p:nvPr/>
        </p:nvSpPr>
        <p:spPr>
          <a:xfrm>
            <a:off x="7195830" y="1094661"/>
            <a:ext cx="3566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16571"/>
                </a:solidFill>
                <a:latin typeface="TimesNewRomanPS-BoldMT"/>
              </a:rPr>
              <a:t>Технологическое направление в соответствии с перечнем критических технологий РФ:</a:t>
            </a:r>
          </a:p>
          <a:p>
            <a:r>
              <a:rPr lang="ru-RU" b="1" dirty="0">
                <a:latin typeface="TimesNewRomanPS-BoldMT"/>
              </a:rPr>
              <a:t>- Базы данных.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E992C4-2864-5CF5-8E54-0494BB314254}"/>
              </a:ext>
            </a:extLst>
          </p:cNvPr>
          <p:cNvSpPr txBox="1"/>
          <p:nvPr/>
        </p:nvSpPr>
        <p:spPr>
          <a:xfrm>
            <a:off x="7195829" y="3218068"/>
            <a:ext cx="1601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16571"/>
                </a:solidFill>
                <a:latin typeface="TimesNewRomanPS-BoldMT"/>
              </a:rPr>
              <a:t>Рынок НТИ:</a:t>
            </a:r>
            <a:r>
              <a:rPr lang="en-US" b="1" dirty="0">
                <a:solidFill>
                  <a:srgbClr val="116571"/>
                </a:solidFill>
                <a:latin typeface="TimesNewRomanPS-BoldMT"/>
              </a:rPr>
              <a:t> </a:t>
            </a:r>
            <a:r>
              <a:rPr lang="en-US" b="1" dirty="0">
                <a:latin typeface="TimesNewRomanPS-BoldMT"/>
              </a:rPr>
              <a:t>HealthNet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821AC0-19DE-2EAF-FB85-F1FF6057AE9D}"/>
              </a:ext>
            </a:extLst>
          </p:cNvPr>
          <p:cNvSpPr txBox="1"/>
          <p:nvPr/>
        </p:nvSpPr>
        <p:spPr>
          <a:xfrm>
            <a:off x="7199482" y="4787478"/>
            <a:ext cx="2802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NewRomanPS-BoldMT"/>
              </a:rPr>
              <a:t>Сквозные технологии: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13FFCD-8090-FFF8-DA4C-324899C5071B}"/>
              </a:ext>
            </a:extLst>
          </p:cNvPr>
          <p:cNvSpPr txBox="1"/>
          <p:nvPr/>
        </p:nvSpPr>
        <p:spPr>
          <a:xfrm>
            <a:off x="742301" y="1237135"/>
            <a:ext cx="49769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16571"/>
                </a:solidFill>
                <a:latin typeface="TimesNewRomanPS-BoldMT"/>
              </a:rPr>
              <a:t>Текущий статус проекта (задел, что уже сделано):</a:t>
            </a:r>
          </a:p>
          <a:p>
            <a:r>
              <a:rPr lang="ru-RU" b="1" dirty="0">
                <a:latin typeface="TimesNewRomanPS-BoldMT"/>
              </a:rPr>
              <a:t>- Проведен анализ конкурентов;</a:t>
            </a:r>
          </a:p>
          <a:p>
            <a:r>
              <a:rPr lang="ru-RU" b="1" dirty="0">
                <a:latin typeface="TimesNewRomanPS-BoldMT"/>
              </a:rPr>
              <a:t>- Проведен анализ рынка;</a:t>
            </a:r>
          </a:p>
          <a:p>
            <a:r>
              <a:rPr lang="ru-RU" b="1" dirty="0">
                <a:latin typeface="TimesNewRomanPS-BoldMT"/>
              </a:rPr>
              <a:t>- Поставлена гипотеза.</a:t>
            </a: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r>
              <a:rPr lang="ru-RU" b="1" dirty="0">
                <a:solidFill>
                  <a:srgbClr val="116571"/>
                </a:solidFill>
                <a:latin typeface="TimesNewRomanPS-BoldMT"/>
              </a:rPr>
              <a:t>Уровень </a:t>
            </a:r>
            <a:r>
              <a:rPr lang="en-US" b="1" dirty="0">
                <a:solidFill>
                  <a:srgbClr val="116571"/>
                </a:solidFill>
                <a:latin typeface="TimesNewRomanPS-BoldMT"/>
              </a:rPr>
              <a:t>TRL</a:t>
            </a:r>
            <a:r>
              <a:rPr lang="ru-RU" b="1" dirty="0">
                <a:solidFill>
                  <a:srgbClr val="116571"/>
                </a:solidFill>
                <a:latin typeface="TimesNewRomanPS-BoldMT"/>
              </a:rPr>
              <a:t>: </a:t>
            </a:r>
            <a:r>
              <a:rPr lang="en-US" b="1" dirty="0">
                <a:latin typeface="TimesNewRomanPS-BoldMT"/>
              </a:rPr>
              <a:t>[2]</a:t>
            </a:r>
            <a:endParaRPr lang="ru-RU" b="1" dirty="0">
              <a:latin typeface="TimesNewRomanPS-BoldMT"/>
            </a:endParaRPr>
          </a:p>
        </p:txBody>
      </p:sp>
      <p:sp>
        <p:nvSpPr>
          <p:cNvPr id="25" name="Rounded Rectangle 2099">
            <a:extLst>
              <a:ext uri="{FF2B5EF4-FFF2-40B4-BE49-F238E27FC236}">
                <a16:creationId xmlns:a16="http://schemas.microsoft.com/office/drawing/2014/main" id="{8620BAC7-4917-A623-D814-E4BF90C5F646}"/>
              </a:ext>
            </a:extLst>
          </p:cNvPr>
          <p:cNvSpPr/>
          <p:nvPr/>
        </p:nvSpPr>
        <p:spPr>
          <a:xfrm>
            <a:off x="7996495" y="5233777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Базы Данных</a:t>
            </a:r>
          </a:p>
        </p:txBody>
      </p:sp>
      <p:sp>
        <p:nvSpPr>
          <p:cNvPr id="27" name="Rounded Rectangle 2099">
            <a:extLst>
              <a:ext uri="{FF2B5EF4-FFF2-40B4-BE49-F238E27FC236}">
                <a16:creationId xmlns:a16="http://schemas.microsoft.com/office/drawing/2014/main" id="{5854D568-9099-B333-BDC1-41C82F495F3B}"/>
              </a:ext>
            </a:extLst>
          </p:cNvPr>
          <p:cNvSpPr/>
          <p:nvPr/>
        </p:nvSpPr>
        <p:spPr>
          <a:xfrm>
            <a:off x="7397585" y="5484452"/>
            <a:ext cx="1197820" cy="393456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Биосенсоры и биоиндикация</a:t>
            </a:r>
          </a:p>
        </p:txBody>
      </p:sp>
      <p:sp>
        <p:nvSpPr>
          <p:cNvPr id="5" name="Rounded Rectangle 2099">
            <a:extLst>
              <a:ext uri="{FF2B5EF4-FFF2-40B4-BE49-F238E27FC236}">
                <a16:creationId xmlns:a16="http://schemas.microsoft.com/office/drawing/2014/main" id="{559A01BD-9A6B-3BFD-6FC7-8357865B09B9}"/>
              </a:ext>
            </a:extLst>
          </p:cNvPr>
          <p:cNvSpPr/>
          <p:nvPr/>
        </p:nvSpPr>
        <p:spPr>
          <a:xfrm>
            <a:off x="8595405" y="5476286"/>
            <a:ext cx="1197820" cy="393456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Беспроводные технологии связи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052627FB-2B47-48ED-78D5-63D04AF696AC}"/>
              </a:ext>
            </a:extLst>
          </p:cNvPr>
          <p:cNvGrpSpPr/>
          <p:nvPr/>
        </p:nvGrpSpPr>
        <p:grpSpPr>
          <a:xfrm>
            <a:off x="11269831" y="0"/>
            <a:ext cx="922169" cy="6858000"/>
            <a:chOff x="0" y="0"/>
            <a:chExt cx="364314" cy="2766073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179BDB7-E15F-753B-4E15-60CBBC006C1B}"/>
                </a:ext>
              </a:extLst>
            </p:cNvPr>
            <p:cNvSpPr/>
            <p:nvPr/>
          </p:nvSpPr>
          <p:spPr>
            <a:xfrm>
              <a:off x="0" y="0"/>
              <a:ext cx="364314" cy="2766073"/>
            </a:xfrm>
            <a:custGeom>
              <a:avLst/>
              <a:gdLst/>
              <a:ahLst/>
              <a:cxnLst/>
              <a:rect l="l" t="t" r="r" b="b"/>
              <a:pathLst>
                <a:path w="364314" h="2766073">
                  <a:moveTo>
                    <a:pt x="0" y="0"/>
                  </a:moveTo>
                  <a:lnTo>
                    <a:pt x="364314" y="0"/>
                  </a:lnTo>
                  <a:lnTo>
                    <a:pt x="364314" y="2766073"/>
                  </a:lnTo>
                  <a:lnTo>
                    <a:pt x="0" y="2766073"/>
                  </a:lnTo>
                  <a:close/>
                </a:path>
              </a:pathLst>
            </a:custGeom>
            <a:solidFill>
              <a:srgbClr val="116A77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4C248495-C354-2624-2350-70BD431FEDB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5"/>
                </a:lnSpc>
              </a:pPr>
              <a:endParaRPr sz="1200"/>
            </a:p>
          </p:txBody>
        </p:sp>
      </p:grpSp>
    </p:spTree>
    <p:extLst>
      <p:ext uri="{BB962C8B-B14F-4D97-AF65-F5344CB8AC3E}">
        <p14:creationId xmlns:p14="http://schemas.microsoft.com/office/powerpoint/2010/main" val="760331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5FFD44-AB79-43B5-9B11-5CBD032A88BD}"/>
              </a:ext>
            </a:extLst>
          </p:cNvPr>
          <p:cNvSpPr txBox="1"/>
          <p:nvPr/>
        </p:nvSpPr>
        <p:spPr>
          <a:xfrm>
            <a:off x="1033463" y="271873"/>
            <a:ext cx="5554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ОПИСАНИЕ ПРОДУКТА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A275FD-1455-4D08-B351-3567797A4F38}"/>
              </a:ext>
            </a:extLst>
          </p:cNvPr>
          <p:cNvSpPr txBox="1"/>
          <p:nvPr/>
        </p:nvSpPr>
        <p:spPr>
          <a:xfrm>
            <a:off x="1033463" y="4910744"/>
            <a:ext cx="103575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Al-Hayat</a:t>
            </a:r>
            <a:r>
              <a:rPr lang="ru-RU" sz="2000" b="0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–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программно</a:t>
            </a:r>
            <a:r>
              <a:rPr lang="ru-RU" sz="2000" dirty="0">
                <a:solidFill>
                  <a:srgbClr val="000000"/>
                </a:solidFill>
                <a:latin typeface="Montserrat" panose="00000500000000000000" pitchFamily="2" charset="-52"/>
              </a:rPr>
              <a:t>-аппаратное устройство, которое имеет функции смарт-часов, особенностью которой является пробуждение </a:t>
            </a:r>
          </a:p>
          <a:p>
            <a:r>
              <a:rPr lang="ru-RU" sz="2000" dirty="0">
                <a:solidFill>
                  <a:srgbClr val="000000"/>
                </a:solidFill>
                <a:latin typeface="Montserrat" panose="00000500000000000000" pitchFamily="2" charset="-52"/>
              </a:rPr>
              <a:t>человека в критических ситуациях </a:t>
            </a:r>
            <a:r>
              <a:rPr lang="en-US" sz="2000" dirty="0">
                <a:solidFill>
                  <a:srgbClr val="000000"/>
                </a:solidFill>
                <a:latin typeface="Montserrat" panose="00000500000000000000" pitchFamily="2" charset="-52"/>
              </a:rPr>
              <a:t>c </a:t>
            </a:r>
            <a:r>
              <a:rPr lang="ru-RU" sz="2000" dirty="0">
                <a:solidFill>
                  <a:srgbClr val="000000"/>
                </a:solidFill>
                <a:latin typeface="Montserrat" panose="00000500000000000000" pitchFamily="2" charset="-52"/>
              </a:rPr>
              <a:t>помощью электрических импульсов, вибрации и звуков.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3" y="1586661"/>
            <a:ext cx="6934200" cy="29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3669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DACA67F3-94D0-2973-C4AE-C3707C3CA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161118"/>
              </p:ext>
            </p:extLst>
          </p:nvPr>
        </p:nvGraphicFramePr>
        <p:xfrm>
          <a:off x="3144639" y="3501974"/>
          <a:ext cx="1784194" cy="3065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194">
                  <a:extLst>
                    <a:ext uri="{9D8B030D-6E8A-4147-A177-3AD203B41FA5}">
                      <a16:colId xmlns:a16="http://schemas.microsoft.com/office/drawing/2014/main" val="154153208"/>
                    </a:ext>
                  </a:extLst>
                </a:gridCol>
              </a:tblGrid>
              <a:tr h="812623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Чупиев </a:t>
                      </a:r>
                      <a:b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 Сулейманович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014296508"/>
                  </a:ext>
                </a:extLst>
              </a:tr>
              <a:tr h="5763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677655758"/>
                  </a:ext>
                </a:extLst>
              </a:tr>
              <a:tr h="3664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+7 963 586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777612967"/>
                  </a:ext>
                </a:extLst>
              </a:tr>
              <a:tr h="96214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проектом, постановка задач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92712603"/>
                  </a:ext>
                </a:extLst>
              </a:tr>
              <a:tr h="348332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144841371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DE5BACD-00B9-44C9-6019-ED5B57A35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316469"/>
              </p:ext>
            </p:extLst>
          </p:nvPr>
        </p:nvGraphicFramePr>
        <p:xfrm>
          <a:off x="7263168" y="3493202"/>
          <a:ext cx="1761750" cy="3086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1750">
                  <a:extLst>
                    <a:ext uri="{9D8B030D-6E8A-4147-A177-3AD203B41FA5}">
                      <a16:colId xmlns:a16="http://schemas.microsoft.com/office/drawing/2014/main" val="154153208"/>
                    </a:ext>
                  </a:extLst>
                </a:gridCol>
              </a:tblGrid>
              <a:tr h="783075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Шарапуддинов Дени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014296508"/>
                  </a:ext>
                </a:extLst>
              </a:tr>
              <a:tr h="62009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Координатор проекта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677655758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+7 966 721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777612967"/>
                  </a:ext>
                </a:extLst>
              </a:tr>
              <a:tr h="100506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Координация проекта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92712603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14484137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6A308FB-5076-4286-9045-30F9F4A47A17}"/>
              </a:ext>
            </a:extLst>
          </p:cNvPr>
          <p:cNvSpPr txBox="1"/>
          <p:nvPr/>
        </p:nvSpPr>
        <p:spPr>
          <a:xfrm>
            <a:off x="1033463" y="271873"/>
            <a:ext cx="5554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КОМАНДА ПРОЕКТА</a:t>
            </a:r>
          </a:p>
        </p:txBody>
      </p:sp>
      <p:graphicFrame>
        <p:nvGraphicFramePr>
          <p:cNvPr id="21" name="Таблица 4">
            <a:extLst>
              <a:ext uri="{FF2B5EF4-FFF2-40B4-BE49-F238E27FC236}">
                <a16:creationId xmlns:a16="http://schemas.microsoft.com/office/drawing/2014/main" id="{BEECFAA0-FB95-480B-930D-3F90E694E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718944"/>
              </p:ext>
            </p:extLst>
          </p:nvPr>
        </p:nvGraphicFramePr>
        <p:xfrm>
          <a:off x="5203903" y="3501974"/>
          <a:ext cx="1784194" cy="3084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194">
                  <a:extLst>
                    <a:ext uri="{9D8B030D-6E8A-4147-A177-3AD203B41FA5}">
                      <a16:colId xmlns:a16="http://schemas.microsoft.com/office/drawing/2014/main" val="154153208"/>
                    </a:ext>
                  </a:extLst>
                </a:gridCol>
              </a:tblGrid>
              <a:tr h="786064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Гакаев Хусейн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014296508"/>
                  </a:ext>
                </a:extLst>
              </a:tr>
              <a:tr h="5749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Маркетолог, дизайнер</a:t>
                      </a:r>
                      <a:endParaRPr lang="ru-RU" sz="14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677655758"/>
                  </a:ext>
                </a:extLst>
              </a:tr>
              <a:tr h="39348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+7 999 128-71-12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777612967"/>
                  </a:ext>
                </a:extLst>
              </a:tr>
              <a:tr h="98216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Ведение переговоров с инвесторами и партнерами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92712603"/>
                  </a:ext>
                </a:extLst>
              </a:tr>
              <a:tr h="347480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144841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1419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85" y="0"/>
            <a:ext cx="6858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5678" y="2934973"/>
            <a:ext cx="72222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b="1" dirty="0">
                <a:latin typeface="Montserrat" panose="00000500000000000000"/>
              </a:rPr>
              <a:t>ДТП из-за сонливости: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FFD44-AB79-43B5-9B11-5CBD032A88BD}"/>
              </a:ext>
            </a:extLst>
          </p:cNvPr>
          <p:cNvSpPr txBox="1"/>
          <p:nvPr/>
        </p:nvSpPr>
        <p:spPr>
          <a:xfrm>
            <a:off x="1033463" y="271873"/>
            <a:ext cx="5554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/>
              </a:rPr>
              <a:t>СИТУАЦИЯ В МИРЕ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79" y="1502376"/>
            <a:ext cx="72222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b="1" dirty="0">
                <a:latin typeface="Montserrat" panose="00000500000000000000"/>
              </a:rPr>
              <a:t>Сонный паралич: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5677" y="4705121"/>
            <a:ext cx="72222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b="1" dirty="0">
                <a:latin typeface="Montserrat" panose="00000500000000000000"/>
              </a:rPr>
              <a:t>Сердечно-сосудистые заболевания: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8299" y="3391616"/>
            <a:ext cx="5495925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u="sng" dirty="0">
                <a:latin typeface="Montserrat" panose="00000500000000000000"/>
              </a:rPr>
              <a:t>20</a:t>
            </a:r>
            <a:r>
              <a:rPr lang="en-US" sz="2000" b="1" u="sng" dirty="0">
                <a:latin typeface="Montserrat" panose="00000500000000000000"/>
              </a:rPr>
              <a:t>%</a:t>
            </a:r>
            <a:r>
              <a:rPr lang="en-US" sz="2000" b="1" dirty="0">
                <a:latin typeface="Montserrat" panose="00000500000000000000"/>
              </a:rPr>
              <a:t> </a:t>
            </a:r>
            <a:r>
              <a:rPr lang="ru-RU" sz="2000" b="1" dirty="0">
                <a:latin typeface="Montserrat" panose="00000500000000000000"/>
              </a:rPr>
              <a:t>в России </a:t>
            </a:r>
            <a:r>
              <a:rPr lang="en-US" sz="2000" b="1" dirty="0">
                <a:latin typeface="Montserrat" panose="00000500000000000000"/>
              </a:rPr>
              <a:t>[</a:t>
            </a:r>
            <a:r>
              <a:rPr lang="ru-RU" sz="2000" b="1" dirty="0">
                <a:latin typeface="Montserrat" panose="00000500000000000000"/>
              </a:rPr>
              <a:t>147т ДТП</a:t>
            </a:r>
            <a:r>
              <a:rPr lang="en-US" sz="2000" b="1" dirty="0"/>
              <a:t>]</a:t>
            </a:r>
            <a:endParaRPr lang="ru-RU" sz="2000" b="1" dirty="0">
              <a:latin typeface="Montserrat" panose="0000050000000000000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u="sng" dirty="0">
                <a:latin typeface="Montserrat" panose="00000500000000000000"/>
              </a:rPr>
              <a:t>10</a:t>
            </a:r>
            <a:r>
              <a:rPr lang="en-US" sz="2000" b="1" u="sng" dirty="0">
                <a:latin typeface="Montserrat" panose="00000500000000000000"/>
              </a:rPr>
              <a:t>%</a:t>
            </a:r>
            <a:r>
              <a:rPr lang="en-US" sz="2000" b="1" dirty="0">
                <a:latin typeface="Montserrat" panose="00000500000000000000"/>
              </a:rPr>
              <a:t> </a:t>
            </a:r>
            <a:r>
              <a:rPr lang="ru-RU" sz="2000" b="1" dirty="0">
                <a:latin typeface="Montserrat" panose="00000500000000000000"/>
              </a:rPr>
              <a:t>в Америке </a:t>
            </a:r>
            <a:r>
              <a:rPr lang="en-US" sz="2000" b="1" dirty="0">
                <a:latin typeface="Montserrat" panose="00000500000000000000"/>
              </a:rPr>
              <a:t>[</a:t>
            </a:r>
            <a:r>
              <a:rPr lang="ru-RU" sz="2000" b="1" dirty="0">
                <a:latin typeface="Montserrat" panose="00000500000000000000"/>
              </a:rPr>
              <a:t>200т+ ДТП</a:t>
            </a:r>
            <a:r>
              <a:rPr lang="en-US" sz="2000" b="1" dirty="0">
                <a:latin typeface="Montserrat" panose="00000500000000000000"/>
              </a:rPr>
              <a:t>]</a:t>
            </a:r>
            <a:endParaRPr lang="ru-RU" sz="2000" b="1" dirty="0">
              <a:latin typeface="Montserrat" panose="0000050000000000000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299" y="1978083"/>
            <a:ext cx="5495925" cy="5155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u="sng" dirty="0">
                <a:latin typeface="Montserrat" panose="00000500000000000000"/>
              </a:rPr>
              <a:t>7,65%</a:t>
            </a:r>
            <a:r>
              <a:rPr lang="ru-RU" sz="2000" b="1" dirty="0">
                <a:latin typeface="Montserrat" panose="00000500000000000000"/>
              </a:rPr>
              <a:t> хоть раз переживали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8299" y="5160865"/>
            <a:ext cx="9070260" cy="14252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u="sng" dirty="0">
                <a:latin typeface="Montserrat" panose="00000500000000000000"/>
              </a:rPr>
              <a:t>1,15</a:t>
            </a:r>
            <a:r>
              <a:rPr lang="en-US" sz="2000" b="1" u="sng" dirty="0">
                <a:latin typeface="Montserrat" panose="00000500000000000000"/>
              </a:rPr>
              <a:t>%</a:t>
            </a:r>
            <a:r>
              <a:rPr lang="en-US" sz="2000" b="1" dirty="0">
                <a:latin typeface="Montserrat" panose="00000500000000000000"/>
              </a:rPr>
              <a:t> </a:t>
            </a:r>
            <a:r>
              <a:rPr lang="ru-RU" sz="2000" b="1" dirty="0">
                <a:latin typeface="Montserrat" panose="00000500000000000000"/>
              </a:rPr>
              <a:t>смертей в России в год </a:t>
            </a:r>
            <a:r>
              <a:rPr lang="en-US" sz="2000" b="1" dirty="0">
                <a:latin typeface="Montserrat" panose="00000500000000000000"/>
              </a:rPr>
              <a:t>[905</a:t>
            </a:r>
            <a:r>
              <a:rPr lang="ru-RU" sz="2000" b="1" dirty="0">
                <a:latin typeface="Montserrat" panose="00000500000000000000"/>
              </a:rPr>
              <a:t>т человек</a:t>
            </a:r>
            <a:r>
              <a:rPr lang="en-US" sz="2000" b="1" dirty="0">
                <a:latin typeface="Montserrat" panose="00000500000000000000"/>
              </a:rPr>
              <a:t>]</a:t>
            </a:r>
            <a:endParaRPr lang="ru-RU" sz="2000" b="1" dirty="0">
              <a:latin typeface="Montserrat" panose="0000050000000000000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u="sng" dirty="0">
                <a:latin typeface="Montserrat" panose="00000500000000000000"/>
              </a:rPr>
              <a:t>0,21</a:t>
            </a:r>
            <a:r>
              <a:rPr lang="en-US" sz="2000" b="1" u="sng" dirty="0">
                <a:latin typeface="Montserrat" panose="00000500000000000000"/>
              </a:rPr>
              <a:t>%</a:t>
            </a:r>
            <a:r>
              <a:rPr lang="en-US" sz="2000" b="1" dirty="0">
                <a:latin typeface="Montserrat" panose="00000500000000000000"/>
              </a:rPr>
              <a:t> </a:t>
            </a:r>
            <a:r>
              <a:rPr lang="ru-RU" sz="2000" b="1" dirty="0">
                <a:latin typeface="Montserrat" panose="00000500000000000000"/>
              </a:rPr>
              <a:t>смертей в Мире в год </a:t>
            </a:r>
            <a:r>
              <a:rPr lang="en-US" sz="2000" b="1" dirty="0">
                <a:latin typeface="Montserrat" panose="00000500000000000000"/>
              </a:rPr>
              <a:t>[</a:t>
            </a:r>
            <a:r>
              <a:rPr lang="ru-RU" sz="2000" b="1" dirty="0">
                <a:latin typeface="Montserrat" panose="00000500000000000000"/>
              </a:rPr>
              <a:t>17,5 млн человек</a:t>
            </a:r>
            <a:r>
              <a:rPr lang="en-US" sz="2000" b="1" dirty="0">
                <a:latin typeface="Montserrat" panose="00000500000000000000"/>
              </a:rPr>
              <a:t>]</a:t>
            </a:r>
            <a:endParaRPr lang="ru-RU" sz="2000" b="1" dirty="0">
              <a:latin typeface="Montserrat" panose="0000050000000000000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Montserrat" panose="00000500000000000000"/>
              </a:rPr>
              <a:t>Источник: Википедия</a:t>
            </a:r>
          </a:p>
        </p:txBody>
      </p:sp>
    </p:spTree>
    <p:extLst>
      <p:ext uri="{BB962C8B-B14F-4D97-AF65-F5344CB8AC3E}">
        <p14:creationId xmlns:p14="http://schemas.microsoft.com/office/powerpoint/2010/main" val="184268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8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1063CE-CFF5-4F6A-A250-FC5CBEE2F7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96" y="1466850"/>
            <a:ext cx="6531841" cy="56769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6A308FB-5076-4286-9045-30F9F4A47A17}"/>
              </a:ext>
            </a:extLst>
          </p:cNvPr>
          <p:cNvSpPr txBox="1"/>
          <p:nvPr/>
        </p:nvSpPr>
        <p:spPr>
          <a:xfrm>
            <a:off x="1033463" y="271873"/>
            <a:ext cx="732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СРОКИ РЕАЛИЗАЦИИ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3463" y="1279526"/>
            <a:ext cx="6540573" cy="2639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/>
                <a:sym typeface="Calibri"/>
              </a:rPr>
              <a:t>Этап 1. Идея: 2023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Montserrat" panose="00000500000000000000"/>
                <a:sym typeface="Calibri"/>
              </a:rPr>
              <a:t>Этап 2. Сбор данных и консультация с врачами: 2024</a:t>
            </a:r>
            <a:endParaRPr lang="ru-RU" dirty="0">
              <a:latin typeface="Montserrat" panose="00000500000000000000"/>
            </a:endParaRPr>
          </a:p>
          <a:p>
            <a:pPr>
              <a:lnSpc>
                <a:spcPct val="150000"/>
              </a:lnSpc>
              <a:spcBef>
                <a:spcPts val="528"/>
              </a:spcBef>
            </a:pPr>
            <a:r>
              <a:rPr lang="ru-RU" dirty="0">
                <a:latin typeface="Montserrat" panose="00000500000000000000"/>
                <a:sym typeface="Calibri"/>
              </a:rPr>
              <a:t>Этап 2. Разработка и тестирование прототипа: 2024</a:t>
            </a:r>
            <a:endParaRPr lang="ru-RU" dirty="0">
              <a:latin typeface="Montserrat" panose="00000500000000000000"/>
            </a:endParaRPr>
          </a:p>
          <a:p>
            <a:pPr>
              <a:lnSpc>
                <a:spcPct val="150000"/>
              </a:lnSpc>
              <a:spcBef>
                <a:spcPts val="528"/>
              </a:spcBef>
            </a:pPr>
            <a:r>
              <a:rPr lang="ru-RU" dirty="0">
                <a:latin typeface="Montserrat" panose="00000500000000000000"/>
                <a:sym typeface="Calibri"/>
              </a:rPr>
              <a:t>Этап 3. Разработка</a:t>
            </a:r>
            <a:r>
              <a:rPr lang="en-US" dirty="0">
                <a:latin typeface="Montserrat" panose="00000500000000000000"/>
                <a:sym typeface="Calibri"/>
              </a:rPr>
              <a:t> MVP</a:t>
            </a:r>
            <a:r>
              <a:rPr lang="ru-RU" dirty="0">
                <a:latin typeface="Montserrat" panose="00000500000000000000"/>
                <a:sym typeface="Calibri"/>
              </a:rPr>
              <a:t>: </a:t>
            </a:r>
            <a:r>
              <a:rPr lang="en-US" dirty="0">
                <a:latin typeface="Montserrat" panose="00000500000000000000"/>
                <a:sym typeface="Calibri"/>
              </a:rPr>
              <a:t>2024</a:t>
            </a:r>
            <a:r>
              <a:rPr lang="ru-RU" dirty="0">
                <a:latin typeface="Montserrat" panose="00000500000000000000"/>
                <a:sym typeface="Calibri"/>
              </a:rPr>
              <a:t>-</a:t>
            </a:r>
            <a:r>
              <a:rPr lang="ru-RU" dirty="0">
                <a:sym typeface="Calibri"/>
              </a:rPr>
              <a:t> </a:t>
            </a:r>
            <a:r>
              <a:rPr lang="ru-RU" dirty="0">
                <a:latin typeface="Montserrat" panose="00000500000000000000"/>
                <a:sym typeface="Calibri"/>
              </a:rPr>
              <a:t>2025</a:t>
            </a:r>
          </a:p>
          <a:p>
            <a:pPr>
              <a:lnSpc>
                <a:spcPct val="150000"/>
              </a:lnSpc>
              <a:spcBef>
                <a:spcPts val="528"/>
              </a:spcBef>
            </a:pPr>
            <a:r>
              <a:rPr lang="ru-RU" dirty="0">
                <a:latin typeface="Montserrat" panose="00000500000000000000"/>
                <a:sym typeface="Calibri"/>
              </a:rPr>
              <a:t>Этап 4. Масштабирование: 2026</a:t>
            </a:r>
            <a:endParaRPr lang="ru-RU" dirty="0">
              <a:latin typeface="Montserrat" panose="0000050000000000000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99532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76A308FB-5076-4286-9045-30F9F4A47A17}"/>
              </a:ext>
            </a:extLst>
          </p:cNvPr>
          <p:cNvSpPr txBox="1"/>
          <p:nvPr/>
        </p:nvSpPr>
        <p:spPr>
          <a:xfrm>
            <a:off x="1033462" y="271873"/>
            <a:ext cx="8859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ТЕХНОЛОГИЧЕСКОЕ НАПРАВЛЕНИЕ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ED1681-F7E5-4A32-BE29-D8E11E22EA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83374" y="1498599"/>
            <a:ext cx="5102225" cy="5102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8FE0B5-81DA-C291-27AD-051FE3EC8229}"/>
              </a:ext>
            </a:extLst>
          </p:cNvPr>
          <p:cNvSpPr txBox="1"/>
          <p:nvPr/>
        </p:nvSpPr>
        <p:spPr>
          <a:xfrm>
            <a:off x="1033463" y="1268413"/>
            <a:ext cx="55324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Montserrat" panose="00000500000000000000" pitchFamily="2" charset="-52"/>
              </a:rPr>
              <a:t>Программное-аппаратное устройство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Montserrat" panose="00000500000000000000" pitchFamily="2" charset="-52"/>
              </a:rPr>
              <a:t>База данных, её анализ и публикация для </a:t>
            </a:r>
            <a:r>
              <a:rPr lang="ru-RU" dirty="0" err="1">
                <a:latin typeface="Montserrat" panose="00000500000000000000" pitchFamily="2" charset="-52"/>
              </a:rPr>
              <a:t>Сомнологии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Montserrat" panose="00000500000000000000" pitchFamily="2" charset="-52"/>
              </a:rPr>
              <a:t>Разработка и производство импортозамещающего, конкурентоспособного программного-аппаратного устройства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Montserrat" panose="00000500000000000000" pitchFamily="2" charset="-52"/>
              </a:rPr>
              <a:t>Предотвращение огромного экономического и здравоохранительного ущерба.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9866675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2529" y="385074"/>
            <a:ext cx="11158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РИСКИ ПРОЕКТА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228601" y="1271818"/>
            <a:ext cx="6070599" cy="25385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b="0" i="0">
                <a:solidFill>
                  <a:srgbClr val="000000"/>
                </a:solidFill>
                <a:effectLst/>
                <a:latin typeface="Montserrat" panose="00000500000000000000" pitchFamily="2" charset="-52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dirty="0"/>
              <a:t>Большое количество однотипных данных, которые сигнализируют о разных состояниях организма</a:t>
            </a:r>
            <a:r>
              <a:rPr lang="en-US" dirty="0"/>
              <a:t>;</a:t>
            </a:r>
            <a:endParaRPr lang="ru-RU" dirty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dirty="0"/>
              <a:t>Возможная утечка данных</a:t>
            </a:r>
            <a:r>
              <a:rPr lang="en-US" dirty="0"/>
              <a:t>;</a:t>
            </a:r>
            <a:endParaRPr lang="ru-RU" dirty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dirty="0"/>
              <a:t>Ложный вызов в случае критической ситуации в ближайшую скорую помощь.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CD9A5359-7A5F-4F90-A389-2B696A1505DB}"/>
              </a:ext>
            </a:extLst>
          </p:cNvPr>
          <p:cNvSpPr txBox="1">
            <a:spLocks/>
          </p:cNvSpPr>
          <p:nvPr/>
        </p:nvSpPr>
        <p:spPr>
          <a:xfrm>
            <a:off x="6299200" y="1271818"/>
            <a:ext cx="5765800" cy="21230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b="0" i="0">
                <a:solidFill>
                  <a:srgbClr val="000000"/>
                </a:solidFill>
                <a:effectLst/>
                <a:latin typeface="Montserrat" panose="00000500000000000000" pitchFamily="2" charset="-52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Tx/>
              <a:buChar char="+"/>
            </a:pPr>
            <a:r>
              <a:rPr lang="ru-RU" dirty="0"/>
              <a:t>Большое количество данных для анализа</a:t>
            </a:r>
          </a:p>
          <a:p>
            <a:pPr marL="285750" indent="-285750" algn="just">
              <a:lnSpc>
                <a:spcPct val="150000"/>
              </a:lnSpc>
              <a:buFontTx/>
              <a:buChar char="+"/>
            </a:pPr>
            <a:r>
              <a:rPr lang="ru-RU" dirty="0"/>
              <a:t>Консультация с нужными специалистами</a:t>
            </a:r>
            <a:r>
              <a:rPr lang="en-US" dirty="0"/>
              <a:t>;</a:t>
            </a:r>
            <a:r>
              <a:rPr lang="ru-RU" dirty="0"/>
              <a:t> </a:t>
            </a:r>
          </a:p>
          <a:p>
            <a:pPr marL="285750" indent="-285750" algn="just">
              <a:lnSpc>
                <a:spcPct val="150000"/>
              </a:lnSpc>
              <a:buFontTx/>
              <a:buChar char="+"/>
            </a:pPr>
            <a:r>
              <a:rPr lang="ru-RU" dirty="0"/>
              <a:t>Собственный центральный сервер данных</a:t>
            </a:r>
            <a:r>
              <a:rPr lang="en-US" dirty="0"/>
              <a:t>;</a:t>
            </a:r>
            <a:endParaRPr lang="ru-RU" dirty="0"/>
          </a:p>
          <a:p>
            <a:pPr marL="285750" indent="-285750" algn="just">
              <a:lnSpc>
                <a:spcPct val="150000"/>
              </a:lnSpc>
              <a:buFontTx/>
              <a:buChar char="+"/>
            </a:pPr>
            <a:r>
              <a:rPr lang="ru-RU" dirty="0"/>
              <a:t>Настройка в устройстве «Контакты в случае ЧП»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17B596-AA81-4BFD-B1EF-2A5DA0F51A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1830" y="3857141"/>
            <a:ext cx="3028950" cy="30289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B04F1B-4142-4572-912B-C0E01EE79E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0029" y="3780941"/>
            <a:ext cx="318135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3464" y="256887"/>
            <a:ext cx="11158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ФУНКЦИОНАЛА ПРОДУКТА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0E7A4-CBE6-4A19-8AA0-DB36F7383AD1}"/>
              </a:ext>
            </a:extLst>
          </p:cNvPr>
          <p:cNvSpPr txBox="1"/>
          <p:nvPr/>
        </p:nvSpPr>
        <p:spPr>
          <a:xfrm>
            <a:off x="627063" y="1068388"/>
            <a:ext cx="1094263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Мониторинг, диагностика и транслирование состояния пользователя на дисплей;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Динамики (будильник, </a:t>
            </a:r>
            <a:r>
              <a:rPr lang="ru-RU" dirty="0" err="1">
                <a:latin typeface="Montserrat" panose="00000500000000000000"/>
              </a:rPr>
              <a:t>Азан</a:t>
            </a:r>
            <a:r>
              <a:rPr lang="ru-RU" dirty="0">
                <a:latin typeface="Montserrat" panose="00000500000000000000"/>
              </a:rPr>
              <a:t> и т.д.);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Пробуждения в критической ситуации (звук, вибрация, сигналы и импульсы);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Сбор данных в личный архив пользователя для предоставления врачам в случае необходимости (кардиолог, невролог и т.д.) и публикация для </a:t>
            </a:r>
            <a:r>
              <a:rPr lang="ru-RU" dirty="0" err="1">
                <a:latin typeface="Montserrat" panose="00000500000000000000"/>
              </a:rPr>
              <a:t>Сомнологии</a:t>
            </a:r>
            <a:r>
              <a:rPr lang="en-US" dirty="0"/>
              <a:t>;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Встроенный автоматизированный калькулятор сна для </a:t>
            </a:r>
            <a:r>
              <a:rPr lang="ru-RU" dirty="0" err="1">
                <a:latin typeface="Montserrat" panose="00000500000000000000"/>
              </a:rPr>
              <a:t>бодрового</a:t>
            </a:r>
            <a:r>
              <a:rPr lang="ru-RU" dirty="0">
                <a:latin typeface="Montserrat" panose="00000500000000000000"/>
              </a:rPr>
              <a:t> пробуждения</a:t>
            </a:r>
            <a:r>
              <a:rPr lang="en-US" dirty="0">
                <a:latin typeface="Montserrat" panose="00000500000000000000"/>
              </a:rPr>
              <a:t>;</a:t>
            </a: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Функции</a:t>
            </a:r>
            <a:r>
              <a:rPr lang="en-US" dirty="0">
                <a:latin typeface="Montserrat" panose="00000500000000000000"/>
              </a:rPr>
              <a:t> Smart</a:t>
            </a:r>
            <a:r>
              <a:rPr lang="ru-RU" dirty="0">
                <a:latin typeface="Montserrat" panose="00000500000000000000"/>
              </a:rPr>
              <a:t>-часов;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/>
              </a:rPr>
              <a:t>Функция </a:t>
            </a:r>
            <a:r>
              <a:rPr lang="en-US" dirty="0">
                <a:latin typeface="Montserrat" panose="00000500000000000000"/>
              </a:rPr>
              <a:t>GPS </a:t>
            </a:r>
            <a:r>
              <a:rPr lang="ru-RU" dirty="0">
                <a:latin typeface="Montserrat" panose="00000500000000000000"/>
              </a:rPr>
              <a:t>трекинга.</a:t>
            </a:r>
          </a:p>
          <a:p>
            <a:pPr algn="l"/>
            <a:endParaRPr lang="ru-RU" dirty="0">
              <a:latin typeface="Montserrat" panose="0000050000000000000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574F1E-43EF-4D32-9AE8-B6AB304773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99" y="2510117"/>
            <a:ext cx="5155453" cy="509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3464" y="256887"/>
            <a:ext cx="11158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ТЕХНОЛОГИИ</a:t>
            </a:r>
            <a:r>
              <a:rPr lang="en-US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0675F2-C33A-42D3-A77B-C2177CAD3262}"/>
              </a:ext>
            </a:extLst>
          </p:cNvPr>
          <p:cNvSpPr txBox="1"/>
          <p:nvPr/>
        </p:nvSpPr>
        <p:spPr>
          <a:xfrm>
            <a:off x="874713" y="1268413"/>
            <a:ext cx="62753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5600">
              <a:buFont typeface="Wingdings" panose="05000000000000000000" pitchFamily="2" charset="2"/>
              <a:buChar char="q"/>
            </a:pPr>
            <a:r>
              <a:rPr lang="ru-RU" sz="1800" dirty="0">
                <a:latin typeface="Montserrat" panose="00000500000000000000" pitchFamily="2" charset="-52"/>
              </a:rPr>
              <a:t>Программное обеспечение</a:t>
            </a:r>
            <a:r>
              <a:rPr lang="ru-RU" sz="1800" dirty="0">
                <a:latin typeface="Montserrat" panose="00000500000000000000" pitchFamily="2" charset="-52"/>
                <a:cs typeface="Times New Roman" panose="02020603050405020304" pitchFamily="18" charset="0"/>
              </a:rPr>
              <a:t>:</a:t>
            </a:r>
            <a:br>
              <a:rPr lang="ru-RU" sz="1800" dirty="0">
                <a:latin typeface="Montserrat" panose="00000500000000000000" pitchFamily="2" charset="-52"/>
                <a:cs typeface="Times New Roman" panose="02020603050405020304" pitchFamily="18" charset="0"/>
              </a:rPr>
            </a:br>
            <a:r>
              <a:rPr lang="ru-RU" sz="1800" dirty="0">
                <a:latin typeface="Montserrat" panose="00000500000000000000" pitchFamily="2" charset="-52"/>
                <a:cs typeface="Times New Roman" panose="02020603050405020304" pitchFamily="18" charset="0"/>
              </a:rPr>
              <a:t>- </a:t>
            </a:r>
            <a:r>
              <a:rPr lang="en-US" sz="1800" dirty="0">
                <a:latin typeface="Montserrat" panose="00000500000000000000" pitchFamily="2" charset="-52"/>
                <a:cs typeface="Times New Roman" panose="02020603050405020304" pitchFamily="18" charset="0"/>
              </a:rPr>
              <a:t>SQL-</a:t>
            </a:r>
            <a:r>
              <a:rPr lang="ru-RU" sz="1800" dirty="0">
                <a:latin typeface="Montserrat" panose="00000500000000000000" pitchFamily="2" charset="-52"/>
                <a:cs typeface="Times New Roman" panose="02020603050405020304" pitchFamily="18" charset="0"/>
              </a:rPr>
              <a:t>менеджмент</a:t>
            </a:r>
            <a:r>
              <a:rPr lang="en-US" sz="1800" dirty="0">
                <a:latin typeface="Montserrat" panose="00000500000000000000" pitchFamily="2" charset="-52"/>
                <a:cs typeface="Times New Roman" panose="02020603050405020304" pitchFamily="18" charset="0"/>
              </a:rPr>
              <a:t>, Figma, Tilda</a:t>
            </a:r>
            <a:r>
              <a:rPr lang="ru-RU" dirty="0">
                <a:latin typeface="Montserrat" panose="00000500000000000000" pitchFamily="2" charset="-52"/>
                <a:cs typeface="Times New Roman" panose="02020603050405020304" pitchFamily="18" charset="0"/>
              </a:rPr>
              <a:t>.</a:t>
            </a:r>
            <a:endParaRPr lang="ru-RU" sz="1800" dirty="0">
              <a:latin typeface="Montserrat" panose="00000500000000000000" pitchFamily="2" charset="-52"/>
            </a:endParaRPr>
          </a:p>
          <a:p>
            <a:pPr indent="355600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 pitchFamily="2" charset="-52"/>
            </a:endParaRPr>
          </a:p>
          <a:p>
            <a:pPr indent="355600">
              <a:buFont typeface="Wingdings" panose="05000000000000000000" pitchFamily="2" charset="2"/>
              <a:buChar char="q"/>
            </a:pPr>
            <a:r>
              <a:rPr lang="ru-RU" sz="1800" dirty="0">
                <a:latin typeface="Montserrat" panose="00000500000000000000" pitchFamily="2" charset="-52"/>
              </a:rPr>
              <a:t>Аппаратная часть:</a:t>
            </a:r>
          </a:p>
          <a:p>
            <a:r>
              <a:rPr lang="ru-RU" dirty="0">
                <a:latin typeface="Montserrat" panose="00000500000000000000" pitchFamily="2" charset="-52"/>
              </a:rPr>
              <a:t>- Экологическая резина, Сканеры и датчики, Дисплей, Моторчик, Динамики.</a:t>
            </a:r>
          </a:p>
          <a:p>
            <a:pPr indent="355600"/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 pitchFamily="2" charset="-52"/>
              </a:rPr>
              <a:t>Серверная часть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B15D55-6566-4A66-B002-B826475E5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00" y="10160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118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084" y="362622"/>
            <a:ext cx="11158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ЦЕЛЕВЫЕ РЫНКИ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4893" y="1383303"/>
            <a:ext cx="5927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</a:pPr>
            <a:r>
              <a:rPr lang="ru-RU" dirty="0">
                <a:latin typeface="Montserrat" panose="00000500000000000000" pitchFamily="2" charset="-52"/>
              </a:rPr>
              <a:t>Рынок умных часов</a:t>
            </a:r>
          </a:p>
          <a:p>
            <a:endParaRPr lang="ru-RU" dirty="0">
              <a:latin typeface="Montserrat" panose="00000500000000000000" pitchFamily="2" charset="-52"/>
            </a:endParaRPr>
          </a:p>
          <a:p>
            <a:pPr marL="177800" indent="-177800">
              <a:buFontTx/>
              <a:buChar char="-"/>
            </a:pPr>
            <a:r>
              <a:rPr lang="ru-RU" dirty="0">
                <a:latin typeface="Montserrat" panose="00000500000000000000" pitchFamily="2" charset="-52"/>
              </a:rPr>
              <a:t>Целевая доля рынков, которую планирует занять проект – по мере расширения: 3-5%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4245DC-2947-4104-936C-83298F784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2434" y="1383303"/>
            <a:ext cx="5705397" cy="570539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2318A9-B13A-1136-55F7-40AFCF51D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523" y="3019538"/>
            <a:ext cx="3362013" cy="3038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C73E4D-91A3-C24D-71E5-3C8908E137FA}"/>
              </a:ext>
            </a:extLst>
          </p:cNvPr>
          <p:cNvSpPr txBox="1"/>
          <p:nvPr/>
        </p:nvSpPr>
        <p:spPr>
          <a:xfrm>
            <a:off x="936522" y="6039282"/>
            <a:ext cx="5159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брендов на рынке умных часов в процентах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Данные ритейлеров. </a:t>
            </a:r>
            <a:r>
              <a:rPr lang="en-US" b="1" i="0" u="none" strike="noStrike" dirty="0">
                <a:effectLst/>
                <a:latin typeface="YS Text"/>
                <a:hlinkClick r:id="rId5"/>
              </a:rPr>
              <a:t>kommersant.ru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4CD5EF-2615-434F-BB9F-373F57844E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6600" y="2966056"/>
            <a:ext cx="7171416" cy="47809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0EF946-591D-41C6-A138-EB9D99D57648}"/>
              </a:ext>
            </a:extLst>
          </p:cNvPr>
          <p:cNvSpPr txBox="1"/>
          <p:nvPr/>
        </p:nvSpPr>
        <p:spPr>
          <a:xfrm>
            <a:off x="1033463" y="1268413"/>
            <a:ext cx="1006633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 pitchFamily="2" charset="-52"/>
              </a:rPr>
              <a:t>Люди с сердечно-сосудистыми заболеваниями (</a:t>
            </a:r>
            <a:r>
              <a:rPr lang="ru-RU" dirty="0" err="1">
                <a:latin typeface="Montserrat" panose="00000500000000000000" pitchFamily="2" charset="-52"/>
              </a:rPr>
              <a:t>прединфаркт</a:t>
            </a:r>
            <a:r>
              <a:rPr lang="ru-RU" dirty="0">
                <a:latin typeface="Montserrat" panose="00000500000000000000" pitchFamily="2" charset="-52"/>
              </a:rPr>
              <a:t>, инфаркт, инсульт)</a:t>
            </a:r>
            <a:r>
              <a:rPr lang="en-US" dirty="0">
                <a:latin typeface="Montserrat" panose="00000500000000000000" pitchFamily="2" charset="-52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 pitchFamily="2" charset="-52"/>
              </a:rPr>
              <a:t>Водители различных транспортов (дальнобойщики, водители автобусов и т.д.)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err="1">
                <a:latin typeface="Montserrat" panose="00000500000000000000" pitchFamily="2" charset="-52"/>
              </a:rPr>
              <a:t>Катаплепсики</a:t>
            </a:r>
            <a:r>
              <a:rPr lang="ru-RU" dirty="0">
                <a:latin typeface="Montserrat" panose="00000500000000000000" pitchFamily="2" charset="-52"/>
              </a:rPr>
              <a:t> (люди страдающе сонным параличом, кошмарами и т.д.)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 pitchFamily="2" charset="-52"/>
              </a:rPr>
              <a:t>Спортсмены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 pitchFamily="2" charset="-52"/>
              </a:rPr>
              <a:t>Обычные пользователи</a:t>
            </a:r>
            <a:r>
              <a:rPr lang="en-US" dirty="0">
                <a:latin typeface="Montserrat" panose="00000500000000000000" pitchFamily="2" charset="-52"/>
              </a:rPr>
              <a:t>;</a:t>
            </a: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latin typeface="Montserrat" panose="000005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Montserrat" panose="00000500000000000000" pitchFamily="2" charset="-52"/>
              </a:rPr>
              <a:t>МЧС, здравоохранительные органы.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5AFAF-F46A-4C85-9DBF-92E1F24056D4}"/>
              </a:ext>
            </a:extLst>
          </p:cNvPr>
          <p:cNvSpPr txBox="1"/>
          <p:nvPr/>
        </p:nvSpPr>
        <p:spPr>
          <a:xfrm>
            <a:off x="1033462" y="256887"/>
            <a:ext cx="11361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ЦЕЛЕВЫЕ АУДИТОРИИ </a:t>
            </a:r>
            <a:r>
              <a:rPr lang="en-US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18 до 75</a:t>
            </a:r>
            <a:r>
              <a:rPr lang="en-US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dirty="0">
              <a:solidFill>
                <a:srgbClr val="11657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381755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A73D7C67-92EB-485E-BF24-401B25C5C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501535"/>
              </p:ext>
            </p:extLst>
          </p:nvPr>
        </p:nvGraphicFramePr>
        <p:xfrm>
          <a:off x="205079" y="1870135"/>
          <a:ext cx="11729088" cy="321840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466137">
                  <a:extLst>
                    <a:ext uri="{9D8B030D-6E8A-4147-A177-3AD203B41FA5}">
                      <a16:colId xmlns:a16="http://schemas.microsoft.com/office/drawing/2014/main" val="85320118"/>
                    </a:ext>
                  </a:extLst>
                </a:gridCol>
                <a:gridCol w="1466135">
                  <a:extLst>
                    <a:ext uri="{9D8B030D-6E8A-4147-A177-3AD203B41FA5}">
                      <a16:colId xmlns:a16="http://schemas.microsoft.com/office/drawing/2014/main" val="1458516881"/>
                    </a:ext>
                  </a:extLst>
                </a:gridCol>
                <a:gridCol w="1466136">
                  <a:extLst>
                    <a:ext uri="{9D8B030D-6E8A-4147-A177-3AD203B41FA5}">
                      <a16:colId xmlns:a16="http://schemas.microsoft.com/office/drawing/2014/main" val="3109241382"/>
                    </a:ext>
                  </a:extLst>
                </a:gridCol>
                <a:gridCol w="1466136">
                  <a:extLst>
                    <a:ext uri="{9D8B030D-6E8A-4147-A177-3AD203B41FA5}">
                      <a16:colId xmlns:a16="http://schemas.microsoft.com/office/drawing/2014/main" val="310730274"/>
                    </a:ext>
                  </a:extLst>
                </a:gridCol>
                <a:gridCol w="1466136">
                  <a:extLst>
                    <a:ext uri="{9D8B030D-6E8A-4147-A177-3AD203B41FA5}">
                      <a16:colId xmlns:a16="http://schemas.microsoft.com/office/drawing/2014/main" val="2452802405"/>
                    </a:ext>
                  </a:extLst>
                </a:gridCol>
                <a:gridCol w="1466136">
                  <a:extLst>
                    <a:ext uri="{9D8B030D-6E8A-4147-A177-3AD203B41FA5}">
                      <a16:colId xmlns:a16="http://schemas.microsoft.com/office/drawing/2014/main" val="1989131188"/>
                    </a:ext>
                  </a:extLst>
                </a:gridCol>
                <a:gridCol w="1466136">
                  <a:extLst>
                    <a:ext uri="{9D8B030D-6E8A-4147-A177-3AD203B41FA5}">
                      <a16:colId xmlns:a16="http://schemas.microsoft.com/office/drawing/2014/main" val="4120332307"/>
                    </a:ext>
                  </a:extLst>
                </a:gridCol>
                <a:gridCol w="1466136">
                  <a:extLst>
                    <a:ext uri="{9D8B030D-6E8A-4147-A177-3AD203B41FA5}">
                      <a16:colId xmlns:a16="http://schemas.microsoft.com/office/drawing/2014/main" val="525861351"/>
                    </a:ext>
                  </a:extLst>
                </a:gridCol>
              </a:tblGrid>
              <a:tr h="105121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НАЗВАНИЕ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Наличие ПО</a:t>
                      </a: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Регистрация данных пользователя</a:t>
                      </a: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Сбор данных </a:t>
                      </a:r>
                      <a:r>
                        <a:rPr lang="ru-RU" sz="1200" baseline="0" dirty="0"/>
                        <a:t>(сон, ритм сердца и т.д.)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Умный интерфейс</a:t>
                      </a: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Качество</a:t>
                      </a:r>
                      <a:r>
                        <a:rPr lang="ru-RU" sz="1200" baseline="0" dirty="0"/>
                        <a:t> трансляции пользователя на дисплей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Цена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Виды реакции на пульс</a:t>
                      </a: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680807"/>
                  </a:ext>
                </a:extLst>
              </a:tr>
              <a:tr h="7223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Al-Hayat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+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+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15000руб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2398564"/>
                  </a:ext>
                </a:extLst>
              </a:tr>
              <a:tr h="7223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ontserrat" panose="00000500000000000000" pitchFamily="2" charset="-52"/>
                        </a:rPr>
                        <a:t>STEER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ontserrat" panose="00000500000000000000" pitchFamily="2" charset="-52"/>
                        </a:rPr>
                        <a:t>- 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19000руб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92995"/>
                  </a:ext>
                </a:extLst>
              </a:tr>
              <a:tr h="72239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Apple</a:t>
                      </a:r>
                    </a:p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</a:p>
                  </a:txBody>
                  <a:tcPr anchor="ctr">
                    <a:solidFill>
                      <a:srgbClr val="1165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ontserrat" panose="00000500000000000000" pitchFamily="2" charset="-52"/>
                        </a:rPr>
                        <a:t>+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ontserrat" panose="00000500000000000000" pitchFamily="2" charset="-52"/>
                        </a:rPr>
                        <a:t>+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ontserrat" panose="00000500000000000000" pitchFamily="2" charset="-52"/>
                        </a:rPr>
                        <a:t>+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ontserrat" panose="00000500000000000000" pitchFamily="2" charset="-52"/>
                        </a:rPr>
                        <a:t>+</a:t>
                      </a:r>
                      <a:endParaRPr lang="ru-RU" sz="1200" dirty="0"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Montserrat" panose="00000500000000000000" pitchFamily="2" charset="-52"/>
                        </a:rPr>
                        <a:t>35000руб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44328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76BC1A1-4A79-45FE-A18E-146380158B8F}"/>
              </a:ext>
            </a:extLst>
          </p:cNvPr>
          <p:cNvSpPr txBox="1"/>
          <p:nvPr/>
        </p:nvSpPr>
        <p:spPr>
          <a:xfrm>
            <a:off x="1033462" y="256887"/>
            <a:ext cx="5557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3FC87DB7-563B-58AD-20DE-AE47E281F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149417"/>
              </p:ext>
            </p:extLst>
          </p:nvPr>
        </p:nvGraphicFramePr>
        <p:xfrm>
          <a:off x="0" y="830834"/>
          <a:ext cx="12191999" cy="623404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751888">
                  <a:extLst>
                    <a:ext uri="{9D8B030D-6E8A-4147-A177-3AD203B41FA5}">
                      <a16:colId xmlns:a16="http://schemas.microsoft.com/office/drawing/2014/main" val="4230297638"/>
                    </a:ext>
                  </a:extLst>
                </a:gridCol>
                <a:gridCol w="3439244">
                  <a:extLst>
                    <a:ext uri="{9D8B030D-6E8A-4147-A177-3AD203B41FA5}">
                      <a16:colId xmlns:a16="http://schemas.microsoft.com/office/drawing/2014/main" val="3232903609"/>
                    </a:ext>
                  </a:extLst>
                </a:gridCol>
                <a:gridCol w="904868">
                  <a:extLst>
                    <a:ext uri="{9D8B030D-6E8A-4147-A177-3AD203B41FA5}">
                      <a16:colId xmlns:a16="http://schemas.microsoft.com/office/drawing/2014/main" val="416224982"/>
                    </a:ext>
                  </a:extLst>
                </a:gridCol>
                <a:gridCol w="1646490">
                  <a:extLst>
                    <a:ext uri="{9D8B030D-6E8A-4147-A177-3AD203B41FA5}">
                      <a16:colId xmlns:a16="http://schemas.microsoft.com/office/drawing/2014/main" val="3082425068"/>
                    </a:ext>
                  </a:extLst>
                </a:gridCol>
                <a:gridCol w="2290510">
                  <a:extLst>
                    <a:ext uri="{9D8B030D-6E8A-4147-A177-3AD203B41FA5}">
                      <a16:colId xmlns:a16="http://schemas.microsoft.com/office/drawing/2014/main" val="4105284102"/>
                    </a:ext>
                  </a:extLst>
                </a:gridCol>
                <a:gridCol w="2158999">
                  <a:extLst>
                    <a:ext uri="{9D8B030D-6E8A-4147-A177-3AD203B41FA5}">
                      <a16:colId xmlns:a16="http://schemas.microsoft.com/office/drawing/2014/main" val="2695298972"/>
                    </a:ext>
                  </a:extLst>
                </a:gridCol>
              </a:tblGrid>
              <a:tr h="282297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Ключевые партнёры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Частные клиники, Спортивные магазины.</a:t>
                      </a:r>
                    </a:p>
                  </a:txBody>
                  <a:tcPr marL="89038" marR="89038" marT="44519" marB="4451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Создание устройства для помощи предотвращения и решения критических ситуаций.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Сбор данных для медицинского направления Сомнологии.</a:t>
                      </a:r>
                    </a:p>
                  </a:txBody>
                  <a:tcPr marL="103764" marR="103764" marT="51883" marB="51883">
                    <a:solidFill>
                      <a:srgbClr val="D8DBE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Ценностные предложения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</a:endParaRPr>
                    </a:p>
                    <a:p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Комплексное аппаратно-программное обеспечение, которое будет помогать в критических ситуациях связанных с сердечно-сосудистыми органами.</a:t>
                      </a:r>
                    </a:p>
                  </a:txBody>
                  <a:tcPr marL="89038" marR="89038" marT="44519" marB="44519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Взаимоотношения с клиентами</a:t>
                      </a:r>
                    </a:p>
                    <a:p>
                      <a:endParaRPr lang="ru-RU" sz="1600" b="0" dirty="0">
                        <a:latin typeface="Montserrat" panose="00000500000000000000" pitchFamily="2" charset="-52"/>
                      </a:endParaRPr>
                    </a:p>
                    <a:p>
                      <a:pPr marL="0" indent="180975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Реклама в сми</a:t>
                      </a:r>
                    </a:p>
                    <a:p>
                      <a:pPr marL="0" indent="180975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Наружная реклама</a:t>
                      </a:r>
                    </a:p>
                    <a:p>
                      <a:pPr marL="0" indent="180975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Группа в соц.сетях</a:t>
                      </a:r>
                    </a:p>
                    <a:p>
                      <a:pPr marL="0" indent="180975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База клиентов</a:t>
                      </a:r>
                    </a:p>
                    <a:p>
                      <a:pPr marL="0" indent="180975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Публикация статей о спасённых жизнях</a:t>
                      </a:r>
                    </a:p>
                  </a:txBody>
                  <a:tcPr marL="103764" marR="103764" marT="51883" marB="51883">
                    <a:solidFill>
                      <a:srgbClr val="D8DB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Потребительские сегменты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Люди с ССЗ, катаплексии, спортивные люди, водители (всех категорий, особенно дальнобойщики). </a:t>
                      </a:r>
                    </a:p>
                    <a:p>
                      <a:endParaRPr lang="ru-RU" sz="1600" b="0" dirty="0">
                        <a:latin typeface="Montserrat" panose="00000500000000000000" pitchFamily="2" charset="-52"/>
                      </a:endParaRPr>
                    </a:p>
                  </a:txBody>
                  <a:tcPr marL="89038" marR="89038" marT="44519" marB="44519"/>
                </a:tc>
                <a:extLst>
                  <a:ext uri="{0D108BD9-81ED-4DB2-BD59-A6C34878D82A}">
                    <a16:rowId xmlns:a16="http://schemas.microsoft.com/office/drawing/2014/main" val="3414785097"/>
                  </a:ext>
                </a:extLst>
              </a:tr>
              <a:tr h="18166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Ключевые ресурсы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Montserrat" panose="00000500000000000000" pitchFamily="2" charset="-52"/>
                        </a:rPr>
                        <a:t>C</a:t>
                      </a: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пециалисты в области Сомнологии;</a:t>
                      </a:r>
                      <a:endParaRPr lang="en-US" sz="1600" b="0" dirty="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Инженеры-программисты.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Оборудование для создание часов</a:t>
                      </a:r>
                    </a:p>
                  </a:txBody>
                  <a:tcPr marL="103764" marR="103764" marT="51883" marB="51883">
                    <a:solidFill>
                      <a:srgbClr val="D8DB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Каналы сбыта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Серверная платформа, материал, программное обеспечение.</a:t>
                      </a:r>
                    </a:p>
                  </a:txBody>
                  <a:tcPr marL="103764" marR="103764" marT="51883" marB="51883">
                    <a:solidFill>
                      <a:srgbClr val="D8DB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46498"/>
                  </a:ext>
                </a:extLst>
              </a:tr>
              <a:tr h="1387521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</a:rPr>
                        <a:t>Структура издержек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- Проектирование и разработка;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- Приобретение компонентов и материалов;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- Оплата труда разработчиков;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</a:rPr>
                        <a:t>- Маркетинг и рекламные расходы.</a:t>
                      </a:r>
                    </a:p>
                  </a:txBody>
                  <a:tcPr marL="89038" marR="89038" marT="44519" marB="4451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Продажа наручных часов </a:t>
                      </a:r>
                      <a:r>
                        <a:rPr lang="en-US" sz="1600" b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Al-Hayat</a:t>
                      </a:r>
                      <a:r>
                        <a:rPr lang="ru-RU" sz="1600" b="0" dirty="0">
                          <a:latin typeface="Montserrat" panose="00000500000000000000" pitchFamily="2" charset="-52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marL="89038" marR="89038" marT="44519" marB="4451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80992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83F016D-6893-49D2-BEF0-CF633738EB54}"/>
              </a:ext>
            </a:extLst>
          </p:cNvPr>
          <p:cNvSpPr txBox="1"/>
          <p:nvPr/>
        </p:nvSpPr>
        <p:spPr>
          <a:xfrm>
            <a:off x="1033461" y="246059"/>
            <a:ext cx="1181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БИЗНЕС-МОДЕЛЬ ПО МЕТОДУ ОСТЕРВАЛЬДЕРА</a:t>
            </a:r>
          </a:p>
        </p:txBody>
      </p: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A4F3662A-A6AB-B85E-8EE9-0489BDDAB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094851"/>
              </p:ext>
            </p:extLst>
          </p:nvPr>
        </p:nvGraphicFramePr>
        <p:xfrm>
          <a:off x="488950" y="1145290"/>
          <a:ext cx="11214099" cy="462715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39950">
                  <a:extLst>
                    <a:ext uri="{9D8B030D-6E8A-4147-A177-3AD203B41FA5}">
                      <a16:colId xmlns:a16="http://schemas.microsoft.com/office/drawing/2014/main" val="3985348053"/>
                    </a:ext>
                  </a:extLst>
                </a:gridCol>
                <a:gridCol w="6629400">
                  <a:extLst>
                    <a:ext uri="{9D8B030D-6E8A-4147-A177-3AD203B41FA5}">
                      <a16:colId xmlns:a16="http://schemas.microsoft.com/office/drawing/2014/main" val="2127714516"/>
                    </a:ext>
                  </a:extLst>
                </a:gridCol>
                <a:gridCol w="2444749">
                  <a:extLst>
                    <a:ext uri="{9D8B030D-6E8A-4147-A177-3AD203B41FA5}">
                      <a16:colId xmlns:a16="http://schemas.microsoft.com/office/drawing/2014/main" val="1094788528"/>
                    </a:ext>
                  </a:extLst>
                </a:gridCol>
              </a:tblGrid>
              <a:tr h="42951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Этапы</a:t>
                      </a: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Перечень работ этапа</a:t>
                      </a: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Длительность в мес.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2079209"/>
                  </a:ext>
                </a:extLst>
              </a:tr>
              <a:tr h="961878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Этап 1.</a:t>
                      </a:r>
                    </a:p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Проектирование</a:t>
                      </a: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Консультация со специалистами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;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Наброски оптимального архитектуры устройства и её проектирование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;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Проектирование приложения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;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Проектирование специального сервера для хранения всех данных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.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1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3 месяца</a:t>
                      </a:r>
                      <a:br>
                        <a:rPr lang="ru-RU" sz="1400" dirty="0">
                          <a:latin typeface="Montserrat" panose="00000500000000000000" pitchFamily="2" charset="-52"/>
                        </a:rPr>
                      </a:br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2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2 месяца</a:t>
                      </a:r>
                      <a:br>
                        <a:rPr lang="ru-RU" sz="1400" dirty="0">
                          <a:latin typeface="Montserrat" panose="00000500000000000000" pitchFamily="2" charset="-52"/>
                        </a:rPr>
                      </a:br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3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2 месяца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911507788"/>
                  </a:ext>
                </a:extLst>
              </a:tr>
              <a:tr h="872978"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Этап 2. </a:t>
                      </a:r>
                    </a:p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Реализация</a:t>
                      </a: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Разработка устройства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;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Поиск партнеров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;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Тесты работоспособности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.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5 месяца</a:t>
                      </a:r>
                      <a:br>
                        <a:rPr lang="ru-RU" sz="1400" dirty="0">
                          <a:latin typeface="Montserrat" panose="00000500000000000000" pitchFamily="2" charset="-52"/>
                        </a:rPr>
                      </a:br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4 месяц</a:t>
                      </a:r>
                      <a:r>
                        <a:rPr lang="en-US" sz="1400" b="1" dirty="0">
                          <a:latin typeface="Montserrat" panose="00000500000000000000" pitchFamily="2" charset="-52"/>
                        </a:rPr>
                        <a:t>a</a:t>
                      </a:r>
                      <a:r>
                        <a:rPr lang="ru-RU" sz="1400" dirty="0">
                          <a:latin typeface="Montserrat" panose="00000500000000000000" pitchFamily="2" charset="-52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3 месяца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763201041"/>
                  </a:ext>
                </a:extLst>
              </a:tr>
              <a:tr h="687562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Этап 3.</a:t>
                      </a:r>
                    </a:p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Тест</a:t>
                      </a:r>
                    </a:p>
                    <a:p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Проверка и сопоставление реальных показателей с помощью медицинских приборов с устройством 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Al-Hayat;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Проверка на ошибки, при обнаружении идёт её ликвидация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;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Отправляется снова по спирали (до 3х раз)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.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2 месяца</a:t>
                      </a:r>
                      <a:endParaRPr lang="ru-RU" sz="1400" dirty="0">
                        <a:latin typeface="Montserrat" panose="00000500000000000000" pitchFamily="2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1 месяца</a:t>
                      </a:r>
                    </a:p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Круг – </a:t>
                      </a:r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1 месяца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3482280447"/>
                  </a:ext>
                </a:extLst>
              </a:tr>
              <a:tr h="687562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Montserrat" panose="00000500000000000000" pitchFamily="2" charset="-52"/>
                        </a:rPr>
                        <a:t>Этап 4.</a:t>
                      </a:r>
                    </a:p>
                    <a:p>
                      <a:r>
                        <a:rPr lang="ru-RU" sz="1400" dirty="0">
                          <a:latin typeface="Montserrat" panose="00000500000000000000" pitchFamily="2" charset="-52"/>
                        </a:rPr>
                        <a:t>Выпуск продукции, после 3-го круга</a:t>
                      </a: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Полноценный выход на рынок;</a:t>
                      </a: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Массовая реклама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;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0" indent="266700">
                        <a:buFont typeface="+mj-lt"/>
                        <a:buAutoNum type="arabicPeriod"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Захват рынка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.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endParaRPr lang="ru-RU" sz="1400" dirty="0">
                        <a:latin typeface="Montserrat" panose="00000500000000000000" pitchFamily="2" charset="-52"/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anose="00000500000000000000" pitchFamily="2" charset="-52"/>
                        </a:rPr>
                        <a:t>Итоговый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ru-RU" sz="1400" dirty="0">
                          <a:latin typeface="Montserrat" panose="00000500000000000000" pitchFamily="2" charset="-52"/>
                        </a:rPr>
                        <a:t>- 2-3</a:t>
                      </a:r>
                      <a:r>
                        <a:rPr lang="en-US" sz="1400" dirty="0"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ru-RU" sz="1400" dirty="0">
                          <a:latin typeface="Montserrat" panose="00000500000000000000" pitchFamily="2" charset="-52"/>
                        </a:rPr>
                        <a:t>года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1517743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E2B530-2033-4385-AB04-52B184A5E7CD}"/>
              </a:ext>
            </a:extLst>
          </p:cNvPr>
          <p:cNvSpPr txBox="1"/>
          <p:nvPr/>
        </p:nvSpPr>
        <p:spPr>
          <a:xfrm>
            <a:off x="1033462" y="256887"/>
            <a:ext cx="11412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3200" b="1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КАЛЕНДАРНЫЙ ПЛАН – СПИРАЛЬНАЯ МОДЕЛЬ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EC19AA-768A-48B5-B79B-E80C228F97A4}"/>
              </a:ext>
            </a:extLst>
          </p:cNvPr>
          <p:cNvSpPr txBox="1"/>
          <p:nvPr/>
        </p:nvSpPr>
        <p:spPr>
          <a:xfrm>
            <a:off x="488950" y="6289432"/>
            <a:ext cx="8129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Примерная сумма для конечного продукта:</a:t>
            </a:r>
            <a:r>
              <a:rPr lang="ru-RU" b="1" dirty="0">
                <a:latin typeface="Montserrat" panose="00000500000000000000" pitchFamily="2" charset="-52"/>
              </a:rPr>
              <a:t> </a:t>
            </a:r>
            <a:r>
              <a:rPr lang="ru-RU" b="1" u="sng" dirty="0">
                <a:latin typeface="Montserrat" panose="00000500000000000000" pitchFamily="2" charset="-52"/>
              </a:rPr>
              <a:t>5 миллионов</a:t>
            </a:r>
            <a:r>
              <a:rPr lang="ru-RU" b="1" dirty="0">
                <a:latin typeface="Montserrat" panose="00000500000000000000" pitchFamily="2" charset="-52"/>
              </a:rPr>
              <a:t> рублей</a:t>
            </a:r>
            <a:endParaRPr lang="ru-RU" b="1" u="sng" dirty="0">
              <a:latin typeface="Montserrat" panose="000005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0E5767-2E5C-49FE-BACB-D739A7BAEAED}"/>
              </a:ext>
            </a:extLst>
          </p:cNvPr>
          <p:cNvSpPr txBox="1"/>
          <p:nvPr/>
        </p:nvSpPr>
        <p:spPr>
          <a:xfrm>
            <a:off x="9271000" y="6150932"/>
            <a:ext cx="2432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Возможный срок до </a:t>
            </a:r>
            <a:r>
              <a:rPr lang="en-US" dirty="0">
                <a:latin typeface="Montserrat" panose="00000500000000000000" pitchFamily="2" charset="-52"/>
              </a:rPr>
              <a:t>MVP</a:t>
            </a:r>
            <a:r>
              <a:rPr lang="ru-RU" dirty="0">
                <a:latin typeface="Montserrat" panose="00000500000000000000" pitchFamily="2" charset="-52"/>
              </a:rPr>
              <a:t> 2-2,5 года</a:t>
            </a:r>
          </a:p>
        </p:txBody>
      </p:sp>
    </p:spTree>
    <p:extLst>
      <p:ext uri="{BB962C8B-B14F-4D97-AF65-F5344CB8AC3E}">
        <p14:creationId xmlns:p14="http://schemas.microsoft.com/office/powerpoint/2010/main" val="235527218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0E1B047-37C2-4B25-A956-5F9D46DDCD79}"/>
              </a:ext>
            </a:extLst>
          </p:cNvPr>
          <p:cNvSpPr txBox="1"/>
          <p:nvPr/>
        </p:nvSpPr>
        <p:spPr>
          <a:xfrm>
            <a:off x="0" y="1925214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i="1" dirty="0">
                <a:latin typeface=" Times new roman"/>
              </a:rPr>
              <a:t>«Лучше потратить на устройство некоторую сумму, чем до конца жизни сожалеть из-за одного случая.»</a:t>
            </a:r>
          </a:p>
        </p:txBody>
      </p:sp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ABE460C-D870-4D57-B34E-1BD74E42D37D}"/>
              </a:ext>
            </a:extLst>
          </p:cNvPr>
          <p:cNvSpPr txBox="1"/>
          <p:nvPr/>
        </p:nvSpPr>
        <p:spPr>
          <a:xfrm>
            <a:off x="0" y="511781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rgbClr val="E31E24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>
                <a:solidFill>
                  <a:srgbClr val="116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3200" b="1" dirty="0">
              <a:solidFill>
                <a:srgbClr val="11657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7CFC0D-C0F4-4A6D-B368-6B9680B5E4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3" y="1586661"/>
            <a:ext cx="6934200" cy="29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9cc3dea-af89-41ea-b8da-7ab11462d30a"/>
    <ds:schemaRef ds:uri="d8b453d6-be7a-4931-bedf-235701e6035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purl.org/dc/terms/"/>
    <ds:schemaRef ds:uri="d8b453d6-be7a-4931-bedf-235701e60354"/>
    <ds:schemaRef ds:uri="69cc3dea-af89-41ea-b8da-7ab11462d30a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16899</TotalTime>
  <Words>933</Words>
  <Application>Microsoft Office PowerPoint</Application>
  <PresentationFormat>Широкоэкранный</PresentationFormat>
  <Paragraphs>215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 Times new roman</vt:lpstr>
      <vt:lpstr>Agrandir Grand Black</vt:lpstr>
      <vt:lpstr>Agrandir Grand Black Bold</vt:lpstr>
      <vt:lpstr>Arial</vt:lpstr>
      <vt:lpstr>Calibri</vt:lpstr>
      <vt:lpstr>Calibri Light</vt:lpstr>
      <vt:lpstr>Montserrat</vt:lpstr>
      <vt:lpstr>Times New Roman</vt:lpstr>
      <vt:lpstr>TimesNewRomanPS-BoldMT</vt:lpstr>
      <vt:lpstr>Wingdings</vt:lpstr>
      <vt:lpstr>YS Text</vt:lpstr>
      <vt:lpstr>1_Тема Office</vt:lpstr>
      <vt:lpstr>2_Тема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Kenny Anderson</cp:lastModifiedBy>
  <cp:revision>1563</cp:revision>
  <cp:lastPrinted>2017-09-07T15:28:26Z</cp:lastPrinted>
  <dcterms:created xsi:type="dcterms:W3CDTF">2016-03-23T11:46:06Z</dcterms:created>
  <dcterms:modified xsi:type="dcterms:W3CDTF">2023-12-02T16:15:03Z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