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18288000" cy="10287000"/>
  <p:embeddedFontLst>
    <p:embeddedFont>
      <p:font typeface="Montserrat" panose="020B0604020202020204" charset="0"/>
      <p:regular r:id="rId17"/>
      <p:bold r:id="rId18"/>
      <p:italic r:id="rId19"/>
      <p:boldItalic r:id="rId20"/>
    </p:embeddedFont>
    <p:embeddedFont>
      <p:font typeface="Montserrat SemiBold" panose="020B0604020202020204" charset="0"/>
      <p:regular r:id="rId21"/>
      <p:bold r:id="rId22"/>
      <p:italic r:id="rId23"/>
      <p:boldItalic r:id="rId24"/>
    </p:embeddedFont>
    <p:embeddedFont>
      <p:font typeface="Montserrat ExtraBold" panose="020B0604020202020204" charset="0"/>
      <p:bold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ontserrat Black" panose="020B0604020202020204" charset="0"/>
      <p:bold r:id="rId31"/>
      <p:boldItalic r:id="rId32"/>
    </p:embeddedFont>
    <p:embeddedFont>
      <p:font typeface="Montserrat Light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810938-9EF6-6F94-D35A-85F69AB6EA94}">
  <a:tblStyle styleId="{82ADAB11-8E6F-AAFC-F4CE-355DA4D64369}" styleName="Светлый стиль 2 — акцент 1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2H>
      <a:tcStyle>
        <a:tcBdr/>
      </a:tcStyle>
    </a:band2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1"/>
        </a:fillRef>
      </a:tcStyle>
    </a:firstRow>
    <a:neCell>
      <a:tcStyle>
        <a:tcBdr/>
      </a:tcStyle>
    </a:neCell>
    <a:nwCell>
      <a:tcStyle>
        <a:tcBdr/>
      </a:tcStyle>
    </a:nwCell>
  </a:tblStyle>
  <a:tblStyle styleId="{94810938-9EF6-6F94-D35A-85F69AB6EA94}" styleName="Светлый стиль 3 — акцент 1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  <a:fill>
          <a:solidFill>
            <a:schemeClr val="accent1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72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oogle Shape;61;p2"/>
          <p:cNvPicPr/>
          <p:nvPr userDrawn="1"/>
        </p:nvPicPr>
        <p:blipFill>
          <a:blip r:embed="rId4">
            <a:alphaModFix/>
          </a:blip>
          <a:srcRect l="-1581" b="14700"/>
          <a:stretch/>
        </p:blipFill>
        <p:spPr bwMode="auto"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/>
          <p:cNvPicPr/>
          <p:nvPr userDrawn="1"/>
        </p:nvPicPr>
        <p:blipFill>
          <a:blip r:embed="rId5">
            <a:alphaModFix/>
          </a:blip>
          <a:srcRect r="1498"/>
          <a:stretch/>
        </p:blipFill>
        <p:spPr bwMode="auto"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78;p4"/>
          <p:cNvPicPr/>
          <p:nvPr userDrawn="1"/>
        </p:nvPicPr>
        <p:blipFill>
          <a:blip r:embed="rId4">
            <a:alphaModFix/>
          </a:blip>
          <a:srcRect l="20528" b="14700"/>
          <a:stretch/>
        </p:blipFill>
        <p:spPr bwMode="auto"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 bwMode="auto">
          <a:xfrm>
            <a:off x="4817661" y="3658968"/>
            <a:ext cx="13470339" cy="246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lvl="0" algn="ctr">
              <a:defRPr/>
            </a:pPr>
            <a:r>
              <a:rPr lang="ru-RU" sz="4800" b="1">
                <a:solidFill>
                  <a:srgbClr val="124AB2"/>
                </a:solidFill>
                <a:latin typeface="Montserrat SemiBold"/>
                <a:ea typeface="Montserrat Black"/>
                <a:cs typeface="Montserrat Black"/>
              </a:rPr>
              <a:t>Разработка технологии производства </a:t>
            </a:r>
            <a:endParaRPr lang="en-US" sz="4800" b="1">
              <a:solidFill>
                <a:srgbClr val="124AB2"/>
              </a:solidFill>
              <a:latin typeface="Montserrat SemiBold"/>
              <a:ea typeface="Montserrat Black"/>
              <a:cs typeface="Montserrat Black"/>
            </a:endParaRPr>
          </a:p>
          <a:p>
            <a:pPr lvl="0" algn="ctr">
              <a:defRPr/>
            </a:pPr>
            <a:r>
              <a:rPr lang="ru-RU" sz="4800" b="1">
                <a:solidFill>
                  <a:srgbClr val="124AB2"/>
                </a:solidFill>
                <a:latin typeface="Montserrat SemiBold"/>
                <a:ea typeface="Montserrat Black"/>
                <a:cs typeface="Montserrat Black"/>
              </a:rPr>
              <a:t>биоорганоминерального удобрения </a:t>
            </a:r>
            <a:endParaRPr lang="en-US" sz="4800" b="1">
              <a:solidFill>
                <a:srgbClr val="124AB2"/>
              </a:solidFill>
              <a:latin typeface="Montserrat SemiBold"/>
              <a:ea typeface="Montserrat Black"/>
              <a:cs typeface="Montserrat Black"/>
            </a:endParaRPr>
          </a:p>
          <a:p>
            <a:pPr lvl="0" algn="ctr">
              <a:defRPr/>
            </a:pPr>
            <a:r>
              <a:rPr lang="ru-RU" sz="4800" b="1">
                <a:solidFill>
                  <a:srgbClr val="124AB2"/>
                </a:solidFill>
                <a:latin typeface="Montserrat SemiBold"/>
                <a:ea typeface="Montserrat Black"/>
                <a:cs typeface="Montserrat Black"/>
              </a:rPr>
              <a:t>на основе струвита</a:t>
            </a:r>
            <a:endParaRPr sz="1100" b="1">
              <a:latin typeface="Montserrat SemiBold"/>
            </a:endParaRPr>
          </a:p>
        </p:txBody>
      </p:sp>
      <p:sp>
        <p:nvSpPr>
          <p:cNvPr id="63" name="Google Shape;63;p2"/>
          <p:cNvSpPr txBox="1"/>
          <p:nvPr/>
        </p:nvSpPr>
        <p:spPr bwMode="auto">
          <a:xfrm>
            <a:off x="12845143" y="7389599"/>
            <a:ext cx="5442857" cy="280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>
                <a:solidFill>
                  <a:schemeClr val="tx1"/>
                </a:solidFill>
                <a:latin typeface="Montserrat SemiBold"/>
                <a:ea typeface="Montserrat ExtraBold"/>
                <a:cs typeface="Montserrat ExtraBold"/>
              </a:rPr>
              <a:t>Шергина Е.А.</a:t>
            </a:r>
            <a:endParaRPr>
              <a:solidFill>
                <a:schemeClr val="tx1"/>
              </a:solidFill>
              <a:latin typeface="Montserrat SemiBold"/>
            </a:endParaRPr>
          </a:p>
          <a:p>
            <a:pPr marL="12700" marR="5080" lvl="0" indent="0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+7 995 483-92-74</a:t>
            </a:r>
            <a:endParaRPr/>
          </a:p>
          <a:p>
            <a:pPr marL="12700" marR="5080" lvl="0" indent="0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en-US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sherginaelenka@gmail</a:t>
            </a:r>
            <a:r>
              <a:rPr lang="ru-RU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.</a:t>
            </a:r>
            <a:r>
              <a:rPr lang="en-US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com</a:t>
            </a:r>
            <a:r>
              <a:rPr lang="ru-RU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endParaRPr lang="en-US" sz="280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marR="5080" lvl="0" indent="0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8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ПНИПУ, Пермь</a:t>
            </a:r>
            <a:endParaRPr>
              <a:solidFill>
                <a:schemeClr val="tx1"/>
              </a:solidFill>
              <a:latin typeface="Montserrat SemiBold"/>
            </a:endParaRPr>
          </a:p>
        </p:txBody>
      </p: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 flipH="1">
            <a:off x="2497540" y="2674960"/>
            <a:ext cx="2879681" cy="761204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t="8487" b="2245"/>
          <a:stretch/>
        </p:blipFill>
        <p:spPr bwMode="auto">
          <a:xfrm>
            <a:off x="2365836" y="6252457"/>
            <a:ext cx="5021943" cy="4038172"/>
          </a:xfrm>
          <a:prstGeom prst="rect">
            <a:avLst/>
          </a:prstGeom>
        </p:spPr>
      </p:pic>
      <p:sp>
        <p:nvSpPr>
          <p:cNvPr id="70" name="Google Shape;70;p3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Google Shape;71;p3"/>
          <p:cNvSpPr txBox="1"/>
          <p:nvPr/>
        </p:nvSpPr>
        <p:spPr bwMode="auto"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ПРОБЛЕМА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 bwMode="auto"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73" name="Google Shape;73;p3"/>
          <p:cNvSpPr txBox="1"/>
          <p:nvPr/>
        </p:nvSpPr>
        <p:spPr bwMode="auto">
          <a:xfrm>
            <a:off x="275771" y="1344986"/>
            <a:ext cx="18012229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>
              <a:buClr>
                <a:srgbClr val="4674C9"/>
              </a:buClr>
              <a:buSzPts val="2800"/>
              <a:defRPr/>
            </a:pPr>
            <a:endParaRPr lang="ru-RU" sz="2700" dirty="0" smtClean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1. Высокая </a:t>
            </a:r>
            <a:r>
              <a:rPr lang="ru-RU" sz="2700" b="1" dirty="0" err="1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вымываемость</a:t>
            </a:r>
            <a:r>
              <a:rPr lang="ru-RU" sz="27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традиционных минеральных удобрений.</a:t>
            </a:r>
            <a:endParaRPr lang="ru-RU" sz="2800" dirty="0" smtClean="0"/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45-50% удобрений вымывается при первых поливах [1].</a:t>
            </a:r>
          </a:p>
          <a:p>
            <a:pPr marL="12700" lvl="0">
              <a:buClr>
                <a:srgbClr val="4674C9"/>
              </a:buClr>
              <a:buSzPts val="2800"/>
              <a:defRPr/>
            </a:pPr>
            <a:endParaRPr lang="ru-RU" sz="2700" dirty="0" smtClean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2. Высокая экологическая нагрузка на окружающую среду.</a:t>
            </a:r>
            <a:endParaRPr lang="ru-RU" sz="2800" dirty="0" smtClean="0"/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dirty="0" err="1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Эвтрофикация</a:t>
            </a:r>
            <a:r>
              <a:rPr lang="ru-RU" sz="2700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водоемов, заболачиваемость пресных источников воды. </a:t>
            </a:r>
          </a:p>
          <a:p>
            <a:pPr marL="12700" lvl="0">
              <a:buClr>
                <a:srgbClr val="4674C9"/>
              </a:buClr>
              <a:buSzPts val="2800"/>
              <a:defRPr/>
            </a:pPr>
            <a:endParaRPr lang="ru-RU" sz="2700" dirty="0" smtClean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3. </a:t>
            </a:r>
            <a:r>
              <a:rPr lang="ru-RU" sz="2700" b="1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Наличие производственных побочных продуктов, содержащих фосфаты и аммоний.</a:t>
            </a:r>
          </a:p>
          <a:p>
            <a:pPr marL="12700">
              <a:buClr>
                <a:srgbClr val="4674C9"/>
              </a:buClr>
              <a:buSzPts val="2800"/>
              <a:defRPr/>
            </a:pPr>
            <a:r>
              <a:rPr lang="ru-RU" sz="2700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Например, типовой </a:t>
            </a:r>
            <a:r>
              <a:rPr lang="ru-RU" sz="27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объем второстепенных потоков </a:t>
            </a:r>
            <a:r>
              <a:rPr lang="ru-RU" sz="27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Уралхим</a:t>
            </a:r>
            <a:r>
              <a:rPr lang="ru-RU" sz="27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– 20 </a:t>
            </a:r>
            <a:r>
              <a:rPr lang="ru-RU" sz="2700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т/ч, содержание </a:t>
            </a:r>
            <a:r>
              <a:rPr lang="en-US" sz="2700" dirty="0" smtClean="0">
                <a:latin typeface="Montserrat SemiBold"/>
              </a:rPr>
              <a:t>NH</a:t>
            </a:r>
            <a:r>
              <a:rPr lang="ru-RU" sz="2700" baseline="-25000" dirty="0">
                <a:latin typeface="Montserrat SemiBold"/>
              </a:rPr>
              <a:t>4</a:t>
            </a:r>
            <a:r>
              <a:rPr lang="ru-RU" sz="2700" baseline="30000" dirty="0">
                <a:latin typeface="Montserrat SemiBold"/>
              </a:rPr>
              <a:t>+ </a:t>
            </a:r>
            <a:r>
              <a:rPr lang="ru-RU" sz="27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= 1700 мг/л</a:t>
            </a:r>
            <a:r>
              <a:rPr lang="ru-RU" sz="2700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. Потенциальный выход струвита – 270 кг/ч.</a:t>
            </a:r>
            <a:r>
              <a:rPr lang="ru-RU" dirty="0" smtClean="0"/>
              <a:t> </a:t>
            </a:r>
            <a:endParaRPr dirty="0"/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  <a:defRPr/>
            </a:pPr>
            <a:endParaRPr lang="ru-RU" sz="2700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lvl="0">
              <a:buClr>
                <a:srgbClr val="4674C9"/>
              </a:buClr>
              <a:buSzPts val="2800"/>
              <a:defRPr/>
            </a:pPr>
            <a:r>
              <a:rPr lang="ru-RU" sz="27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</a:br>
            <a:endParaRPr lang="ru-RU" sz="2700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lvl="0">
              <a:buClr>
                <a:srgbClr val="4674C9"/>
              </a:buClr>
              <a:buSzPts val="2800"/>
              <a:defRPr/>
            </a:pPr>
            <a:endParaRPr lang="ru-RU" sz="2700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t="8624"/>
          <a:stretch/>
        </p:blipFill>
        <p:spPr bwMode="auto">
          <a:xfrm>
            <a:off x="10552613" y="6139542"/>
            <a:ext cx="5360647" cy="39587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970789" y="9394448"/>
            <a:ext cx="5812038" cy="892552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1F3B8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1" i="0" u="none" strike="noStrike" cap="none" spc="0">
                <a:ln w="19050">
                  <a:noFill/>
                </a:ln>
                <a:solidFill>
                  <a:prstClr val="black"/>
                </a:solidFill>
                <a:latin typeface="Montserrat SemiBold"/>
              </a:rPr>
              <a:t>Традиционные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1" i="0" u="none" strike="noStrike" cap="none" spc="0">
                <a:ln w="19050">
                  <a:noFill/>
                </a:ln>
                <a:solidFill>
                  <a:prstClr val="black"/>
                </a:solidFill>
                <a:latin typeface="Montserrat SemiBold"/>
              </a:rPr>
              <a:t> минеральные удобрения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10141117" y="9394448"/>
            <a:ext cx="6183638" cy="892552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1F3B8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1">
                <a:solidFill>
                  <a:prstClr val="black"/>
                </a:solidFill>
                <a:latin typeface="Montserrat SemiBold"/>
              </a:rPr>
              <a:t>Инновационное удобрение пролонгированного действия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480468" y="7526170"/>
            <a:ext cx="3072145" cy="15793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0" name="Google Shape;80;p4"/>
          <p:cNvSpPr txBox="1"/>
          <p:nvPr/>
        </p:nvSpPr>
        <p:spPr bwMode="auto"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РЕШЕНИЕ ПРОБЛЕМЫ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 bwMode="auto"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82" name="Google Shape;82;p4"/>
          <p:cNvSpPr txBox="1"/>
          <p:nvPr/>
        </p:nvSpPr>
        <p:spPr bwMode="auto">
          <a:xfrm>
            <a:off x="1613540" y="8866307"/>
            <a:ext cx="7244723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Blip>
                <a:blip r:embed="rId2"/>
              </a:buBlip>
              <a:defRPr/>
            </a:pPr>
            <a:r>
              <a:rPr lang="ru-RU" sz="32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Пролонгированное действие</a:t>
            </a:r>
            <a:endParaRPr/>
          </a:p>
          <a:p>
            <a:pPr marL="469900" marR="0" lvl="0" indent="-457200" algn="l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Blip>
                <a:blip r:embed="rId2"/>
              </a:buBlip>
              <a:defRPr/>
            </a:pPr>
            <a:r>
              <a:rPr lang="ru-RU" sz="320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Высокая биодоступность</a:t>
            </a:r>
            <a:endParaRPr/>
          </a:p>
          <a:p>
            <a:pPr marL="469900" marR="0" lvl="0" indent="-457200" algn="l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  <a:defRPr/>
            </a:pPr>
            <a:endParaRPr sz="160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3523618" y="1522171"/>
            <a:ext cx="111627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lang="ru-RU" sz="40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Гранулированное </a:t>
            </a:r>
          </a:p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lang="ru-RU" sz="40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биоорганоминеральное удобрение </a:t>
            </a:r>
          </a:p>
        </p:txBody>
      </p:sp>
      <p:sp>
        <p:nvSpPr>
          <p:cNvPr id="8" name="Google Shape;82;p4"/>
          <p:cNvSpPr txBox="1"/>
          <p:nvPr/>
        </p:nvSpPr>
        <p:spPr bwMode="auto">
          <a:xfrm>
            <a:off x="481797" y="4528478"/>
            <a:ext cx="609581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r>
              <a:rPr lang="ru-RU" sz="3200" b="1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Минеральный компонент</a:t>
            </a:r>
            <a:endParaRPr dirty="0"/>
          </a:p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lang="ru-RU" sz="2800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Струвит </a:t>
            </a:r>
            <a:r>
              <a:rPr lang="ru-RU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М</a:t>
            </a:r>
            <a:r>
              <a:rPr lang="en-US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gNH</a:t>
            </a:r>
            <a:r>
              <a:rPr lang="en-US" sz="2800" b="1" baseline="-25000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4</a:t>
            </a:r>
            <a:r>
              <a:rPr lang="en-US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PO</a:t>
            </a:r>
            <a:r>
              <a:rPr lang="en-US" sz="2800" b="1" baseline="-25000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4</a:t>
            </a:r>
            <a:r>
              <a:rPr lang="en-US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 · 6</a:t>
            </a:r>
            <a:r>
              <a:rPr lang="ru-RU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Н</a:t>
            </a:r>
            <a:r>
              <a:rPr lang="ru-RU" sz="2800" b="1" baseline="-25000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2</a:t>
            </a:r>
            <a:r>
              <a:rPr lang="ru-RU" sz="2800" b="1" dirty="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О</a:t>
            </a:r>
            <a:endParaRPr lang="ru-RU" sz="3200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9" name="Google Shape;82;p4"/>
          <p:cNvSpPr txBox="1"/>
          <p:nvPr/>
        </p:nvSpPr>
        <p:spPr bwMode="auto">
          <a:xfrm>
            <a:off x="5734154" y="5531784"/>
            <a:ext cx="6248218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r>
              <a:rPr lang="ru-RU" sz="32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Биокомпонент</a:t>
            </a:r>
          </a:p>
          <a:p>
            <a:pPr marL="12700" lvl="0" algn="ctr">
              <a:buClr>
                <a:srgbClr val="4674C9"/>
              </a:buClr>
              <a:buSzPts val="2800"/>
              <a:defRPr/>
            </a:pPr>
            <a:r>
              <a:rPr lang="ru-RU" sz="280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Фосфатсолюбилизирующие микроорганизмы </a:t>
            </a:r>
            <a:r>
              <a:rPr lang="en-US" sz="2800" b="1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(PSM)</a:t>
            </a:r>
            <a:endParaRPr lang="ru-RU" sz="2800">
              <a:solidFill>
                <a:schemeClr val="tx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endParaRPr sz="1600">
              <a:solidFill>
                <a:schemeClr val="tx1"/>
              </a:solidFill>
            </a:endParaRPr>
          </a:p>
        </p:txBody>
      </p:sp>
      <p:sp>
        <p:nvSpPr>
          <p:cNvPr id="10" name="Google Shape;82;p4"/>
          <p:cNvSpPr txBox="1"/>
          <p:nvPr/>
        </p:nvSpPr>
        <p:spPr bwMode="auto">
          <a:xfrm>
            <a:off x="11034352" y="4478215"/>
            <a:ext cx="64761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r>
              <a:rPr lang="ru-RU" sz="32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Органический компонент</a:t>
            </a:r>
            <a:endParaRPr/>
          </a:p>
          <a:p>
            <a:pPr marL="12700" marR="0" lvl="0" algn="ctr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defRPr/>
            </a:pPr>
            <a:r>
              <a:rPr lang="ru-RU" sz="280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Торф</a:t>
            </a:r>
            <a:r>
              <a:rPr lang="en-US" sz="280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ru-RU" sz="2800">
                <a:solidFill>
                  <a:srgbClr val="1C2554"/>
                </a:solidFill>
                <a:latin typeface="Montserrat SemiBold"/>
                <a:ea typeface="Montserrat SemiBold"/>
                <a:cs typeface="Montserrat SemiBold"/>
              </a:rPr>
              <a:t>переходной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4093" r="5376"/>
          <a:stretch/>
        </p:blipFill>
        <p:spPr bwMode="auto">
          <a:xfrm>
            <a:off x="7871132" y="3037538"/>
            <a:ext cx="1937418" cy="1937418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l="3454" t="-480" r="8519" b="480"/>
          <a:stretch/>
        </p:blipFill>
        <p:spPr bwMode="auto">
          <a:xfrm>
            <a:off x="2841038" y="5827952"/>
            <a:ext cx="1283448" cy="1283448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 t="6133" b="6132"/>
          <a:stretch/>
        </p:blipFill>
        <p:spPr bwMode="auto">
          <a:xfrm>
            <a:off x="8069371" y="7081694"/>
            <a:ext cx="1471115" cy="1471115"/>
          </a:xfrm>
          <a:prstGeom prst="ellipse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9096831" y="8851793"/>
            <a:ext cx="76965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Blip>
                <a:blip r:embed="rId2"/>
              </a:buBlip>
              <a:defRPr/>
            </a:pPr>
            <a:r>
              <a:rPr lang="ru-RU" sz="3200">
                <a:latin typeface="Montserrat SemiBold"/>
                <a:ea typeface="Montserrat SemiBold"/>
                <a:cs typeface="Montserrat SemiBold"/>
              </a:rPr>
              <a:t>Не слеживается, не комкуется</a:t>
            </a:r>
            <a:endParaRPr/>
          </a:p>
          <a:p>
            <a:pPr marL="469900" lvl="0" indent="-457200">
              <a:buClr>
                <a:srgbClr val="4674C9"/>
              </a:buClr>
              <a:buSzPts val="2800"/>
              <a:buBlip>
                <a:blip r:embed="rId2"/>
              </a:buBlip>
              <a:defRPr/>
            </a:pPr>
            <a:r>
              <a:rPr lang="ru-RU" sz="3200">
                <a:latin typeface="Montserrat SemiBold"/>
                <a:ea typeface="Montserrat SemiBold"/>
                <a:cs typeface="Montserrat SemiBold"/>
              </a:rPr>
              <a:t>Удобство внесения</a:t>
            </a:r>
            <a:endParaRPr/>
          </a:p>
        </p:txBody>
      </p:sp>
      <p:sp>
        <p:nvSpPr>
          <p:cNvPr id="12" name="Овал 11"/>
          <p:cNvSpPr>
            <a:spLocks noChangeAspect="1"/>
          </p:cNvSpPr>
          <p:nvPr/>
        </p:nvSpPr>
        <p:spPr bwMode="auto">
          <a:xfrm>
            <a:off x="7833311" y="3009834"/>
            <a:ext cx="1943237" cy="1944000"/>
          </a:xfrm>
          <a:prstGeom prst="ellipse">
            <a:avLst/>
          </a:prstGeom>
          <a:noFill/>
          <a:ln w="38100">
            <a:solidFill>
              <a:srgbClr val="FFC00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>
            <a:spLocks noChangeAspect="1"/>
          </p:cNvSpPr>
          <p:nvPr/>
        </p:nvSpPr>
        <p:spPr bwMode="auto">
          <a:xfrm>
            <a:off x="2721186" y="5752636"/>
            <a:ext cx="1503066" cy="1503656"/>
          </a:xfrm>
          <a:prstGeom prst="ellipse">
            <a:avLst/>
          </a:prstGeom>
          <a:noFill/>
          <a:ln w="38100">
            <a:solidFill>
              <a:srgbClr val="1C2554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>
            <a:spLocks noChangeAspect="1"/>
          </p:cNvSpPr>
          <p:nvPr/>
        </p:nvSpPr>
        <p:spPr bwMode="auto">
          <a:xfrm>
            <a:off x="8053396" y="6952371"/>
            <a:ext cx="1503066" cy="1503656"/>
          </a:xfrm>
          <a:prstGeom prst="ellipse">
            <a:avLst/>
          </a:prstGeom>
          <a:noFill/>
          <a:ln w="38100">
            <a:solidFill>
              <a:srgbClr val="1C2554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>
            <a:spLocks noChangeAspect="1"/>
          </p:cNvSpPr>
          <p:nvPr/>
        </p:nvSpPr>
        <p:spPr bwMode="auto">
          <a:xfrm>
            <a:off x="13513734" y="5728148"/>
            <a:ext cx="1503066" cy="1503656"/>
          </a:xfrm>
          <a:prstGeom prst="ellipse">
            <a:avLst/>
          </a:prstGeom>
          <a:noFill/>
          <a:ln w="38100">
            <a:solidFill>
              <a:srgbClr val="1C2554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Дуга 12"/>
          <p:cNvSpPr/>
          <p:nvPr/>
        </p:nvSpPr>
        <p:spPr bwMode="auto">
          <a:xfrm>
            <a:off x="6097938" y="3362309"/>
            <a:ext cx="8217397" cy="4997922"/>
          </a:xfrm>
          <a:prstGeom prst="arc">
            <a:avLst>
              <a:gd name="adj1" fmla="val 16169638"/>
              <a:gd name="adj2" fmla="val 19820622"/>
            </a:avLst>
          </a:prstGeom>
          <a:ln w="38100">
            <a:solidFill>
              <a:srgbClr val="1C255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Дуга 23"/>
          <p:cNvSpPr/>
          <p:nvPr/>
        </p:nvSpPr>
        <p:spPr bwMode="auto">
          <a:xfrm flipH="1">
            <a:off x="3337410" y="3362309"/>
            <a:ext cx="8244989" cy="4997922"/>
          </a:xfrm>
          <a:prstGeom prst="arc">
            <a:avLst>
              <a:gd name="adj1" fmla="val 16169638"/>
              <a:gd name="adj2" fmla="val 19820622"/>
            </a:avLst>
          </a:prstGeom>
          <a:ln w="38100">
            <a:solidFill>
              <a:srgbClr val="1C255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5" name="Прямая со стрелкой 14"/>
          <p:cNvCxnSpPr>
            <a:cxnSpLocks/>
          </p:cNvCxnSpPr>
          <p:nvPr/>
        </p:nvCxnSpPr>
        <p:spPr bwMode="auto">
          <a:xfrm>
            <a:off x="8785691" y="5109030"/>
            <a:ext cx="4084" cy="420915"/>
          </a:xfrm>
          <a:prstGeom prst="straightConnector1">
            <a:avLst/>
          </a:prstGeom>
          <a:ln w="38100">
            <a:solidFill>
              <a:srgbClr val="1C255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 flipH="1">
            <a:off x="4275151" y="4165603"/>
            <a:ext cx="166220" cy="130628"/>
          </a:xfrm>
          <a:prstGeom prst="straightConnector1">
            <a:avLst/>
          </a:prstGeom>
          <a:ln w="38100">
            <a:solidFill>
              <a:srgbClr val="1C25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  <a:stCxn id="13" idx="2"/>
          </p:cNvCxnSpPr>
          <p:nvPr/>
        </p:nvCxnSpPr>
        <p:spPr bwMode="auto">
          <a:xfrm>
            <a:off x="13206101" y="4153437"/>
            <a:ext cx="101542" cy="127870"/>
          </a:xfrm>
          <a:prstGeom prst="straightConnector1">
            <a:avLst/>
          </a:prstGeom>
          <a:ln w="38100">
            <a:solidFill>
              <a:srgbClr val="1C25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rcRect l="9731" r="9730"/>
          <a:stretch/>
        </p:blipFill>
        <p:spPr bwMode="auto">
          <a:xfrm>
            <a:off x="13621395" y="5849304"/>
            <a:ext cx="1339348" cy="1339348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5"/>
          <p:cNvSpPr txBox="1"/>
          <p:nvPr/>
        </p:nvSpPr>
        <p:spPr bwMode="auto">
          <a:xfrm>
            <a:off x="472194" y="205621"/>
            <a:ext cx="1563619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ТЕХНОЛОГИЯ </a:t>
            </a:r>
            <a:r>
              <a:rPr lang="ru-RU" sz="6000" cap="all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синтеза струвита</a:t>
            </a:r>
            <a:endParaRPr sz="6000" cap="all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 bwMode="auto"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04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5" name="Заголовок 2"/>
          <p:cNvSpPr txBox="1"/>
          <p:nvPr/>
        </p:nvSpPr>
        <p:spPr bwMode="auto">
          <a:xfrm>
            <a:off x="1647150" y="1969815"/>
            <a:ext cx="4929787" cy="2010271"/>
          </a:xfrm>
          <a:prstGeom prst="rect">
            <a:avLst/>
          </a:prstGeom>
        </p:spPr>
        <p:txBody>
          <a:bodyPr rtlCol="0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200" b="1" cap="all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400" b="0" cap="none">
                <a:latin typeface="Montserrat SemiBold"/>
              </a:rPr>
              <a:t>   Традиционная </a:t>
            </a:r>
            <a:endParaRPr/>
          </a:p>
          <a:p>
            <a:pPr>
              <a:defRPr/>
            </a:pPr>
            <a:r>
              <a:rPr lang="ru-RU" sz="4400" b="0" cap="none">
                <a:latin typeface="Montserrat SemiBold"/>
              </a:rPr>
              <a:t>      технология</a:t>
            </a:r>
            <a:endParaRPr/>
          </a:p>
          <a:p>
            <a:pPr>
              <a:defRPr/>
            </a:pPr>
            <a:r>
              <a:rPr lang="ru-RU" sz="4400" b="0" cap="none">
                <a:solidFill>
                  <a:srgbClr val="060050"/>
                </a:solidFill>
                <a:latin typeface="Montserrat SemiBold"/>
              </a:rPr>
              <a:t>          (</a:t>
            </a:r>
            <a:r>
              <a:rPr lang="en-US" sz="4400" b="0" cap="none">
                <a:solidFill>
                  <a:srgbClr val="060050"/>
                </a:solidFill>
                <a:latin typeface="Montserrat SemiBold"/>
              </a:rPr>
              <a:t>St </a:t>
            </a:r>
            <a:r>
              <a:rPr lang="en-US" sz="5400" b="0" cap="none" baseline="-25000">
                <a:solidFill>
                  <a:srgbClr val="060050"/>
                </a:solidFill>
                <a:latin typeface="Montserrat SemiBold"/>
              </a:rPr>
              <a:t>trad</a:t>
            </a:r>
            <a:r>
              <a:rPr lang="en-US" sz="4400" b="0" cap="none">
                <a:solidFill>
                  <a:srgbClr val="060050"/>
                </a:solidFill>
                <a:latin typeface="Montserrat SemiBold"/>
              </a:rPr>
              <a:t>)</a:t>
            </a:r>
            <a:endParaRPr lang="ru-RU" sz="4400" b="0" cap="none">
              <a:solidFill>
                <a:srgbClr val="060050"/>
              </a:solidFill>
              <a:latin typeface="Montserrat SemiBold"/>
            </a:endParaRPr>
          </a:p>
        </p:txBody>
      </p:sp>
      <p:sp>
        <p:nvSpPr>
          <p:cNvPr id="6" name="Заголовок 2"/>
          <p:cNvSpPr txBox="1"/>
          <p:nvPr/>
        </p:nvSpPr>
        <p:spPr bwMode="auto">
          <a:xfrm>
            <a:off x="9906001" y="1993329"/>
            <a:ext cx="6676029" cy="1986757"/>
          </a:xfrm>
          <a:prstGeom prst="rect">
            <a:avLst/>
          </a:prstGeom>
        </p:spPr>
        <p:txBody>
          <a:bodyPr rtlCol="0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200" b="1" cap="all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400" b="0" cap="none">
                <a:latin typeface="Montserrat SemiBold"/>
              </a:rPr>
              <a:t>   Модифицированная      </a:t>
            </a:r>
            <a:endParaRPr/>
          </a:p>
          <a:p>
            <a:pPr>
              <a:defRPr/>
            </a:pPr>
            <a:r>
              <a:rPr lang="ru-RU" sz="4400" b="0" cap="none">
                <a:latin typeface="Montserrat SemiBold"/>
              </a:rPr>
              <a:t>          технология </a:t>
            </a:r>
            <a:r>
              <a:rPr lang="en-US" sz="4400" b="0" cap="none">
                <a:latin typeface="Montserrat SemiBold"/>
              </a:rPr>
              <a:t>[</a:t>
            </a:r>
            <a:r>
              <a:rPr lang="ru-RU" sz="4400" b="0" cap="none">
                <a:latin typeface="Montserrat SemiBold"/>
              </a:rPr>
              <a:t>2</a:t>
            </a:r>
            <a:r>
              <a:rPr lang="en-US" sz="4400" b="0" cap="none">
                <a:latin typeface="Montserrat SemiBold"/>
              </a:rPr>
              <a:t>]</a:t>
            </a:r>
            <a:r>
              <a:rPr lang="ru-RU" sz="4400" b="0" cap="none">
                <a:latin typeface="Montserrat SemiBold"/>
              </a:rPr>
              <a:t>                   </a:t>
            </a:r>
          </a:p>
          <a:p>
            <a:pPr>
              <a:defRPr/>
            </a:pPr>
            <a:r>
              <a:rPr lang="ru-RU" sz="4400" b="0" cap="none">
                <a:solidFill>
                  <a:srgbClr val="060050"/>
                </a:solidFill>
                <a:latin typeface="Montserrat SemiBold"/>
              </a:rPr>
              <a:t>               (</a:t>
            </a:r>
            <a:r>
              <a:rPr lang="en-US" sz="4400" b="0" cap="none">
                <a:solidFill>
                  <a:srgbClr val="060050"/>
                </a:solidFill>
                <a:latin typeface="Montserrat SemiBold"/>
              </a:rPr>
              <a:t>St </a:t>
            </a:r>
            <a:r>
              <a:rPr lang="en-US" sz="5400" b="0" cap="none" baseline="-25000">
                <a:solidFill>
                  <a:srgbClr val="060050"/>
                </a:solidFill>
                <a:latin typeface="Montserrat SemiBold"/>
              </a:rPr>
              <a:t>mod</a:t>
            </a:r>
            <a:r>
              <a:rPr lang="en-US" sz="4400" b="0" cap="none">
                <a:solidFill>
                  <a:srgbClr val="060050"/>
                </a:solidFill>
                <a:latin typeface="Montserrat SemiBold"/>
              </a:rPr>
              <a:t>)</a:t>
            </a:r>
            <a:endParaRPr lang="ru-RU" sz="4400" b="0" cap="none">
              <a:solidFill>
                <a:srgbClr val="060050"/>
              </a:solidFill>
              <a:latin typeface="Montserrat SemiBold"/>
            </a:endParaRPr>
          </a:p>
          <a:p>
            <a:pPr algn="ctr">
              <a:defRPr/>
            </a:pPr>
            <a:endParaRPr lang="ru-RU" sz="4400" b="0" cap="none">
              <a:latin typeface="Montserrat SemiBold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07046" y="4511622"/>
            <a:ext cx="540000" cy="540000"/>
          </a:xfrm>
          <a:prstGeom prst="ellipse">
            <a:avLst/>
          </a:prstGeom>
          <a:solidFill>
            <a:srgbClr val="66C9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611054" y="5923644"/>
            <a:ext cx="540000" cy="540000"/>
          </a:xfrm>
          <a:prstGeom prst="ellipse">
            <a:avLst/>
          </a:prstGeom>
          <a:solidFill>
            <a:srgbClr val="349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611054" y="7334468"/>
            <a:ext cx="540000" cy="540000"/>
          </a:xfrm>
          <a:prstGeom prst="ellipse">
            <a:avLst/>
          </a:prstGeom>
          <a:solidFill>
            <a:srgbClr val="37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611054" y="8847731"/>
            <a:ext cx="540000" cy="540000"/>
          </a:xfrm>
          <a:prstGeom prst="ellipse">
            <a:avLst/>
          </a:prstGeom>
          <a:solidFill>
            <a:srgbClr val="1B4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307240" y="4421387"/>
            <a:ext cx="5609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Низкая конверсия сырья (70-80%).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9494610" y="4421387"/>
            <a:ext cx="8793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ru-RU" sz="3200">
                <a:latin typeface="Montserrat SemiBold"/>
              </a:rPr>
              <a:t>Высокая конверсия сырья (до 98-99%).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ru-RU" sz="3200">
                <a:latin typeface="Montserrat SemiBold"/>
              </a:rPr>
              <a:t>Возможность варьирования сырья.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9650254" y="7193785"/>
            <a:ext cx="64581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Без использования избытка реагентов.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9650254" y="5806205"/>
            <a:ext cx="7233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Высокая чистота продукта – более 98-99%.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9650253" y="8757545"/>
            <a:ext cx="7557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Регулируемая биодоступность получаемого удобрения.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1267979" y="7216520"/>
            <a:ext cx="7040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Необходимость использования </a:t>
            </a:r>
            <a:endParaRPr/>
          </a:p>
          <a:p>
            <a:pPr>
              <a:defRPr/>
            </a:pPr>
            <a:r>
              <a:rPr lang="ru-RU" sz="3200">
                <a:latin typeface="Montserrat SemiBold"/>
              </a:rPr>
              <a:t>избытка реагентов.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1267977" y="5840399"/>
            <a:ext cx="5216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Нежелательные примеси в продукте.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1257626" y="8771483"/>
            <a:ext cx="6175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Montserrat SemiBold"/>
              </a:rPr>
              <a:t>Низкая биодоступность.</a:t>
            </a:r>
            <a:endParaRPr/>
          </a:p>
        </p:txBody>
      </p:sp>
      <p:sp>
        <p:nvSpPr>
          <p:cNvPr id="19" name="Овал 18"/>
          <p:cNvSpPr/>
          <p:nvPr/>
        </p:nvSpPr>
        <p:spPr bwMode="auto">
          <a:xfrm>
            <a:off x="8781620" y="4530798"/>
            <a:ext cx="540000" cy="540000"/>
          </a:xfrm>
          <a:prstGeom prst="ellipse">
            <a:avLst/>
          </a:prstGeom>
          <a:solidFill>
            <a:srgbClr val="66C9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8786975" y="5914649"/>
            <a:ext cx="540000" cy="540000"/>
          </a:xfrm>
          <a:prstGeom prst="ellipse">
            <a:avLst/>
          </a:prstGeom>
          <a:solidFill>
            <a:srgbClr val="349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8781620" y="7308209"/>
            <a:ext cx="540000" cy="540000"/>
          </a:xfrm>
          <a:prstGeom prst="ellipse">
            <a:avLst/>
          </a:prstGeom>
          <a:solidFill>
            <a:srgbClr val="37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8783004" y="8765618"/>
            <a:ext cx="540000" cy="540000"/>
          </a:xfrm>
          <a:prstGeom prst="ellipse">
            <a:avLst/>
          </a:prstGeom>
          <a:solidFill>
            <a:srgbClr val="1B4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>
              <a:latin typeface="Montserrat SemiBold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688081" y="4448959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–</a:t>
            </a:r>
            <a:endParaRPr/>
          </a:p>
        </p:txBody>
      </p:sp>
      <p:sp>
        <p:nvSpPr>
          <p:cNvPr id="24" name="TextBox 23"/>
          <p:cNvSpPr txBox="1"/>
          <p:nvPr/>
        </p:nvSpPr>
        <p:spPr bwMode="auto">
          <a:xfrm>
            <a:off x="692941" y="8798785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–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694957" y="7284762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–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692941" y="5880458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–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8847071" y="4512627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+</a:t>
            </a:r>
            <a:endParaRPr/>
          </a:p>
        </p:txBody>
      </p:sp>
      <p:sp>
        <p:nvSpPr>
          <p:cNvPr id="28" name="TextBox 27"/>
          <p:cNvSpPr txBox="1"/>
          <p:nvPr/>
        </p:nvSpPr>
        <p:spPr bwMode="auto">
          <a:xfrm>
            <a:off x="8806567" y="8728716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+</a:t>
            </a:r>
            <a:endParaRPr/>
          </a:p>
        </p:txBody>
      </p:sp>
      <p:sp>
        <p:nvSpPr>
          <p:cNvPr id="29" name="TextBox 28"/>
          <p:cNvSpPr txBox="1"/>
          <p:nvPr/>
        </p:nvSpPr>
        <p:spPr bwMode="auto">
          <a:xfrm>
            <a:off x="8798370" y="7284761"/>
            <a:ext cx="51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+</a:t>
            </a:r>
            <a:endParaRPr/>
          </a:p>
        </p:txBody>
      </p:sp>
      <p:sp>
        <p:nvSpPr>
          <p:cNvPr id="30" name="TextBox 29"/>
          <p:cNvSpPr txBox="1"/>
          <p:nvPr/>
        </p:nvSpPr>
        <p:spPr bwMode="auto">
          <a:xfrm>
            <a:off x="8850314" y="5892261"/>
            <a:ext cx="402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Montserrat SemiBold"/>
              </a:rPr>
              <a:t>+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5"/>
          <p:cNvSpPr txBox="1"/>
          <p:nvPr/>
        </p:nvSpPr>
        <p:spPr bwMode="auto">
          <a:xfrm>
            <a:off x="472194" y="205621"/>
            <a:ext cx="137772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ПРЕДЛАГАЕМАЯ ТЕХНОЛОГИЯ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 bwMode="auto"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05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712763" y="1525679"/>
            <a:ext cx="3047130" cy="954107"/>
          </a:xfrm>
          <a:prstGeom prst="rect">
            <a:avLst/>
          </a:prstGeom>
          <a:solidFill>
            <a:srgbClr val="00B0EE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Приемный бункер сырья</a:t>
            </a:r>
            <a:endParaRPr/>
          </a:p>
        </p:txBody>
      </p:sp>
      <p:sp>
        <p:nvSpPr>
          <p:cNvPr id="59" name="TextBox 58"/>
          <p:cNvSpPr txBox="1"/>
          <p:nvPr/>
        </p:nvSpPr>
        <p:spPr bwMode="auto">
          <a:xfrm>
            <a:off x="847677" y="2769198"/>
            <a:ext cx="2777302" cy="1532334"/>
          </a:xfrm>
          <a:prstGeom prst="roundRect">
            <a:avLst>
              <a:gd name="adj" fmla="val 16667"/>
            </a:avLst>
          </a:prstGeom>
          <a:solidFill>
            <a:srgbClr val="00A7E2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Реактор </a:t>
            </a:r>
            <a:endParaRPr/>
          </a:p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для синтеза струвита</a:t>
            </a:r>
            <a:endParaRPr/>
          </a:p>
        </p:txBody>
      </p:sp>
      <p:sp>
        <p:nvSpPr>
          <p:cNvPr id="61" name="TextBox 60"/>
          <p:cNvSpPr txBox="1"/>
          <p:nvPr/>
        </p:nvSpPr>
        <p:spPr bwMode="auto">
          <a:xfrm>
            <a:off x="658540" y="5460930"/>
            <a:ext cx="3155576" cy="523220"/>
          </a:xfrm>
          <a:prstGeom prst="rect">
            <a:avLst/>
          </a:prstGeom>
          <a:solidFill>
            <a:srgbClr val="0056A7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Фильтрация</a:t>
            </a:r>
            <a:endParaRPr/>
          </a:p>
        </p:txBody>
      </p:sp>
      <p:sp>
        <p:nvSpPr>
          <p:cNvPr id="62" name="TextBox 61"/>
          <p:cNvSpPr txBox="1"/>
          <p:nvPr/>
        </p:nvSpPr>
        <p:spPr bwMode="auto">
          <a:xfrm>
            <a:off x="658540" y="4604086"/>
            <a:ext cx="3155576" cy="523220"/>
          </a:xfrm>
          <a:prstGeom prst="rect">
            <a:avLst/>
          </a:prstGeom>
          <a:solidFill>
            <a:srgbClr val="0070C0"/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Декантация</a:t>
            </a:r>
            <a:endParaRPr/>
          </a:p>
        </p:txBody>
      </p:sp>
      <p:sp>
        <p:nvSpPr>
          <p:cNvPr id="63" name="TextBox 62"/>
          <p:cNvSpPr txBox="1"/>
          <p:nvPr/>
        </p:nvSpPr>
        <p:spPr bwMode="auto">
          <a:xfrm>
            <a:off x="340976" y="9251347"/>
            <a:ext cx="3790704" cy="523220"/>
          </a:xfrm>
          <a:prstGeom prst="rect">
            <a:avLst/>
          </a:prstGeom>
          <a:solidFill>
            <a:srgbClr val="003A81"/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Фасовка</a:t>
            </a:r>
            <a:endParaRPr/>
          </a:p>
        </p:txBody>
      </p:sp>
      <p:cxnSp>
        <p:nvCxnSpPr>
          <p:cNvPr id="64" name="Прямая со стрелкой 63"/>
          <p:cNvCxnSpPr>
            <a:cxnSpLocks/>
            <a:stCxn id="58" idx="2"/>
            <a:endCxn id="59" idx="0"/>
          </p:cNvCxnSpPr>
          <p:nvPr/>
        </p:nvCxnSpPr>
        <p:spPr bwMode="auto">
          <a:xfrm>
            <a:off x="2236328" y="2479786"/>
            <a:ext cx="0" cy="289412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/>
            <a:stCxn id="59" idx="2"/>
            <a:endCxn id="62" idx="0"/>
          </p:cNvCxnSpPr>
          <p:nvPr/>
        </p:nvCxnSpPr>
        <p:spPr bwMode="auto">
          <a:xfrm>
            <a:off x="2236328" y="4301532"/>
            <a:ext cx="0" cy="30255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cxnSpLocks/>
            <a:stCxn id="62" idx="2"/>
            <a:endCxn id="61" idx="0"/>
          </p:cNvCxnSpPr>
          <p:nvPr/>
        </p:nvCxnSpPr>
        <p:spPr bwMode="auto">
          <a:xfrm>
            <a:off x="2236328" y="5127306"/>
            <a:ext cx="0" cy="33362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 bwMode="auto">
          <a:xfrm>
            <a:off x="5135506" y="5500411"/>
            <a:ext cx="7215718" cy="3108543"/>
          </a:xfrm>
          <a:prstGeom prst="rect">
            <a:avLst/>
          </a:prstGeom>
          <a:ln w="38099" cap="flat" cmpd="sng" algn="ctr">
            <a:solidFill>
              <a:srgbClr val="EA8D1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EA8D10"/>
                </a:solidFill>
                <a:latin typeface="Montserrat SemiBold"/>
              </a:rPr>
              <a:t>Ноу-хау:</a:t>
            </a:r>
            <a:endParaRPr/>
          </a:p>
          <a:p>
            <a:pPr>
              <a:defRPr/>
            </a:pPr>
            <a:endParaRPr lang="ru-RU" sz="2800" b="1">
              <a:solidFill>
                <a:schemeClr val="accent5">
                  <a:lumMod val="10000"/>
                </a:schemeClr>
              </a:solidFill>
              <a:latin typeface="Montserrat SemiBold"/>
            </a:endParaRPr>
          </a:p>
          <a:p>
            <a:pPr>
              <a:defRPr/>
            </a:pPr>
            <a:r>
              <a:rPr lang="ru-RU" sz="2800" b="1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Композит =</a:t>
            </a:r>
            <a:endParaRPr lang="ru-RU" sz="2800">
              <a:solidFill>
                <a:schemeClr val="accent5">
                  <a:lumMod val="10000"/>
                </a:schemeClr>
              </a:solidFill>
              <a:latin typeface="Montserrat SemiBold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минеральная часть (струвит);</a:t>
            </a:r>
            <a:endParaRPr/>
          </a:p>
          <a:p>
            <a:pPr marL="457200" indent="-457200">
              <a:buFont typeface="Arial"/>
              <a:buChar char="•"/>
              <a:defRPr/>
            </a:pP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органическая (торф);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биоорганическая (микроорганизмы </a:t>
            </a:r>
            <a:r>
              <a:rPr lang="en-US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PSM</a:t>
            </a: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).</a:t>
            </a:r>
          </a:p>
        </p:txBody>
      </p:sp>
      <p:sp>
        <p:nvSpPr>
          <p:cNvPr id="72" name="TextBox 71"/>
          <p:cNvSpPr txBox="1"/>
          <p:nvPr/>
        </p:nvSpPr>
        <p:spPr bwMode="auto">
          <a:xfrm>
            <a:off x="658539" y="6289119"/>
            <a:ext cx="3155576" cy="954107"/>
          </a:xfrm>
          <a:prstGeom prst="rect">
            <a:avLst/>
          </a:prstGeom>
          <a:solidFill>
            <a:srgbClr val="952B6F"/>
          </a:solidFill>
          <a:ln w="12700">
            <a:solidFill>
              <a:srgbClr val="F1C259"/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Создание композита</a:t>
            </a:r>
            <a:endParaRPr/>
          </a:p>
        </p:txBody>
      </p:sp>
      <p:sp>
        <p:nvSpPr>
          <p:cNvPr id="73" name="TextBox 72"/>
          <p:cNvSpPr txBox="1"/>
          <p:nvPr/>
        </p:nvSpPr>
        <p:spPr bwMode="auto">
          <a:xfrm>
            <a:off x="658539" y="7572871"/>
            <a:ext cx="3155576" cy="523220"/>
          </a:xfrm>
          <a:prstGeom prst="rect">
            <a:avLst/>
          </a:prstGeom>
          <a:solidFill>
            <a:srgbClr val="952B6F"/>
          </a:solidFill>
          <a:ln w="12700">
            <a:solidFill>
              <a:srgbClr val="F1C259"/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Грануляция</a:t>
            </a:r>
            <a:endParaRPr/>
          </a:p>
        </p:txBody>
      </p:sp>
      <p:cxnSp>
        <p:nvCxnSpPr>
          <p:cNvPr id="74" name="Соединительная линия уступом 73"/>
          <p:cNvCxnSpPr>
            <a:cxnSpLocks/>
            <a:stCxn id="72" idx="3"/>
            <a:endCxn id="71" idx="1"/>
          </p:cNvCxnSpPr>
          <p:nvPr/>
        </p:nvCxnSpPr>
        <p:spPr bwMode="auto">
          <a:xfrm>
            <a:off x="3814115" y="6766173"/>
            <a:ext cx="1321389" cy="288508"/>
          </a:xfrm>
          <a:prstGeom prst="bentConnector3">
            <a:avLst>
              <a:gd name="adj1" fmla="val 50000"/>
            </a:avLst>
          </a:prstGeom>
          <a:ln w="38100">
            <a:solidFill>
              <a:srgbClr val="EA8D1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/>
            <a:stCxn id="72" idx="2"/>
            <a:endCxn id="73" idx="0"/>
          </p:cNvCxnSpPr>
          <p:nvPr/>
        </p:nvCxnSpPr>
        <p:spPr bwMode="auto">
          <a:xfrm rot="5399976">
            <a:off x="2071505" y="7408049"/>
            <a:ext cx="329644" cy="0"/>
          </a:xfrm>
          <a:prstGeom prst="straightConnector1">
            <a:avLst/>
          </a:prstGeom>
          <a:ln w="28575">
            <a:solidFill>
              <a:srgbClr val="EA8D1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cxnSpLocks/>
            <a:stCxn id="73" idx="2"/>
          </p:cNvCxnSpPr>
          <p:nvPr/>
        </p:nvCxnSpPr>
        <p:spPr bwMode="auto">
          <a:xfrm>
            <a:off x="2236327" y="8096091"/>
            <a:ext cx="0" cy="328703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 bwMode="auto">
          <a:xfrm>
            <a:off x="5135506" y="2890458"/>
            <a:ext cx="7215718" cy="1815882"/>
          </a:xfrm>
          <a:prstGeom prst="rect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Источники сырья:</a:t>
            </a:r>
            <a:endParaRPr/>
          </a:p>
          <a:p>
            <a:pPr>
              <a:buFont typeface="Arial"/>
              <a:buChar char="•"/>
              <a:defRPr/>
            </a:pPr>
            <a:r>
              <a:rPr lang="ru-RU" sz="2800" b="1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     </a:t>
            </a: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побочные продукты производств       минеральных удобрений;</a:t>
            </a:r>
          </a:p>
          <a:p>
            <a:pPr>
              <a:buFont typeface="Arial"/>
              <a:buChar char="•"/>
              <a:defRPr/>
            </a:pPr>
            <a:r>
              <a:rPr lang="ru-RU" sz="2800">
                <a:solidFill>
                  <a:schemeClr val="accent5">
                    <a:lumMod val="10000"/>
                  </a:schemeClr>
                </a:solidFill>
                <a:latin typeface="Montserrat SemiBold"/>
              </a:rPr>
              <a:t>      чистые сырьевые источники.</a:t>
            </a:r>
            <a:endParaRPr/>
          </a:p>
        </p:txBody>
      </p: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2680781" y="1932525"/>
            <a:ext cx="5316820" cy="752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1" name="Соединительная линия уступом 120"/>
          <p:cNvCxnSpPr>
            <a:cxnSpLocks/>
            <a:stCxn id="58" idx="3"/>
            <a:endCxn id="77" idx="1"/>
          </p:cNvCxnSpPr>
          <p:nvPr/>
        </p:nvCxnSpPr>
        <p:spPr bwMode="auto">
          <a:xfrm>
            <a:off x="3759893" y="2002733"/>
            <a:ext cx="1375613" cy="1795666"/>
          </a:xfrm>
          <a:prstGeom prst="bentConnector3">
            <a:avLst>
              <a:gd name="adj1" fmla="val 50000"/>
            </a:avLst>
          </a:prstGeom>
          <a:ln w="38100">
            <a:solidFill>
              <a:srgbClr val="69ACFF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0929065" name="TextBox 59"/>
          <p:cNvSpPr txBox="1"/>
          <p:nvPr/>
        </p:nvSpPr>
        <p:spPr bwMode="auto">
          <a:xfrm>
            <a:off x="658539" y="8424795"/>
            <a:ext cx="3155611" cy="518195"/>
          </a:xfrm>
          <a:prstGeom prst="rect">
            <a:avLst/>
          </a:prstGeom>
          <a:solidFill>
            <a:srgbClr val="00488A"/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  <a:latin typeface="Montserrat SemiBold"/>
              </a:rPr>
              <a:t>Сушка</a:t>
            </a:r>
            <a:endParaRPr/>
          </a:p>
        </p:txBody>
      </p:sp>
      <p:cxnSp>
        <p:nvCxnSpPr>
          <p:cNvPr id="640604938" name="Прямая со стрелкой 74"/>
          <p:cNvCxnSpPr>
            <a:cxnSpLocks/>
            <a:stCxn id="61" idx="2"/>
            <a:endCxn id="72" idx="0"/>
          </p:cNvCxnSpPr>
          <p:nvPr/>
        </p:nvCxnSpPr>
        <p:spPr bwMode="auto">
          <a:xfrm rot="5399976">
            <a:off x="2083842" y="6136634"/>
            <a:ext cx="304969" cy="0"/>
          </a:xfrm>
          <a:prstGeom prst="straightConnector1">
            <a:avLst/>
          </a:prstGeom>
          <a:ln w="28575">
            <a:solidFill>
              <a:srgbClr val="EA8D1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688784" name="Прямая со стрелкой 75"/>
          <p:cNvCxnSpPr>
            <a:cxnSpLocks/>
            <a:stCxn id="1380929065" idx="2"/>
            <a:endCxn id="63" idx="0"/>
          </p:cNvCxnSpPr>
          <p:nvPr/>
        </p:nvCxnSpPr>
        <p:spPr bwMode="auto">
          <a:xfrm rot="5399976">
            <a:off x="2082159" y="9097169"/>
            <a:ext cx="30835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5"/>
          <p:cNvSpPr txBox="1"/>
          <p:nvPr/>
        </p:nvSpPr>
        <p:spPr bwMode="auto">
          <a:xfrm>
            <a:off x="472195" y="205621"/>
            <a:ext cx="1177786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МИКРООРГАНИЗМЫ (</a:t>
            </a:r>
            <a:r>
              <a:rPr lang="en-US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PSM)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 bwMode="auto"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06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2423637" y="8349596"/>
            <a:ext cx="13119074" cy="1508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100">
                <a:latin typeface="Montserrat SemiBold"/>
                <a:ea typeface="Times New Roman"/>
              </a:rPr>
              <a:t>Концентрация ионов РО₄³⁻ в среде </a:t>
            </a:r>
            <a:endParaRPr/>
          </a:p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100">
                <a:latin typeface="Montserrat SemiBold"/>
                <a:ea typeface="Times New Roman"/>
              </a:rPr>
              <a:t>до начала культивирования фосфатсолюбилизирующих микроорганизмов</a:t>
            </a:r>
            <a:r>
              <a:rPr lang="en-US" sz="3100">
                <a:latin typeface="Montserrat SemiBold"/>
                <a:ea typeface="Times New Roman"/>
              </a:rPr>
              <a:t> </a:t>
            </a:r>
            <a:r>
              <a:rPr lang="ru-RU" sz="3100">
                <a:latin typeface="Montserrat SemiBold"/>
                <a:ea typeface="Times New Roman"/>
              </a:rPr>
              <a:t>и спустя 7 дней.</a:t>
            </a:r>
            <a:endParaRPr lang="ru-RU" sz="3100">
              <a:latin typeface="Montserrat SemiBold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332811"/>
              </p:ext>
            </p:extLst>
          </p:nvPr>
        </p:nvGraphicFramePr>
        <p:xfrm>
          <a:off x="1737893" y="5647556"/>
          <a:ext cx="14811167" cy="2411621"/>
        </p:xfrm>
        <a:graphic>
          <a:graphicData uri="http://schemas.openxmlformats.org/drawingml/2006/table">
            <a:tbl>
              <a:tblPr firstRow="1" firstCol="1" bandRow="1">
                <a:tableStyleId>{82ADAB11-8E6F-AAFC-F4CE-355DA4D64369}</a:tableStyleId>
              </a:tblPr>
              <a:tblGrid>
                <a:gridCol w="2488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3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04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40021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 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Культура №1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Культура №2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Консорциум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РО₄³⁻, мг/л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В начале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14,661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20,474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39,553</a:t>
                      </a:r>
                      <a:endParaRPr lang="ru-RU" sz="3000" b="1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Спустя 7 дней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17,866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19,431</a:t>
                      </a:r>
                      <a:endParaRPr lang="ru-RU" sz="3000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3000">
                          <a:latin typeface="Montserrat SemiBold"/>
                        </a:rPr>
                        <a:t>259,484</a:t>
                      </a:r>
                      <a:endParaRPr lang="ru-RU" sz="3000" b="1">
                        <a:latin typeface="Montserrat SemiBold"/>
                        <a:ea typeface="Times New Roman"/>
                        <a:cs typeface="Times New Roman"/>
                      </a:endParaRPr>
                    </a:p>
                  </a:txBody>
                  <a:tcPr marL="102870" marR="102870" marT="0" marB="0" anchor="ctr">
                    <a:lnL w="28575" algn="ctr">
                      <a:solidFill>
                        <a:schemeClr val="tx1"/>
                      </a:solidFill>
                    </a:lnL>
                    <a:lnR w="28575" algn="ctr">
                      <a:solidFill>
                        <a:schemeClr val="tx1"/>
                      </a:solidFill>
                    </a:lnR>
                    <a:lnT w="28575" algn="ctr">
                      <a:solidFill>
                        <a:schemeClr val="tx1"/>
                      </a:solidFill>
                    </a:lnT>
                    <a:lnB w="28575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 bwMode="auto">
          <a:xfrm>
            <a:off x="767896" y="2283348"/>
            <a:ext cx="16751231" cy="2529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3200">
                <a:latin typeface="Montserrat SemiBold"/>
              </a:rPr>
              <a:t>Выделенный консорциум микроорганизмов способен переводить нерастворимые фосфаты в биодоступную форму–за 7 дней культивирования концентрация фосфат-анионов в среде увеличивается в 6,5 раз.</a:t>
            </a:r>
            <a:endParaRPr/>
          </a:p>
          <a:p>
            <a:pPr marL="457200" lvl="0" indent="-457200" algn="just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ru-RU" sz="3200">
              <a:latin typeface="Montserrat SemiBold"/>
            </a:endParaRP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3200">
                <a:latin typeface="Montserrat SemiBold"/>
              </a:rPr>
              <a:t>Среда для культивирования содержит нерастворимый фосфат.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7392727" name="Google Shape;89;p5"/>
          <p:cNvSpPr/>
          <p:nvPr/>
        </p:nvSpPr>
        <p:spPr bwMode="auto">
          <a:xfrm>
            <a:off x="16728885" y="477"/>
            <a:ext cx="790170" cy="902818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4" tIns="124374" rIns="124374" bIns="124374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85227206" name="TextBox 4"/>
          <p:cNvSpPr txBox="1"/>
          <p:nvPr/>
        </p:nvSpPr>
        <p:spPr bwMode="auto">
          <a:xfrm>
            <a:off x="217712" y="9802528"/>
            <a:ext cx="15878736" cy="30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479759860" name="Google Shape;91;p5"/>
          <p:cNvSpPr txBox="1"/>
          <p:nvPr/>
        </p:nvSpPr>
        <p:spPr bwMode="auto">
          <a:xfrm>
            <a:off x="16447311" y="757724"/>
            <a:ext cx="1353299" cy="117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4" tIns="124374" rIns="124374" bIns="124374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07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2140368744" name="Google Shape;99;p6"/>
          <p:cNvSpPr txBox="1"/>
          <p:nvPr/>
        </p:nvSpPr>
        <p:spPr bwMode="auto">
          <a:xfrm>
            <a:off x="345007" y="203393"/>
            <a:ext cx="1562414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4" tIns="124374" rIns="124374" bIns="124374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 cap="all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Выращивание редиски в сосудах</a:t>
            </a:r>
            <a:endParaRPr sz="6000" cap="all" dirty="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379853440" name="Прямоугольник 7"/>
          <p:cNvSpPr/>
          <p:nvPr/>
        </p:nvSpPr>
        <p:spPr bwMode="auto">
          <a:xfrm>
            <a:off x="217712" y="1665879"/>
            <a:ext cx="8166308" cy="643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>
                <a:latin typeface="Montserrat SemiBold"/>
              </a:rPr>
              <a:t>Удобрения:</a:t>
            </a:r>
            <a:endParaRPr sz="2600">
              <a:latin typeface="Montserrat SemiBold"/>
            </a:endParaRPr>
          </a:p>
          <a:p>
            <a:pPr marL="228599" lvl="0" indent="-228600" algn="just">
              <a:buFont typeface="+mj-lt"/>
              <a:buAutoNum type="arabicPeriod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Контроль.</a:t>
            </a:r>
            <a:endParaRPr sz="2600"/>
          </a:p>
          <a:p>
            <a:pPr marL="228599" lvl="0" indent="-228600">
              <a:buFont typeface="+mj-lt"/>
              <a:buAutoNum type="arabicPeriod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Суперфосфат аммонизированный «Фаско».</a:t>
            </a:r>
            <a:endParaRPr sz="2600" b="0">
              <a:solidFill>
                <a:schemeClr val="tx1"/>
              </a:solidFill>
              <a:latin typeface="Montserrat SemiBold"/>
            </a:endParaRPr>
          </a:p>
          <a:p>
            <a:pPr marL="228599" lvl="0" indent="-228600" algn="just">
              <a:buFont typeface="+mj-lt"/>
              <a:buAutoNum type="arabicPeriod"/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mod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.</a:t>
            </a:r>
            <a:endParaRPr sz="2600"/>
          </a:p>
          <a:p>
            <a:pPr marL="438080" lvl="0" indent="-438080">
              <a:buAutoNum type="arabicPeriod"/>
              <a:defRPr/>
            </a:pP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trad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.</a:t>
            </a:r>
            <a:endParaRPr sz="2600"/>
          </a:p>
          <a:p>
            <a:pPr marL="438080" lvl="0" indent="-438080">
              <a:buAutoNum type="arabicPeriod"/>
              <a:defRPr/>
            </a:pP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mod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+ 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PSM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.</a:t>
            </a:r>
            <a:endParaRPr sz="2600"/>
          </a:p>
          <a:p>
            <a:pPr marL="438080" lvl="0" indent="-438080">
              <a:buAutoNum type="arabicPeriod"/>
              <a:defRPr/>
            </a:pP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mod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(50%) + суперфосфат (50%).</a:t>
            </a:r>
            <a:endParaRPr sz="2600"/>
          </a:p>
          <a:p>
            <a:pPr marL="438080" lvl="0" indent="-438080">
              <a:buAutoNum type="arabicPeriod"/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Питательный субстрат «</a:t>
            </a: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ZION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».</a:t>
            </a:r>
            <a:endParaRPr lang="ru-RU" sz="2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438080" lvl="0" indent="-438080">
              <a:buAutoNum type="arabicPeriod"/>
              <a:defRPr/>
            </a:pPr>
            <a:endParaRPr sz="2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l">
              <a:defRPr/>
            </a:pPr>
            <a:r>
              <a:rPr lang="ru-RU" sz="26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Прирост биомассы по отношению к суперфосфату:</a:t>
            </a:r>
            <a:endParaRPr sz="26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mod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–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2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15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%</a:t>
            </a:r>
            <a:endParaRPr sz="2600" b="1">
              <a:solidFill>
                <a:schemeClr val="tx1"/>
              </a:solidFill>
              <a:latin typeface="Montserrat SemiBol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trad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– 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120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%</a:t>
            </a:r>
            <a:endParaRPr sz="2600" b="1">
              <a:solidFill>
                <a:schemeClr val="tx1"/>
              </a:solidFill>
              <a:latin typeface="Montserrat SemiBol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6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St mod + PSM</a:t>
            </a:r>
            <a:r>
              <a:rPr lang="ru-RU" sz="26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 – </a:t>
            </a:r>
            <a:r>
              <a:rPr lang="en-US" sz="2600" b="1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240</a:t>
            </a:r>
            <a:r>
              <a:rPr lang="ru-RU" sz="2600" b="1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%.</a:t>
            </a:r>
            <a:endParaRPr sz="2600" b="1">
              <a:solidFill>
                <a:schemeClr val="tx1"/>
              </a:solidFill>
              <a:latin typeface="Montserrat SemiBold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St mod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 (50%) + суперфосфат (50%) –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2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1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0%</a:t>
            </a:r>
            <a:endParaRPr sz="2600"/>
          </a:p>
          <a:p>
            <a:pPr lvl="0" algn="l">
              <a:defRPr/>
            </a:pP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«</a:t>
            </a:r>
            <a:r>
              <a:rPr lang="en-US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ZION</a:t>
            </a:r>
            <a:r>
              <a:rPr lang="ru-RU" sz="2600" b="0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» – </a:t>
            </a:r>
            <a:r>
              <a:rPr lang="en-US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140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%</a:t>
            </a:r>
            <a:endParaRPr sz="2600">
              <a:latin typeface="Montserrat SemiBold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sz="2600">
              <a:latin typeface="Montserrat SemiBold"/>
            </a:endParaRPr>
          </a:p>
        </p:txBody>
      </p:sp>
      <p:pic>
        <p:nvPicPr>
          <p:cNvPr id="1652983941" name="Рисунок 165298394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27192" y="1932525"/>
            <a:ext cx="10334271" cy="6210299"/>
          </a:xfrm>
          <a:prstGeom prst="rect">
            <a:avLst/>
          </a:prstGeom>
        </p:spPr>
      </p:pic>
      <p:sp>
        <p:nvSpPr>
          <p:cNvPr id="846670647" name="TextBox 846670646"/>
          <p:cNvSpPr txBox="1"/>
          <p:nvPr/>
        </p:nvSpPr>
        <p:spPr bwMode="auto">
          <a:xfrm>
            <a:off x="217712" y="8325795"/>
            <a:ext cx="9131171" cy="118875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394022" indent="-394022" algn="l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2400">
                <a:latin typeface="Montserrat SemiBold"/>
              </a:rPr>
              <a:t>Тестовая почва - песчаная. </a:t>
            </a:r>
            <a:endParaRPr sz="8000">
              <a:latin typeface="Montserrat SemiBold"/>
            </a:endParaRPr>
          </a:p>
          <a:p>
            <a:pPr marL="394022" indent="-394022" algn="l">
              <a:buFont typeface="Arial"/>
              <a:buChar char="•"/>
              <a:defRPr/>
            </a:pPr>
            <a:r>
              <a:rPr lang="ru-RU" sz="24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Объект исследования: </a:t>
            </a:r>
            <a:r>
              <a:rPr lang="en-US" sz="2400" b="0" i="1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Raphanus sativus </a:t>
            </a:r>
            <a:r>
              <a:rPr lang="ru-RU" sz="24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(редька посевная)</a:t>
            </a:r>
            <a:endParaRPr sz="80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394022" indent="-394022" algn="l">
              <a:buFont typeface="Arial"/>
              <a:buChar char="•"/>
              <a:defRPr/>
            </a:pPr>
            <a:r>
              <a:rPr lang="ru-RU" sz="2400" b="0" i="0" u="none" strike="noStrike" cap="none" spc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Длительность эксперимента – 26 дней.</a:t>
            </a:r>
            <a:endParaRPr sz="8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5"/>
          <p:cNvSpPr txBox="1"/>
          <p:nvPr/>
        </p:nvSpPr>
        <p:spPr bwMode="auto">
          <a:xfrm>
            <a:off x="472195" y="205621"/>
            <a:ext cx="1177786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ГРАНУЛИРОВАНИЕ*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 bwMode="auto"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08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/>
        </p:blipFill>
        <p:spPr bwMode="auto">
          <a:xfrm>
            <a:off x="9324944" y="1932525"/>
            <a:ext cx="8888841" cy="536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 bwMode="auto">
          <a:xfrm>
            <a:off x="9469012" y="7392276"/>
            <a:ext cx="860070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3000">
                <a:latin typeface="Montserrat SemiBold"/>
              </a:rPr>
              <a:t>Зависимость статической прочности гранул удобрений, МПа,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000">
                <a:latin typeface="Montserrat SemiBold"/>
              </a:rPr>
              <a:t>от соотношения торф:струвит (n:1).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65125" y="9673379"/>
            <a:ext cx="761613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400" b="1" i="1" dirty="0">
                <a:latin typeface="Montserrat"/>
                <a:ea typeface="Calibri"/>
                <a:cs typeface="Times New Roman"/>
              </a:rPr>
              <a:t>*</a:t>
            </a:r>
            <a:r>
              <a:rPr lang="ru-RU" sz="2400" i="1" dirty="0">
                <a:latin typeface="Montserrat"/>
                <a:ea typeface="Calibri"/>
                <a:cs typeface="Times New Roman"/>
              </a:rPr>
              <a:t>Способ запатентован (Патент №2795310) </a:t>
            </a:r>
            <a:r>
              <a:rPr lang="en-US" sz="2400" i="1" dirty="0" smtClean="0">
                <a:latin typeface="Montserrat"/>
                <a:ea typeface="Calibri"/>
                <a:cs typeface="Times New Roman"/>
              </a:rPr>
              <a:t>[</a:t>
            </a:r>
            <a:r>
              <a:rPr lang="en-US" sz="2400" i="1" dirty="0">
                <a:latin typeface="Montserrat"/>
                <a:ea typeface="Calibri"/>
                <a:cs typeface="Times New Roman"/>
              </a:rPr>
              <a:t>4</a:t>
            </a:r>
            <a:r>
              <a:rPr lang="en-US" sz="2400" i="1" dirty="0" smtClean="0">
                <a:latin typeface="Montserrat"/>
                <a:ea typeface="Calibri"/>
                <a:cs typeface="Times New Roman"/>
              </a:rPr>
              <a:t>]</a:t>
            </a:r>
            <a:r>
              <a:rPr lang="ru-RU" sz="2400" i="1" dirty="0" smtClean="0">
                <a:latin typeface="Montserrat"/>
                <a:ea typeface="Calibri"/>
                <a:cs typeface="Times New Roman"/>
              </a:rPr>
              <a:t> </a:t>
            </a:r>
            <a:endParaRPr lang="ru-RU" sz="1800" i="1" dirty="0">
              <a:latin typeface="Montserrat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65125" y="2191657"/>
            <a:ext cx="843793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/>
              <a:buChar char="•"/>
              <a:defRPr/>
            </a:pPr>
            <a:r>
              <a:rPr lang="ru-RU" sz="3200" dirty="0">
                <a:latin typeface="Montserrat SemiBold"/>
              </a:rPr>
              <a:t>Доказана возможность совместной </a:t>
            </a:r>
            <a:r>
              <a:rPr lang="ru-RU" sz="3200" b="1" dirty="0">
                <a:latin typeface="Montserrat SemiBold"/>
              </a:rPr>
              <a:t>грануляции струвита </a:t>
            </a:r>
            <a:r>
              <a:rPr lang="ru-RU" sz="3200" dirty="0">
                <a:latin typeface="Montserrat SemiBold"/>
              </a:rPr>
              <a:t>(минеральный компонент) </a:t>
            </a:r>
            <a:r>
              <a:rPr lang="ru-RU" sz="3200" b="1" dirty="0">
                <a:latin typeface="Montserrat SemiBold"/>
              </a:rPr>
              <a:t>и торфа</a:t>
            </a:r>
            <a:r>
              <a:rPr lang="ru-RU" sz="3200" dirty="0">
                <a:latin typeface="Montserrat SemiBold"/>
              </a:rPr>
              <a:t> (органический компонент</a:t>
            </a:r>
            <a:r>
              <a:rPr lang="ru-RU" sz="3200" dirty="0" smtClean="0">
                <a:latin typeface="Montserrat SemiBold"/>
              </a:rPr>
              <a:t>). Гранулы соответствуют ГОСТ </a:t>
            </a:r>
            <a:r>
              <a:rPr lang="ru-RU" sz="3200" dirty="0" smtClean="0"/>
              <a:t>Р51520-99 Минеральные </a:t>
            </a:r>
            <a:r>
              <a:rPr lang="ru-RU" sz="3200" dirty="0" smtClean="0"/>
              <a:t>удобрения</a:t>
            </a:r>
            <a:r>
              <a:rPr lang="en-US" sz="3200" dirty="0" smtClean="0"/>
              <a:t> [3]</a:t>
            </a:r>
            <a:r>
              <a:rPr lang="ru-RU" sz="3200" dirty="0" smtClean="0"/>
              <a:t> .</a:t>
            </a:r>
            <a:endParaRPr lang="ru-RU" sz="3200" dirty="0">
              <a:latin typeface="Montserrat SemiBold"/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ru-RU" sz="3200" dirty="0">
              <a:latin typeface="Montserrat SemiBold"/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3200" b="1" dirty="0">
                <a:latin typeface="Montserrat SemiBold"/>
              </a:rPr>
              <a:t>На данном этапе не исследованы:</a:t>
            </a:r>
          </a:p>
          <a:p>
            <a:pPr marL="1074737" lvl="0" indent="-363537">
              <a:spcBef>
                <a:spcPts val="0"/>
              </a:spcBef>
              <a:spcAft>
                <a:spcPts val="0"/>
              </a:spcAft>
              <a:buFont typeface="Montserrat SemiBold"/>
              <a:buChar char="∙"/>
              <a:defRPr/>
            </a:pPr>
            <a:r>
              <a:rPr lang="ru-RU" sz="3200" dirty="0" err="1">
                <a:latin typeface="Montserrat SemiBold"/>
              </a:rPr>
              <a:t>Преподготовка</a:t>
            </a:r>
            <a:r>
              <a:rPr lang="ru-RU" sz="3200" dirty="0">
                <a:latin typeface="Montserrat SemiBold"/>
              </a:rPr>
              <a:t> </a:t>
            </a:r>
            <a:r>
              <a:rPr lang="en-US" sz="3200" dirty="0">
                <a:latin typeface="Montserrat SemiBold"/>
              </a:rPr>
              <a:t>PSM</a:t>
            </a:r>
            <a:r>
              <a:rPr lang="ru-RU" sz="3200" dirty="0">
                <a:latin typeface="Montserrat SemiBold"/>
              </a:rPr>
              <a:t> для грануляции;</a:t>
            </a:r>
            <a:endParaRPr dirty="0"/>
          </a:p>
          <a:p>
            <a:pPr marL="1074737" lvl="0" indent="-363537">
              <a:spcBef>
                <a:spcPts val="0"/>
              </a:spcBef>
              <a:spcAft>
                <a:spcPts val="0"/>
              </a:spcAft>
              <a:buFont typeface="Montserrat SemiBold"/>
              <a:buChar char="∙"/>
              <a:defRPr/>
            </a:pPr>
            <a:r>
              <a:rPr lang="ru-RU" sz="3200" dirty="0">
                <a:latin typeface="Montserrat SemiBold"/>
              </a:rPr>
              <a:t>Способ введения </a:t>
            </a:r>
            <a:r>
              <a:rPr lang="en-US" sz="3200" dirty="0">
                <a:latin typeface="Montserrat SemiBold"/>
              </a:rPr>
              <a:t>PSM </a:t>
            </a:r>
            <a:r>
              <a:rPr lang="ru-RU" sz="3200" dirty="0">
                <a:latin typeface="Montserrat SemiBold"/>
              </a:rPr>
              <a:t>в гранулы;</a:t>
            </a:r>
            <a:endParaRPr dirty="0"/>
          </a:p>
          <a:p>
            <a:pPr marL="1074738" lvl="0" indent="-363538">
              <a:spcBef>
                <a:spcPts val="0"/>
              </a:spcBef>
              <a:spcAft>
                <a:spcPts val="0"/>
              </a:spcAft>
              <a:buFont typeface="Montserrat SemiBold"/>
              <a:buChar char="∙"/>
              <a:defRPr/>
            </a:pPr>
            <a:r>
              <a:rPr lang="ru-RU" sz="3200" dirty="0">
                <a:latin typeface="Montserrat SemiBold"/>
              </a:rPr>
              <a:t>Доля </a:t>
            </a:r>
            <a:r>
              <a:rPr lang="en-US" sz="3200" dirty="0">
                <a:latin typeface="Montserrat SemiBold"/>
              </a:rPr>
              <a:t>PSM</a:t>
            </a:r>
            <a:r>
              <a:rPr lang="ru-RU" sz="3200" dirty="0">
                <a:latin typeface="Montserrat SemiBold"/>
              </a:rPr>
              <a:t> в гранулах;</a:t>
            </a:r>
            <a:endParaRPr lang="en-US" sz="3200" dirty="0">
              <a:latin typeface="Montserrat SemiBold"/>
            </a:endParaRPr>
          </a:p>
          <a:p>
            <a:pPr marL="1074738" lvl="0" indent="-363538">
              <a:spcBef>
                <a:spcPts val="0"/>
              </a:spcBef>
              <a:spcAft>
                <a:spcPts val="0"/>
              </a:spcAft>
              <a:buFont typeface="Montserrat SemiBold"/>
              <a:buChar char="∙"/>
              <a:defRPr/>
            </a:pPr>
            <a:r>
              <a:rPr lang="ru-RU" sz="3200" dirty="0">
                <a:latin typeface="Montserrat SemiBold"/>
              </a:rPr>
              <a:t>Параметры грануляции и сушки для гранул с </a:t>
            </a:r>
            <a:r>
              <a:rPr lang="en-US" sz="3200" dirty="0">
                <a:latin typeface="Montserrat SemiBold"/>
              </a:rPr>
              <a:t>PSM</a:t>
            </a:r>
            <a:r>
              <a:rPr lang="ru-RU" sz="3200" dirty="0">
                <a:latin typeface="Montserrat SemiBold"/>
              </a:rPr>
              <a:t>.</a:t>
            </a:r>
            <a:endParaRPr lang="ru-RU" sz="4800" dirty="0">
              <a:latin typeface="Montserrat Semi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80304" y="5359524"/>
            <a:ext cx="6407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Диапазон, соответствующий ГОСТ Р51520-99 Минеральные удобрения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9" name="Google Shape;99;p6"/>
          <p:cNvSpPr txBox="1"/>
          <p:nvPr/>
        </p:nvSpPr>
        <p:spPr bwMode="auto"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ПОТРЕБИТЕЛИ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 bwMode="auto"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09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41" name="Овал 40"/>
          <p:cNvSpPr/>
          <p:nvPr/>
        </p:nvSpPr>
        <p:spPr bwMode="auto">
          <a:xfrm>
            <a:off x="1661461" y="2485983"/>
            <a:ext cx="2133564" cy="2133564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800"/>
          </a:p>
        </p:txBody>
      </p:sp>
      <p:sp>
        <p:nvSpPr>
          <p:cNvPr id="42" name="Овал 41"/>
          <p:cNvSpPr/>
          <p:nvPr/>
        </p:nvSpPr>
        <p:spPr bwMode="auto">
          <a:xfrm>
            <a:off x="7804567" y="2127126"/>
            <a:ext cx="2767396" cy="2767396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800"/>
          </a:p>
        </p:txBody>
      </p:sp>
      <p:sp>
        <p:nvSpPr>
          <p:cNvPr id="43" name="Овал 42"/>
          <p:cNvSpPr/>
          <p:nvPr/>
        </p:nvSpPr>
        <p:spPr bwMode="auto">
          <a:xfrm>
            <a:off x="14622618" y="2456251"/>
            <a:ext cx="2133564" cy="2133564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800"/>
          </a:p>
        </p:txBody>
      </p:sp>
      <p:cxnSp>
        <p:nvCxnSpPr>
          <p:cNvPr id="44" name="Прямая со стрелкой 43"/>
          <p:cNvCxnSpPr>
            <a:cxnSpLocks/>
            <a:stCxn id="42" idx="2"/>
            <a:endCxn id="41" idx="6"/>
          </p:cNvCxnSpPr>
          <p:nvPr/>
        </p:nvCxnSpPr>
        <p:spPr bwMode="auto">
          <a:xfrm flipH="1">
            <a:off x="3795025" y="3510824"/>
            <a:ext cx="4009543" cy="41941"/>
          </a:xfrm>
          <a:prstGeom prst="straightConnector1">
            <a:avLst/>
          </a:prstGeom>
          <a:ln w="28575">
            <a:solidFill>
              <a:srgbClr val="00206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biLevel thresh="50000"/>
          </a:blip>
          <a:stretch/>
        </p:blipFill>
        <p:spPr bwMode="auto">
          <a:xfrm>
            <a:off x="8366219" y="2732660"/>
            <a:ext cx="1644094" cy="1644094"/>
          </a:xfrm>
          <a:prstGeom prst="rect">
            <a:avLst/>
          </a:prstGeom>
        </p:spPr>
      </p:pic>
      <p:cxnSp>
        <p:nvCxnSpPr>
          <p:cNvPr id="46" name="Прямая со стрелкой 45"/>
          <p:cNvCxnSpPr>
            <a:cxnSpLocks/>
            <a:stCxn id="42" idx="6"/>
            <a:endCxn id="43" idx="2"/>
          </p:cNvCxnSpPr>
          <p:nvPr/>
        </p:nvCxnSpPr>
        <p:spPr bwMode="auto">
          <a:xfrm>
            <a:off x="10571964" y="3510824"/>
            <a:ext cx="4050654" cy="12209"/>
          </a:xfrm>
          <a:prstGeom prst="straightConnector1">
            <a:avLst/>
          </a:prstGeom>
          <a:ln w="28575">
            <a:solidFill>
              <a:srgbClr val="00206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 bwMode="auto">
          <a:xfrm>
            <a:off x="6358008" y="5123734"/>
            <a:ext cx="57000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solidFill>
                  <a:srgbClr val="1A1918"/>
                </a:solidFill>
                <a:latin typeface="Montserrat SemiBold"/>
              </a:rPr>
              <a:t>Принципиальная </a:t>
            </a:r>
            <a:endParaRPr/>
          </a:p>
          <a:p>
            <a:pPr algn="ctr">
              <a:defRPr/>
            </a:pPr>
            <a:r>
              <a:rPr lang="ru-RU" sz="3600" b="1">
                <a:solidFill>
                  <a:srgbClr val="1A1918"/>
                </a:solidFill>
                <a:latin typeface="Montserrat SemiBold"/>
              </a:rPr>
              <a:t>технология</a:t>
            </a:r>
            <a:endParaRPr/>
          </a:p>
          <a:p>
            <a:pPr algn="ctr">
              <a:spcAft>
                <a:spcPts val="600"/>
              </a:spcAft>
              <a:defRPr/>
            </a:pPr>
            <a:endParaRPr lang="ru-RU" sz="1600">
              <a:solidFill>
                <a:srgbClr val="1A1918"/>
              </a:solidFill>
              <a:latin typeface="Montserrat SemiBold"/>
            </a:endParaRPr>
          </a:p>
        </p:txBody>
      </p:sp>
      <p:cxnSp>
        <p:nvCxnSpPr>
          <p:cNvPr id="49" name="Прямая соединительная линия 48"/>
          <p:cNvCxnSpPr>
            <a:cxnSpLocks/>
          </p:cNvCxnSpPr>
          <p:nvPr/>
        </p:nvCxnSpPr>
        <p:spPr bwMode="auto">
          <a:xfrm flipV="1">
            <a:off x="959655" y="6969052"/>
            <a:ext cx="16559402" cy="17824"/>
          </a:xfrm>
          <a:prstGeom prst="line">
            <a:avLst/>
          </a:prstGeom>
          <a:ln w="28575">
            <a:solidFill>
              <a:srgbClr val="00206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 bwMode="auto">
          <a:xfrm>
            <a:off x="1075398" y="7282451"/>
            <a:ext cx="1622573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ru-RU" sz="320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Создание </a:t>
            </a:r>
            <a:r>
              <a:rPr lang="ru-RU" sz="3200" b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технологической линии </a:t>
            </a:r>
            <a:r>
              <a:rPr lang="ru-RU" sz="320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по производству удобрения</a:t>
            </a:r>
            <a:endParaRPr/>
          </a:p>
          <a:p>
            <a:pPr algn="ctr">
              <a:spcAft>
                <a:spcPts val="600"/>
              </a:spcAft>
              <a:defRPr/>
            </a:pPr>
            <a:endParaRPr lang="ru-RU" sz="320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algn="ctr">
              <a:spcAft>
                <a:spcPts val="600"/>
              </a:spcAft>
              <a:defRPr/>
            </a:pPr>
            <a:r>
              <a:rPr lang="ru-RU" sz="3200" b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Лицензионный договор </a:t>
            </a:r>
            <a:r>
              <a:rPr lang="ru-RU" sz="320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о предоставлении права использования изобретения или </a:t>
            </a:r>
            <a:r>
              <a:rPr lang="ru-RU" sz="3200" b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ноу-хау </a:t>
            </a:r>
            <a:endParaRPr lang="ru-RU" sz="320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algn="ctr">
              <a:spcAft>
                <a:spcPts val="600"/>
              </a:spcAft>
              <a:defRPr/>
            </a:pPr>
            <a:endParaRPr lang="ru-RU" sz="320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13696623" y="5129899"/>
            <a:ext cx="4057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1A1918"/>
                </a:solidFill>
                <a:latin typeface="Montserrat SemiBold"/>
              </a:rPr>
              <a:t>Предприятия </a:t>
            </a:r>
          </a:p>
          <a:p>
            <a:pPr algn="ctr">
              <a:defRPr/>
            </a:pPr>
            <a:r>
              <a:rPr lang="ru-RU" sz="3200" b="1">
                <a:solidFill>
                  <a:srgbClr val="1A1918"/>
                </a:solidFill>
                <a:latin typeface="Montserrat SemiBold"/>
              </a:rPr>
              <a:t>по производству удобрений</a:t>
            </a:r>
            <a:endParaRPr lang="ru-RU" sz="2100" b="1">
              <a:solidFill>
                <a:srgbClr val="1A1918"/>
              </a:solidFill>
              <a:latin typeface="Montserrat SemiBold"/>
            </a:endParaRPr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4899045" y="2787478"/>
            <a:ext cx="1724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tx1">
                    <a:lumMod val="75000"/>
                  </a:schemeClr>
                </a:solidFill>
              </a:rPr>
              <a:t>В2В</a:t>
            </a:r>
            <a:endParaRPr lang="ru-RU" sz="2100" b="1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11245390" y="2789151"/>
            <a:ext cx="1724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tx1">
                    <a:lumMod val="75000"/>
                  </a:schemeClr>
                </a:solidFill>
              </a:rPr>
              <a:t>В2В</a:t>
            </a:r>
            <a:endParaRPr lang="ru-RU" sz="2100" b="1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282276" y="5166169"/>
            <a:ext cx="5654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1A1918"/>
                </a:solidFill>
                <a:latin typeface="Montserrat SemiBold"/>
              </a:rPr>
              <a:t>Предприятия, имеющие побочные продукты </a:t>
            </a:r>
            <a:endParaRPr/>
          </a:p>
          <a:p>
            <a:pPr algn="ctr">
              <a:defRPr/>
            </a:pPr>
            <a:r>
              <a:rPr lang="ru-RU" sz="3200" b="1">
                <a:solidFill>
                  <a:srgbClr val="1A1918"/>
                </a:solidFill>
                <a:latin typeface="Montserrat SemiBold"/>
              </a:rPr>
              <a:t>с NH₄</a:t>
            </a:r>
            <a:r>
              <a:rPr lang="ru-RU" sz="3200" b="1" baseline="30000">
                <a:solidFill>
                  <a:srgbClr val="1A1918"/>
                </a:solidFill>
                <a:latin typeface="Montserrat SemiBold"/>
              </a:rPr>
              <a:t>+</a:t>
            </a:r>
            <a:r>
              <a:rPr lang="ru-RU" sz="3200" b="1">
                <a:solidFill>
                  <a:srgbClr val="1A1918"/>
                </a:solidFill>
                <a:latin typeface="Montserrat SemiBold"/>
              </a:rPr>
              <a:t> и PO₄³⁻</a:t>
            </a:r>
            <a:endParaRPr lang="ru-RU" sz="2100" b="1">
              <a:solidFill>
                <a:srgbClr val="1A1918"/>
              </a:solidFill>
              <a:latin typeface="Montserrat Semi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827214" y="2818831"/>
            <a:ext cx="1802058" cy="1408405"/>
          </a:xfrm>
          <a:prstGeom prst="ellipse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4810616" y="2765847"/>
            <a:ext cx="1802058" cy="140840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8" name="Google Shape;108;p7"/>
          <p:cNvSpPr txBox="1"/>
          <p:nvPr/>
        </p:nvSpPr>
        <p:spPr bwMode="auto"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КОНКУРЕНТЫ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 bwMode="auto"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10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graphicFrame>
        <p:nvGraphicFramePr>
          <p:cNvPr id="111" name="Google Shape;111;p7"/>
          <p:cNvGraphicFramePr>
            <a:graphicFrameLocks/>
          </p:cNvGraphicFramePr>
          <p:nvPr/>
        </p:nvGraphicFramePr>
        <p:xfrm>
          <a:off x="573795" y="2355661"/>
          <a:ext cx="17046861" cy="7370575"/>
        </p:xfrm>
        <a:graphic>
          <a:graphicData uri="http://schemas.openxmlformats.org/drawingml/2006/table">
            <a:tbl>
              <a:tblPr firstRow="1" bandRow="1">
                <a:tableStyleId>{94810938-9EF6-6F94-D35A-85F69AB6EA94}</a:tableStyleId>
              </a:tblPr>
              <a:tblGrid>
                <a:gridCol w="2768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0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33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4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9750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Удобрение,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страна</a:t>
                      </a:r>
                      <a:endParaRPr sz="2600" b="1">
                        <a:solidFill>
                          <a:schemeClr val="bg1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rgbClr val="134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 b="1">
                          <a:latin typeface="Montserrat SemiBold"/>
                        </a:rPr>
                        <a:t>Суперфосфат, Россия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ru-RU" sz="2600" b="1">
                        <a:latin typeface="Montserrat SemiBold"/>
                      </a:endParaRPr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 b="1">
                          <a:latin typeface="Montserrat SemiBold"/>
                        </a:rPr>
                        <a:t>Аммофос, Россия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 b="1">
                          <a:latin typeface="Montserrat SemiBold"/>
                        </a:rPr>
                        <a:t>Осмокот Блюм, Нидерланды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2600" b="1">
                          <a:latin typeface="Montserrat SemiBold"/>
                        </a:rPr>
                        <a:t>Zion</a:t>
                      </a:r>
                      <a:r>
                        <a:rPr lang="ru-RU" sz="2600" b="1">
                          <a:latin typeface="Montserrat SemiBold"/>
                        </a:rPr>
                        <a:t>, Беларусь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ln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Композиционное удобрение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ln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на основе струвита, Россия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297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Действующее вещество, %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chemeClr val="bg1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rgbClr val="134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N</a:t>
                      </a:r>
                      <a:r>
                        <a:rPr lang="ru-RU" sz="2600">
                          <a:latin typeface="Montserrat SemiBold"/>
                        </a:rPr>
                        <a:t> – 0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P₂O₅ – 2</a:t>
                      </a:r>
                      <a:r>
                        <a:rPr lang="ru-RU" sz="2600">
                          <a:latin typeface="Montserrat SemiBold"/>
                        </a:rPr>
                        <a:t>5-29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К – 0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N – </a:t>
                      </a:r>
                      <a:r>
                        <a:rPr lang="ru-RU" sz="2600">
                          <a:latin typeface="Montserrat SemiBold"/>
                        </a:rPr>
                        <a:t>9-11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P₂O₅ – </a:t>
                      </a:r>
                      <a:r>
                        <a:rPr lang="ru-RU" sz="2600">
                          <a:latin typeface="Montserrat SemiBold"/>
                        </a:rPr>
                        <a:t>42-50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К – 0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N – 1</a:t>
                      </a:r>
                      <a:r>
                        <a:rPr lang="ru-RU" sz="2600">
                          <a:latin typeface="Montserrat SemiBold"/>
                        </a:rPr>
                        <a:t>2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P₂O₅ – </a:t>
                      </a:r>
                      <a:r>
                        <a:rPr lang="ru-RU" sz="2600">
                          <a:latin typeface="Montserrat SemiBold"/>
                        </a:rPr>
                        <a:t>7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К – 18 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N – </a:t>
                      </a:r>
                      <a:r>
                        <a:rPr lang="ru-RU" sz="2600">
                          <a:latin typeface="Montserrat SemiBold"/>
                        </a:rPr>
                        <a:t>0,55</a:t>
                      </a:r>
                    </a:p>
                    <a:p>
                      <a:pPr algn="ctr">
                        <a:defRPr/>
                      </a:pPr>
                      <a:r>
                        <a:rPr lang="en-US" sz="2600">
                          <a:latin typeface="Montserrat SemiBold"/>
                        </a:rPr>
                        <a:t>P₂O₅ – </a:t>
                      </a:r>
                      <a:r>
                        <a:rPr lang="ru-RU" sz="2600">
                          <a:latin typeface="Montserrat SemiBold"/>
                        </a:rPr>
                        <a:t>0,66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К – 0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N – </a:t>
                      </a:r>
                      <a:r>
                        <a:rPr lang="ru-RU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5,7</a:t>
                      </a:r>
                      <a:endParaRPr lang="pt-BR" sz="2600" b="1">
                        <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rgbClr val="002060"/>
                        </a:solidFill>
                        <a:latin typeface="Montserrat SemiBold"/>
                      </a:endParaRPr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P₂O₅ – 2</a:t>
                      </a:r>
                      <a:r>
                        <a:rPr lang="ru-RU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9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К – 0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Mg – 9,8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791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Количество внесений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 за сезон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chemeClr val="bg1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rgbClr val="134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3-5</a:t>
                      </a: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3-5</a:t>
                      </a: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1-2</a:t>
                      </a: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Неограниченно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1-2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436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solidFill>
                            <a:schemeClr val="bg1"/>
                          </a:solidFill>
                          <a:latin typeface="Montserrat SemiBold"/>
                        </a:rPr>
                        <a:t>Цена, руб./кг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 b="1">
                        <a:solidFill>
                          <a:schemeClr val="bg1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rgbClr val="134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100-150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310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900-1100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>
                          <a:latin typeface="Montserrat SemiBold"/>
                        </a:rPr>
                        <a:t>1000-1200</a:t>
                      </a:r>
                      <a:endParaRPr sz="260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</a:endParaRP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 i="0">
                          <a:ln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Montserrat SemiBold"/>
                        </a:rPr>
                        <a:t>―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(40 руб./кг – </a:t>
                      </a:r>
                      <a:endParaRPr/>
                    </a:p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600" b="1">
                          <a:ln>
                            <a:solidFill>
                              <a:schemeClr val="accent5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rgbClr val="002060"/>
                          </a:solidFill>
                          <a:latin typeface="Montserrat SemiBold"/>
                        </a:rPr>
                        <a:t>по сырью)</a:t>
                      </a:r>
                    </a:p>
                  </a:txBody>
                  <a:tcPr marL="91450" marR="91450" marT="45725" marB="457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7" name="$80000"/>
          <p:cNvSpPr txBox="1"/>
          <p:nvPr/>
        </p:nvSpPr>
        <p:spPr bwMode="auto">
          <a:xfrm>
            <a:off x="9452930" y="3639639"/>
            <a:ext cx="67743" cy="498566"/>
          </a:xfrm>
          <a:prstGeom prst="rect">
            <a:avLst/>
          </a:prstGeom>
          <a:noFill/>
          <a:ln w="12700">
            <a:miter lim="400000"/>
          </a:ln>
        </p:spPr>
        <p:txBody>
          <a:bodyPr wrap="none" lIns="33512" tIns="33512" rIns="33512" bIns="33512" anchor="ctr">
            <a:spAutoFit/>
          </a:bodyPr>
          <a:lstStyle>
            <a:lvl1pPr>
              <a:defRPr b="1">
                <a:latin typeface="Helvetica Neue"/>
                <a:ea typeface="Helvetica Neue"/>
                <a:cs typeface="Helvetica Neue"/>
              </a:defRPr>
            </a:lvl1pPr>
          </a:lstStyle>
          <a:p>
            <a:pPr algn="ctr">
              <a:defRPr/>
            </a:pPr>
            <a:endParaRPr sz="2800">
              <a:solidFill>
                <a:schemeClr val="tx1">
                  <a:lumMod val="60000"/>
                  <a:lumOff val="40000"/>
                </a:schemeClr>
              </a:solidFill>
              <a:latin typeface="Roboto Light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81084362" name="Рисунок 1381084361"/>
          <p:cNvPicPr>
            <a:picLocks noChangeAspect="1"/>
          </p:cNvPicPr>
          <p:nvPr/>
        </p:nvPicPr>
        <p:blipFill>
          <a:blip r:embed="rId2"/>
          <a:srcRect l="5993" r="4260"/>
          <a:stretch/>
        </p:blipFill>
        <p:spPr bwMode="auto">
          <a:xfrm>
            <a:off x="5910622" y="1543100"/>
            <a:ext cx="5943600" cy="8676448"/>
          </a:xfrm>
          <a:prstGeom prst="rect">
            <a:avLst/>
          </a:prstGeom>
        </p:spPr>
      </p:pic>
      <p:sp>
        <p:nvSpPr>
          <p:cNvPr id="1769918629" name="TextBox 1769918628"/>
          <p:cNvSpPr txBox="1"/>
          <p:nvPr/>
        </p:nvSpPr>
        <p:spPr bwMode="auto">
          <a:xfrm>
            <a:off x="525053" y="393208"/>
            <a:ext cx="9843083" cy="100587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6000" b="0" i="0" u="none" strike="noStrike" cap="none" spc="0" dirty="0">
                <a:solidFill>
                  <a:srgbClr val="124AB2"/>
                </a:solidFill>
                <a:latin typeface="Montserrat Black"/>
                <a:cs typeface="Montserrat Black"/>
              </a:rPr>
              <a:t>УРОВЕНЬ ГОТОВНОСТИ</a:t>
            </a:r>
            <a:endParaRPr dirty="0"/>
          </a:p>
        </p:txBody>
      </p:sp>
      <p:pic>
        <p:nvPicPr>
          <p:cNvPr id="760142526" name="Рисунок 7601425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10517" y="967036"/>
            <a:ext cx="6911166" cy="9239249"/>
          </a:xfrm>
          <a:prstGeom prst="rect">
            <a:avLst/>
          </a:prstGeom>
        </p:spPr>
      </p:pic>
      <p:pic>
        <p:nvPicPr>
          <p:cNvPr id="517242307" name="Рисунок 517242306"/>
          <p:cNvPicPr>
            <a:picLocks noChangeAspect="1"/>
          </p:cNvPicPr>
          <p:nvPr/>
        </p:nvPicPr>
        <p:blipFill>
          <a:blip r:embed="rId4"/>
          <a:srcRect l="6016" t="3312" r="8507"/>
          <a:stretch/>
        </p:blipFill>
        <p:spPr bwMode="auto">
          <a:xfrm>
            <a:off x="148792" y="1471092"/>
            <a:ext cx="5924549" cy="8676449"/>
          </a:xfrm>
          <a:prstGeom prst="rect">
            <a:avLst/>
          </a:prstGeom>
        </p:spPr>
      </p:pic>
      <p:sp>
        <p:nvSpPr>
          <p:cNvPr id="1589533973" name="Google Shape;107;p7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43065392" name="Google Shape;109;p7"/>
          <p:cNvSpPr txBox="1"/>
          <p:nvPr/>
        </p:nvSpPr>
        <p:spPr bwMode="auto">
          <a:xfrm>
            <a:off x="16459200" y="757724"/>
            <a:ext cx="1294728" cy="116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11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42360" y="6295628"/>
            <a:ext cx="1202123" cy="7740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124375" tIns="124375" rIns="124375" bIns="124375" rtlCol="0" anchor="ctr" anchorCtr="0">
            <a:noAutofit/>
          </a:bodyPr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endParaRPr lang="ru-RU" sz="2450">
              <a:noFill/>
              <a:latin typeface="Calibri"/>
              <a:ea typeface="Calibri"/>
              <a:cs typeface="Calibri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2024320" y="6295628"/>
            <a:ext cx="1172299" cy="792088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124375" tIns="124375" rIns="124375" bIns="124375" rtlCol="0" anchor="ctr" anchorCtr="0">
            <a:noAutofit/>
          </a:bodyPr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endParaRPr lang="ru-RU" sz="2450">
              <a:noFill/>
              <a:latin typeface="Calibri"/>
              <a:ea typeface="Calibri"/>
              <a:cs typeface="Calibri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411258" y="6331716"/>
            <a:ext cx="1166400" cy="7560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124375" tIns="124375" rIns="124375" bIns="124375" rtlCol="0" anchor="ctr" anchorCtr="0">
            <a:noAutofit/>
          </a:bodyPr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endParaRPr lang="ru-RU" sz="2450">
              <a:noFill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8" name="Google Shape;118;p8"/>
          <p:cNvSpPr txBox="1"/>
          <p:nvPr/>
        </p:nvSpPr>
        <p:spPr bwMode="auto"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КОМАНДА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 bwMode="auto">
          <a:xfrm>
            <a:off x="16463128" y="763490"/>
            <a:ext cx="1321755" cy="116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12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24" name="Google Shape;124;p8"/>
          <p:cNvSpPr txBox="1"/>
          <p:nvPr/>
        </p:nvSpPr>
        <p:spPr bwMode="auto">
          <a:xfrm>
            <a:off x="1113972" y="6866093"/>
            <a:ext cx="4241800" cy="328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</a:rPr>
              <a:t>Кузнецова </a:t>
            </a:r>
            <a:r>
              <a:rPr lang="ru-RU" sz="2800" b="1" dirty="0">
                <a:solidFill>
                  <a:srgbClr val="124AB2"/>
                </a:solidFill>
                <a:latin typeface="Montserrat Light"/>
                <a:ea typeface="Montserrat ExtraBold"/>
                <a:cs typeface="Montserrat ExtraBold"/>
              </a:rPr>
              <a:t>Ю</a:t>
            </a: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</a:rPr>
              <a:t>лия</a:t>
            </a:r>
            <a:endParaRPr dirty="0"/>
          </a:p>
          <a:p>
            <a:pPr marL="12700" marR="5080" lvl="0" indent="0" algn="ctr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Научный руководитель, Ассистент кафедры </a:t>
            </a:r>
            <a:r>
              <a:rPr lang="ru-RU" sz="2400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ХиБТ</a:t>
            </a: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ПНИПУ</a:t>
            </a:r>
          </a:p>
          <a:p>
            <a:pPr marL="12700" marR="5080" lvl="0" indent="0" algn="ctr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4674C9"/>
                </a:solidFill>
                <a:latin typeface="Montserrat SemiBold"/>
                <a:cs typeface="Montserrat SemiBold"/>
              </a:rPr>
              <a:t>Обладатель гранта РФФИ по исследованию научных основ синтеза струвита</a:t>
            </a:r>
            <a:endParaRPr dirty="0"/>
          </a:p>
        </p:txBody>
      </p:sp>
      <p:sp>
        <p:nvSpPr>
          <p:cNvPr id="24" name="Google Shape;124;p8"/>
          <p:cNvSpPr txBox="1"/>
          <p:nvPr/>
        </p:nvSpPr>
        <p:spPr bwMode="auto">
          <a:xfrm>
            <a:off x="6807348" y="6838182"/>
            <a:ext cx="4241800" cy="2549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</a:rPr>
              <a:t>Шергина Елена</a:t>
            </a:r>
            <a:endParaRPr dirty="0"/>
          </a:p>
          <a:p>
            <a:pPr marL="12700" marR="5080" lvl="0" indent="0" algn="ctr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Исполнитель,            студент 4 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курса</a:t>
            </a:r>
          </a:p>
          <a:p>
            <a:pPr marL="12700" marR="5080" lvl="0" indent="0" algn="ctr">
              <a:spcBef>
                <a:spcPts val="2545"/>
              </a:spcBef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4674C9"/>
                </a:solidFill>
                <a:latin typeface="Montserrat SemiBold"/>
                <a:cs typeface="Montserrat SemiBold"/>
              </a:rPr>
              <a:t>Победитель конкурса УМНИК-УРАЛХИМ 2022</a:t>
            </a:r>
            <a:endParaRPr dirty="0"/>
          </a:p>
        </p:txBody>
      </p:sp>
      <p:sp>
        <p:nvSpPr>
          <p:cNvPr id="27" name="Google Shape;124;p8"/>
          <p:cNvSpPr txBox="1"/>
          <p:nvPr/>
        </p:nvSpPr>
        <p:spPr bwMode="auto">
          <a:xfrm>
            <a:off x="12384612" y="6838182"/>
            <a:ext cx="4241800" cy="2918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</a:rPr>
              <a:t>Нестерова Дарья</a:t>
            </a:r>
            <a:endParaRPr dirty="0"/>
          </a:p>
          <a:p>
            <a:pPr marL="12700" marR="5080" lvl="0" algn="ctr">
              <a:spcBef>
                <a:spcPts val="2545"/>
              </a:spcBef>
              <a:defRPr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Исполнитель,            студент 3 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курса</a:t>
            </a:r>
          </a:p>
          <a:p>
            <a:pPr marL="12700" marR="5080" lvl="0" algn="ctr">
              <a:spcBef>
                <a:spcPts val="2545"/>
              </a:spcBef>
              <a:defRPr/>
            </a:pPr>
            <a:r>
              <a:rPr lang="ru-RU" sz="2400" dirty="0" smtClean="0">
                <a:solidFill>
                  <a:srgbClr val="4674C9"/>
                </a:solidFill>
                <a:latin typeface="Montserrat SemiBold"/>
                <a:cs typeface="Montserrat SemiBold"/>
              </a:rPr>
              <a:t>Лауреат </a:t>
            </a:r>
            <a:r>
              <a:rPr lang="en-US" sz="2400" dirty="0" smtClean="0">
                <a:solidFill>
                  <a:srgbClr val="4674C9"/>
                </a:solidFill>
                <a:latin typeface="Montserrat SemiBold"/>
                <a:cs typeface="Montserrat SemiBold"/>
              </a:rPr>
              <a:t>II</a:t>
            </a:r>
            <a:r>
              <a:rPr lang="ru-RU" sz="2400" dirty="0" smtClean="0">
                <a:solidFill>
                  <a:srgbClr val="4674C9"/>
                </a:solidFill>
                <a:latin typeface="Montserrat SemiBold"/>
                <a:cs typeface="Montserrat SemiBold"/>
              </a:rPr>
              <a:t> степени в конкурсе Инновационные научные исследования, г.Уфа</a:t>
            </a:r>
            <a:endParaRPr lang="ru-RU" sz="2400" dirty="0"/>
          </a:p>
        </p:txBody>
      </p:sp>
      <p:sp>
        <p:nvSpPr>
          <p:cNvPr id="3" name="AutoShape 4" descr="blob:https://web.telegram.org/635f7324-2571-4d78-8afb-81618cccdd9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23670" t="4644" b="28488"/>
          <a:stretch/>
        </p:blipFill>
        <p:spPr bwMode="auto">
          <a:xfrm>
            <a:off x="1255485" y="1951972"/>
            <a:ext cx="3958772" cy="4630058"/>
          </a:xfrm>
          <a:prstGeom prst="round2DiagRect">
            <a:avLst>
              <a:gd name="adj1" fmla="val 16667"/>
              <a:gd name="adj2" fmla="val 0"/>
            </a:avLst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t="1938"/>
          <a:stretch/>
        </p:blipFill>
        <p:spPr bwMode="auto">
          <a:xfrm>
            <a:off x="6948862" y="1938016"/>
            <a:ext cx="3958772" cy="4630058"/>
          </a:xfrm>
          <a:prstGeom prst="round2DiagRect">
            <a:avLst>
              <a:gd name="adj1" fmla="val 16667"/>
              <a:gd name="adj2" fmla="val 0"/>
            </a:avLst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t="4763" r="5114" b="14638"/>
          <a:stretch/>
        </p:blipFill>
        <p:spPr bwMode="auto">
          <a:xfrm>
            <a:off x="12528111" y="1951972"/>
            <a:ext cx="3973004" cy="4630058"/>
          </a:xfrm>
          <a:prstGeom prst="round2DiagRect">
            <a:avLst>
              <a:gd name="adj1" fmla="val 16667"/>
              <a:gd name="adj2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3" name="Google Shape;153;p10"/>
          <p:cNvSpPr txBox="1"/>
          <p:nvPr/>
        </p:nvSpPr>
        <p:spPr bwMode="auto">
          <a:xfrm>
            <a:off x="3657600" y="2933699"/>
            <a:ext cx="11041503" cy="375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СПАСИБО ЗА ВНИМАНИЕ</a:t>
            </a:r>
            <a:endParaRPr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>
              <a:solidFill>
                <a:srgbClr val="4674C9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>
              <a:solidFill>
                <a:srgbClr val="4674C9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>
                <a:solidFill>
                  <a:srgbClr val="124AB2"/>
                </a:solidFill>
                <a:latin typeface="Montserrat SemiBold"/>
                <a:ea typeface="Montserrat SemiBold"/>
                <a:cs typeface="Montserrat SemiBold"/>
              </a:rPr>
              <a:t>Наши контакты:</a:t>
            </a:r>
            <a:endParaRPr b="1">
              <a:solidFill>
                <a:srgbClr val="124AB2"/>
              </a:solidFill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Шергина Е.А.</a:t>
            </a:r>
            <a:endParaRPr/>
          </a:p>
          <a:p>
            <a:pPr lvl="0">
              <a:defRPr/>
            </a:pPr>
            <a:r>
              <a:rPr lang="ru-RU" sz="280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+7 995 483-92-74</a:t>
            </a:r>
            <a:endParaRPr/>
          </a:p>
          <a:p>
            <a:pPr lvl="0">
              <a:defRPr/>
            </a:pPr>
            <a:r>
              <a:rPr lang="ru-RU" sz="280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</a:rPr>
              <a:t>sherginaelenka@gmail.com </a:t>
            </a:r>
            <a:endParaRPr/>
          </a:p>
        </p:txBody>
      </p:sp>
      <p:sp>
        <p:nvSpPr>
          <p:cNvPr id="154" name="Google Shape;154;p10"/>
          <p:cNvSpPr txBox="1"/>
          <p:nvPr/>
        </p:nvSpPr>
        <p:spPr bwMode="auto"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13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 bwMode="auto"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5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8" name="Google Shape;108;p7"/>
          <p:cNvSpPr txBox="1"/>
          <p:nvPr/>
        </p:nvSpPr>
        <p:spPr bwMode="auto">
          <a:xfrm>
            <a:off x="472194" y="205621"/>
            <a:ext cx="1241649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Литературные источники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 bwMode="auto">
          <a:xfrm>
            <a:off x="16459200" y="757724"/>
            <a:ext cx="1294621" cy="1174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</a:rPr>
              <a:t>17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0880" y="2137377"/>
            <a:ext cx="1673372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Tilman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, D. (2001). Forecasting Agriculturally Driven Global Environmental Change. Science, 292(5515), 281–284. doi:10.1126/science.1057544</a:t>
            </a: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Патент РФ №2756807C1/ 05.10.2021. Кузнецова Ю.В., Вольхин В.В., </a:t>
            </a:r>
            <a:r>
              <a:rPr lang="ru-RU" sz="2400" dirty="0" err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Пермякова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 И.А., Черных И.А., Леонтьева Г.В., </a:t>
            </a:r>
            <a:r>
              <a:rPr lang="ru-RU" sz="2400" dirty="0" err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Исмагзамова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 Л.И. Способ регенерации азота и фосфора из сточных вод осаждением их ионов в форме струвита // Патент России №2756807C1. 2021.</a:t>
            </a:r>
            <a:endParaRPr dirty="0"/>
          </a:p>
          <a:p>
            <a:pPr marL="685800" indent="-685800">
              <a:buFont typeface="+mj-lt"/>
              <a:buAutoNum type="arabicPeriod"/>
              <a:defRPr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r>
              <a:rPr lang="ru-RU" sz="2400" smtClean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ГОСТ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Р 51520–99. Удобрения минеральные. Общие технические условия. Принят и введен в действие Постановлением Госстандарта России от 28 декабря 1999 г. N 778-ст: дата введения 2001-01-01. – URL: https://docs.cntd.ru/document/1200028403 (дата обращения: 05.05.2023). – Текст: электронный</a:t>
            </a: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.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endParaRPr lang="ru-RU" sz="2400" dirty="0">
              <a:solidFill>
                <a:schemeClr val="tx1">
                  <a:lumMod val="50000"/>
                </a:schemeClr>
              </a:solidFill>
              <a:latin typeface="Montserrat SemiBold"/>
            </a:endParaRPr>
          </a:p>
          <a:p>
            <a:pPr marL="685800" indent="-68580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Патент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РФ №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2795310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С1/ </a:t>
            </a:r>
            <a:r>
              <a:rPr lang="ru-RU" sz="2400" dirty="0">
                <a:latin typeface="Montserrat SemiBold"/>
              </a:rPr>
              <a:t>11.01.2023.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Кузнецова Ю.В., </a:t>
            </a:r>
            <a:r>
              <a:rPr lang="ru-RU" sz="2400" dirty="0" err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Пермякова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 И.А., Вольхин В.В., Шергина Е.А. Способ получения гранулированного </a:t>
            </a:r>
            <a:r>
              <a:rPr lang="ru-RU" sz="2400" dirty="0" err="1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органо-минерального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 комплексного удобрения пролонгированного действия // Патент России №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 2795310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Montserrat SemiBold"/>
              </a:rPr>
              <a:t>C1. 2023.</a:t>
            </a:r>
          </a:p>
          <a:p>
            <a:pPr marL="685800" indent="-685800">
              <a:buFont typeface="+mj-lt"/>
              <a:buAutoNum type="arabicPeriod"/>
              <a:defRPr/>
            </a:pPr>
            <a:endParaRPr lang="ru-RU" sz="2400" dirty="0">
              <a:latin typeface="Montserrat SemiBold"/>
            </a:endParaRPr>
          </a:p>
          <a:p>
            <a:pPr>
              <a:defRPr/>
            </a:pPr>
            <a:endParaRPr lang="ru-RU" sz="2400" dirty="0">
              <a:latin typeface="Montserrat SemiBold"/>
            </a:endParaRPr>
          </a:p>
          <a:p>
            <a:pPr>
              <a:defRPr/>
            </a:pPr>
            <a:endParaRPr lang="ru-RU" sz="2400" dirty="0">
              <a:latin typeface="Montserrat SemiBold"/>
            </a:endParaRPr>
          </a:p>
          <a:p>
            <a:pPr>
              <a:defRPr/>
            </a:pPr>
            <a:endParaRPr lang="ru-RU" sz="2400" dirty="0">
              <a:latin typeface="Montserrat SemiBold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solidFill>
          <a:srgbClr val="124AB2"/>
        </a:solidFill>
        <a:ln w="9525" cap="flat" cmpd="sng">
          <a:solidFill>
            <a:schemeClr val="dk2"/>
          </a:solidFill>
          <a:prstDash val="solid"/>
          <a:round/>
          <a:headEnd type="none" w="sm" len="sm"/>
          <a:tailEnd type="none" w="sm" len="sm"/>
        </a:ln>
      </a:spPr>
      <a:bodyPr spcFirstLastPara="1" wrap="square" lIns="124375" tIns="124375" rIns="124375" bIns="124375" anchor="ctr" anchorCtr="0">
        <a:noAutofit/>
      </a:bodyPr>
      <a:lstStyle>
        <a:defPPr marL="0" marR="0" indent="0" algn="l">
          <a:spcBef>
            <a:spcPts val="0"/>
          </a:spcBef>
          <a:spcAft>
            <a:spcPts val="0"/>
          </a:spcAft>
          <a:buNone/>
          <a:defRPr sz="2450">
            <a:solidFill>
              <a:schemeClr val="dk1"/>
            </a:solidFill>
            <a:latin typeface="Calibri"/>
            <a:ea typeface="Calibri"/>
            <a:cs typeface="Calibri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933</Words>
  <Application>Microsoft Office PowerPoint</Application>
  <DocSecurity>0</DocSecurity>
  <PresentationFormat>Произвольный</PresentationFormat>
  <Paragraphs>225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Montserrat</vt:lpstr>
      <vt:lpstr>Arial</vt:lpstr>
      <vt:lpstr>Courier New</vt:lpstr>
      <vt:lpstr>Montserrat SemiBold</vt:lpstr>
      <vt:lpstr>Montserrat ExtraBold</vt:lpstr>
      <vt:lpstr>Times New Roman</vt:lpstr>
      <vt:lpstr>Roboto Light</vt:lpstr>
      <vt:lpstr>Helvetica Neue</vt:lpstr>
      <vt:lpstr>Calibri</vt:lpstr>
      <vt:lpstr>Montserrat Black</vt:lpstr>
      <vt:lpstr>Montserrat Light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Ольга Андреева</dc:creator>
  <cp:keywords/>
  <dc:description/>
  <cp:lastModifiedBy>Шергина Елена Александровна</cp:lastModifiedBy>
  <cp:revision>75</cp:revision>
  <dcterms:created xsi:type="dcterms:W3CDTF">2021-04-08T11:32:16Z</dcterms:created>
  <dcterms:modified xsi:type="dcterms:W3CDTF">2023-05-18T04:42:56Z</dcterms:modified>
  <cp:category/>
  <dc:identifier/>
  <cp:contentStatus/>
  <dc:language/>
  <cp:version/>
</cp:coreProperties>
</file>