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</p:sldMasterIdLst>
  <p:notesMasterIdLst>
    <p:notesMasterId r:id="rId21"/>
  </p:notesMasterIdLst>
  <p:sldIdLst>
    <p:sldId id="256" r:id="rId2"/>
    <p:sldId id="262" r:id="rId3"/>
    <p:sldId id="266" r:id="rId4"/>
    <p:sldId id="278" r:id="rId5"/>
    <p:sldId id="273" r:id="rId6"/>
    <p:sldId id="314" r:id="rId7"/>
    <p:sldId id="315" r:id="rId8"/>
    <p:sldId id="277" r:id="rId9"/>
    <p:sldId id="316" r:id="rId10"/>
    <p:sldId id="317" r:id="rId11"/>
    <p:sldId id="318" r:id="rId12"/>
    <p:sldId id="319" r:id="rId13"/>
    <p:sldId id="281" r:id="rId14"/>
    <p:sldId id="293" r:id="rId15"/>
    <p:sldId id="285" r:id="rId16"/>
    <p:sldId id="320" r:id="rId17"/>
    <p:sldId id="290" r:id="rId18"/>
    <p:sldId id="322" r:id="rId19"/>
    <p:sldId id="291" r:id="rId20"/>
  </p:sldIdLst>
  <p:sldSz cx="9144000" cy="5143500" type="screen16x9"/>
  <p:notesSz cx="6858000" cy="9144000"/>
  <p:embeddedFontLst>
    <p:embeddedFont>
      <p:font typeface="Arvo" panose="02000000000000000000" pitchFamily="2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Space Mono" panose="02000509040000020004" pitchFamily="49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1DAC9E-D878-45DE-8E2B-88C0E30A4153}">
  <a:tblStyle styleId="{521DAC9E-D878-45DE-8E2B-88C0E30A41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DB7053E-AF1E-4829-8C69-3A5BA32AA0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094" y="8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89822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140226c9436_0_29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140226c9436_0_29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140226c9436_0_29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140226c9436_0_29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140226c9436_0_29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140226c9436_0_29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140226c9436_0_29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140226c9436_0_29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140226c9436_0_29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140226c9436_0_29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140226c9436_0_29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140226c9436_0_29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140226c9436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140226c9436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140226c9436_0_29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140226c9436_0_29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140226c9436_0_29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140226c9436_0_29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140226c9436_0_29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140226c9436_0_29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544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140226c9436_0_29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140226c9436_0_29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713250" y="2571750"/>
            <a:ext cx="7717500" cy="2581650"/>
            <a:chOff x="712675" y="2571750"/>
            <a:chExt cx="7717500" cy="2581650"/>
          </a:xfrm>
        </p:grpSpPr>
        <p:sp>
          <p:nvSpPr>
            <p:cNvPr id="10" name="Google Shape;10;p2"/>
            <p:cNvSpPr/>
            <p:nvPr/>
          </p:nvSpPr>
          <p:spPr>
            <a:xfrm>
              <a:off x="712675" y="2571750"/>
              <a:ext cx="77175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1" name="Google Shape;11;p2"/>
            <p:cNvCxnSpPr/>
            <p:nvPr/>
          </p:nvCxnSpPr>
          <p:spPr>
            <a:xfrm>
              <a:off x="715992" y="2572650"/>
              <a:ext cx="0" cy="2575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8426900" y="2571900"/>
              <a:ext cx="0" cy="258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2810475"/>
            <a:ext cx="7717500" cy="15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150">
                <a:solidFill>
                  <a:srgbClr val="212529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705650" y="4322875"/>
            <a:ext cx="5732700" cy="2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rvo"/>
                <a:ea typeface="Arvo"/>
                <a:cs typeface="Arvo"/>
                <a:sym typeface="Ar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 rot="5400000">
            <a:off x="7366200" y="1745275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title" idx="3" hasCustomPrompt="1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17" name="Google Shape;17;p2"/>
          <p:cNvSpPr/>
          <p:nvPr/>
        </p:nvSpPr>
        <p:spPr>
          <a:xfrm>
            <a:off x="7525150" y="39660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-8" y="0"/>
            <a:ext cx="9188400" cy="1084506"/>
            <a:chOff x="-8" y="0"/>
            <a:chExt cx="9188400" cy="1084506"/>
          </a:xfrm>
        </p:grpSpPr>
        <p:sp>
          <p:nvSpPr>
            <p:cNvPr id="31" name="Google Shape;31;p4"/>
            <p:cNvSpPr/>
            <p:nvPr/>
          </p:nvSpPr>
          <p:spPr>
            <a:xfrm>
              <a:off x="0" y="0"/>
              <a:ext cx="9144000" cy="107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" name="Google Shape;32;p4"/>
            <p:cNvCxnSpPr/>
            <p:nvPr/>
          </p:nvCxnSpPr>
          <p:spPr>
            <a:xfrm>
              <a:off x="-8" y="1084506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713225" y="383125"/>
            <a:ext cx="7717500" cy="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-1553450" y="3471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7885050" y="-10435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713225" y="1547987"/>
            <a:ext cx="3858900" cy="7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713225" y="2384687"/>
            <a:ext cx="38589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2"/>
          </p:nvPr>
        </p:nvSpPr>
        <p:spPr>
          <a:xfrm>
            <a:off x="4572000" y="1517250"/>
            <a:ext cx="3858900" cy="210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80" name="Google Shape;80;p9"/>
          <p:cNvGrpSpPr/>
          <p:nvPr/>
        </p:nvGrpSpPr>
        <p:grpSpPr>
          <a:xfrm>
            <a:off x="-11325" y="4216900"/>
            <a:ext cx="9188475" cy="926625"/>
            <a:chOff x="-11325" y="4216900"/>
            <a:chExt cx="9188475" cy="926625"/>
          </a:xfrm>
        </p:grpSpPr>
        <p:sp>
          <p:nvSpPr>
            <p:cNvPr id="81" name="Google Shape;81;p9"/>
            <p:cNvSpPr/>
            <p:nvPr/>
          </p:nvSpPr>
          <p:spPr>
            <a:xfrm>
              <a:off x="-11325" y="4223425"/>
              <a:ext cx="9188400" cy="92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2" name="Google Shape;82;p9"/>
            <p:cNvCxnSpPr/>
            <p:nvPr/>
          </p:nvCxnSpPr>
          <p:spPr>
            <a:xfrm rot="10800000">
              <a:off x="-11250" y="421690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3" name="Google Shape;83;p9"/>
          <p:cNvGrpSpPr/>
          <p:nvPr/>
        </p:nvGrpSpPr>
        <p:grpSpPr>
          <a:xfrm>
            <a:off x="-11325" y="-1625"/>
            <a:ext cx="9188400" cy="932250"/>
            <a:chOff x="-11325" y="-1625"/>
            <a:chExt cx="9188400" cy="932250"/>
          </a:xfrm>
        </p:grpSpPr>
        <p:sp>
          <p:nvSpPr>
            <p:cNvPr id="84" name="Google Shape;84;p9"/>
            <p:cNvSpPr/>
            <p:nvPr/>
          </p:nvSpPr>
          <p:spPr>
            <a:xfrm>
              <a:off x="-11325" y="-1625"/>
              <a:ext cx="9188400" cy="92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5" name="Google Shape;85;p9"/>
            <p:cNvCxnSpPr/>
            <p:nvPr/>
          </p:nvCxnSpPr>
          <p:spPr>
            <a:xfrm rot="10800000">
              <a:off x="-11325" y="930625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6" name="Google Shape;86;p9"/>
          <p:cNvSpPr/>
          <p:nvPr/>
        </p:nvSpPr>
        <p:spPr>
          <a:xfrm>
            <a:off x="3901025" y="-70437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7439425" y="384222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"/>
          <p:cNvSpPr/>
          <p:nvPr/>
        </p:nvSpPr>
        <p:spPr>
          <a:xfrm>
            <a:off x="1049725" y="39858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1"/>
          <p:cNvGrpSpPr/>
          <p:nvPr/>
        </p:nvGrpSpPr>
        <p:grpSpPr>
          <a:xfrm>
            <a:off x="712675" y="-20150"/>
            <a:ext cx="7718100" cy="5196244"/>
            <a:chOff x="712675" y="-20150"/>
            <a:chExt cx="7718100" cy="5196244"/>
          </a:xfrm>
        </p:grpSpPr>
        <p:sp>
          <p:nvSpPr>
            <p:cNvPr id="100" name="Google Shape;100;p11"/>
            <p:cNvSpPr/>
            <p:nvPr/>
          </p:nvSpPr>
          <p:spPr>
            <a:xfrm>
              <a:off x="712675" y="1200150"/>
              <a:ext cx="7717500" cy="2571900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1" name="Google Shape;101;p11"/>
            <p:cNvCxnSpPr/>
            <p:nvPr/>
          </p:nvCxnSpPr>
          <p:spPr>
            <a:xfrm>
              <a:off x="713225" y="-20150"/>
              <a:ext cx="0" cy="5186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11"/>
            <p:cNvCxnSpPr/>
            <p:nvPr/>
          </p:nvCxnSpPr>
          <p:spPr>
            <a:xfrm>
              <a:off x="8430775" y="-10006"/>
              <a:ext cx="0" cy="5186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3" name="Google Shape;103;p11"/>
          <p:cNvSpPr txBox="1">
            <a:spLocks noGrp="1"/>
          </p:cNvSpPr>
          <p:nvPr>
            <p:ph type="title" hasCustomPrompt="1"/>
          </p:nvPr>
        </p:nvSpPr>
        <p:spPr>
          <a:xfrm>
            <a:off x="1258800" y="1327451"/>
            <a:ext cx="6626400" cy="16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" name="Google Shape;104;p11"/>
          <p:cNvSpPr txBox="1">
            <a:spLocks noGrp="1"/>
          </p:cNvSpPr>
          <p:nvPr>
            <p:ph type="subTitle" idx="1"/>
          </p:nvPr>
        </p:nvSpPr>
        <p:spPr>
          <a:xfrm>
            <a:off x="1258800" y="2992002"/>
            <a:ext cx="66264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1"/>
          <p:cNvSpPr/>
          <p:nvPr/>
        </p:nvSpPr>
        <p:spPr>
          <a:xfrm>
            <a:off x="4384250" y="37787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8285875" y="158587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1"/>
          <p:cNvSpPr/>
          <p:nvPr/>
        </p:nvSpPr>
        <p:spPr>
          <a:xfrm>
            <a:off x="1305313" y="-10750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9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20"/>
          <p:cNvGrpSpPr/>
          <p:nvPr/>
        </p:nvGrpSpPr>
        <p:grpSpPr>
          <a:xfrm>
            <a:off x="0" y="-500"/>
            <a:ext cx="718200" cy="5206800"/>
            <a:chOff x="0" y="-500"/>
            <a:chExt cx="718200" cy="5206800"/>
          </a:xfrm>
        </p:grpSpPr>
        <p:sp>
          <p:nvSpPr>
            <p:cNvPr id="228" name="Google Shape;228;p20"/>
            <p:cNvSpPr/>
            <p:nvPr/>
          </p:nvSpPr>
          <p:spPr>
            <a:xfrm rot="-5400000">
              <a:off x="-2244300" y="2243800"/>
              <a:ext cx="5206800" cy="718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9" name="Google Shape;229;p20"/>
            <p:cNvCxnSpPr/>
            <p:nvPr/>
          </p:nvCxnSpPr>
          <p:spPr>
            <a:xfrm rot="-5400000">
              <a:off x="-1896751" y="260320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30" name="Google Shape;230;p20"/>
          <p:cNvGrpSpPr/>
          <p:nvPr/>
        </p:nvGrpSpPr>
        <p:grpSpPr>
          <a:xfrm>
            <a:off x="5664825" y="-28350"/>
            <a:ext cx="3479175" cy="5206800"/>
            <a:chOff x="5664825" y="-28350"/>
            <a:chExt cx="3479175" cy="5206800"/>
          </a:xfrm>
        </p:grpSpPr>
        <p:sp>
          <p:nvSpPr>
            <p:cNvPr id="231" name="Google Shape;231;p20"/>
            <p:cNvSpPr/>
            <p:nvPr/>
          </p:nvSpPr>
          <p:spPr>
            <a:xfrm rot="5400000" flipH="1">
              <a:off x="4805850" y="840300"/>
              <a:ext cx="5206800" cy="3469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2" name="Google Shape;232;p20"/>
            <p:cNvCxnSpPr/>
            <p:nvPr/>
          </p:nvCxnSpPr>
          <p:spPr>
            <a:xfrm rot="-5400000">
              <a:off x="3061725" y="257535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3" name="Google Shape;233;p20"/>
          <p:cNvSpPr txBox="1">
            <a:spLocks noGrp="1"/>
          </p:cNvSpPr>
          <p:nvPr>
            <p:ph type="title"/>
          </p:nvPr>
        </p:nvSpPr>
        <p:spPr>
          <a:xfrm flipH="1">
            <a:off x="998437" y="2647950"/>
            <a:ext cx="4594500" cy="12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600" b="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4" name="Google Shape;234;p20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028812" y="755550"/>
            <a:ext cx="1435800" cy="1663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5" name="Google Shape;235;p20"/>
          <p:cNvSpPr txBox="1">
            <a:spLocks noGrp="1"/>
          </p:cNvSpPr>
          <p:nvPr>
            <p:ph type="subTitle" idx="1"/>
          </p:nvPr>
        </p:nvSpPr>
        <p:spPr>
          <a:xfrm flipH="1">
            <a:off x="998562" y="3982906"/>
            <a:ext cx="4594500" cy="6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0"/>
          <p:cNvSpPr txBox="1">
            <a:spLocks noGrp="1"/>
          </p:cNvSpPr>
          <p:nvPr>
            <p:ph type="subTitle" idx="3"/>
          </p:nvPr>
        </p:nvSpPr>
        <p:spPr>
          <a:xfrm rot="5400000">
            <a:off x="7366200" y="2367450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0"/>
          <p:cNvSpPr txBox="1">
            <a:spLocks noGrp="1"/>
          </p:cNvSpPr>
          <p:nvPr>
            <p:ph type="title" idx="4" hasCustomPrompt="1"/>
          </p:nvPr>
        </p:nvSpPr>
        <p:spPr>
          <a:xfrm rot="-5400000">
            <a:off x="-221700" y="2368200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38" name="Google Shape;238;p20"/>
          <p:cNvSpPr/>
          <p:nvPr/>
        </p:nvSpPr>
        <p:spPr>
          <a:xfrm>
            <a:off x="-1553050" y="13379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0"/>
          <p:cNvSpPr/>
          <p:nvPr/>
        </p:nvSpPr>
        <p:spPr>
          <a:xfrm>
            <a:off x="5736600" y="44999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9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"/>
          <p:cNvSpPr txBox="1">
            <a:spLocks noGrp="1"/>
          </p:cNvSpPr>
          <p:nvPr>
            <p:ph type="title"/>
          </p:nvPr>
        </p:nvSpPr>
        <p:spPr>
          <a:xfrm>
            <a:off x="3880500" y="2876550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 b="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2" name="Google Shape;242;p21"/>
          <p:cNvSpPr txBox="1">
            <a:spLocks noGrp="1"/>
          </p:cNvSpPr>
          <p:nvPr>
            <p:ph type="title" idx="2" hasCustomPrompt="1"/>
          </p:nvPr>
        </p:nvSpPr>
        <p:spPr>
          <a:xfrm>
            <a:off x="3880500" y="1060350"/>
            <a:ext cx="1435800" cy="1663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3" name="Google Shape;243;p21"/>
          <p:cNvSpPr txBox="1">
            <a:spLocks noGrp="1"/>
          </p:cNvSpPr>
          <p:nvPr>
            <p:ph type="subTitle" idx="1"/>
          </p:nvPr>
        </p:nvSpPr>
        <p:spPr>
          <a:xfrm>
            <a:off x="3880500" y="3782850"/>
            <a:ext cx="45603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1"/>
          <p:cNvSpPr txBox="1">
            <a:spLocks noGrp="1"/>
          </p:cNvSpPr>
          <p:nvPr>
            <p:ph type="subTitle" idx="3"/>
          </p:nvPr>
        </p:nvSpPr>
        <p:spPr>
          <a:xfrm rot="5400000">
            <a:off x="7366200" y="2367450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1"/>
          <p:cNvSpPr txBox="1">
            <a:spLocks noGrp="1"/>
          </p:cNvSpPr>
          <p:nvPr>
            <p:ph type="title" idx="4" hasCustomPrompt="1"/>
          </p:nvPr>
        </p:nvSpPr>
        <p:spPr>
          <a:xfrm rot="-5400000">
            <a:off x="-221700" y="2368200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grpSp>
        <p:nvGrpSpPr>
          <p:cNvPr id="246" name="Google Shape;246;p21"/>
          <p:cNvGrpSpPr/>
          <p:nvPr/>
        </p:nvGrpSpPr>
        <p:grpSpPr>
          <a:xfrm>
            <a:off x="-22208" y="4602950"/>
            <a:ext cx="9240008" cy="603350"/>
            <a:chOff x="-22208" y="4602950"/>
            <a:chExt cx="9240008" cy="603350"/>
          </a:xfrm>
        </p:grpSpPr>
        <p:sp>
          <p:nvSpPr>
            <p:cNvPr id="247" name="Google Shape;247;p21"/>
            <p:cNvSpPr/>
            <p:nvPr/>
          </p:nvSpPr>
          <p:spPr>
            <a:xfrm rot="10800000" flipH="1">
              <a:off x="-22200" y="4603000"/>
              <a:ext cx="9240000" cy="60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8" name="Google Shape;248;p21"/>
            <p:cNvCxnSpPr/>
            <p:nvPr/>
          </p:nvCxnSpPr>
          <p:spPr>
            <a:xfrm>
              <a:off x="-22208" y="460295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9" name="Google Shape;249;p21"/>
          <p:cNvGrpSpPr/>
          <p:nvPr/>
        </p:nvGrpSpPr>
        <p:grpSpPr>
          <a:xfrm>
            <a:off x="-48008" y="0"/>
            <a:ext cx="9240008" cy="603350"/>
            <a:chOff x="-48008" y="0"/>
            <a:chExt cx="9240008" cy="603350"/>
          </a:xfrm>
        </p:grpSpPr>
        <p:sp>
          <p:nvSpPr>
            <p:cNvPr id="250" name="Google Shape;250;p21"/>
            <p:cNvSpPr/>
            <p:nvPr/>
          </p:nvSpPr>
          <p:spPr>
            <a:xfrm>
              <a:off x="-48000" y="0"/>
              <a:ext cx="9240000" cy="60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1" name="Google Shape;251;p21"/>
            <p:cNvCxnSpPr/>
            <p:nvPr/>
          </p:nvCxnSpPr>
          <p:spPr>
            <a:xfrm>
              <a:off x="-48008" y="60335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2" name="Google Shape;252;p21"/>
          <p:cNvSpPr/>
          <p:nvPr/>
        </p:nvSpPr>
        <p:spPr>
          <a:xfrm>
            <a:off x="4872425" y="42033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9_1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2"/>
          <p:cNvGrpSpPr/>
          <p:nvPr/>
        </p:nvGrpSpPr>
        <p:grpSpPr>
          <a:xfrm>
            <a:off x="0" y="-500"/>
            <a:ext cx="1208700" cy="5206800"/>
            <a:chOff x="0" y="-500"/>
            <a:chExt cx="1208700" cy="5206800"/>
          </a:xfrm>
        </p:grpSpPr>
        <p:sp>
          <p:nvSpPr>
            <p:cNvPr id="255" name="Google Shape;255;p22"/>
            <p:cNvSpPr/>
            <p:nvPr/>
          </p:nvSpPr>
          <p:spPr>
            <a:xfrm rot="-5400000">
              <a:off x="-1999050" y="1998550"/>
              <a:ext cx="5206800" cy="1208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6" name="Google Shape;256;p22"/>
            <p:cNvCxnSpPr/>
            <p:nvPr/>
          </p:nvCxnSpPr>
          <p:spPr>
            <a:xfrm rot="-5400000">
              <a:off x="-1394400" y="260320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7" name="Google Shape;257;p22"/>
          <p:cNvGrpSpPr/>
          <p:nvPr/>
        </p:nvGrpSpPr>
        <p:grpSpPr>
          <a:xfrm>
            <a:off x="7935300" y="-28350"/>
            <a:ext cx="1208700" cy="5206800"/>
            <a:chOff x="7935300" y="-28350"/>
            <a:chExt cx="1208700" cy="5206800"/>
          </a:xfrm>
        </p:grpSpPr>
        <p:sp>
          <p:nvSpPr>
            <p:cNvPr id="258" name="Google Shape;258;p22"/>
            <p:cNvSpPr/>
            <p:nvPr/>
          </p:nvSpPr>
          <p:spPr>
            <a:xfrm rot="5400000" flipH="1">
              <a:off x="5936250" y="1970700"/>
              <a:ext cx="5206800" cy="1208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9" name="Google Shape;259;p22"/>
            <p:cNvCxnSpPr/>
            <p:nvPr/>
          </p:nvCxnSpPr>
          <p:spPr>
            <a:xfrm rot="-5400000">
              <a:off x="5332200" y="257535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0" name="Google Shape;260;p22"/>
          <p:cNvSpPr txBox="1">
            <a:spLocks noGrp="1"/>
          </p:cNvSpPr>
          <p:nvPr>
            <p:ph type="title"/>
          </p:nvPr>
        </p:nvSpPr>
        <p:spPr>
          <a:xfrm>
            <a:off x="1208700" y="3104025"/>
            <a:ext cx="4943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 b="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1" name="Google Shape;261;p22"/>
          <p:cNvSpPr txBox="1">
            <a:spLocks noGrp="1"/>
          </p:cNvSpPr>
          <p:nvPr>
            <p:ph type="title" idx="2" hasCustomPrompt="1"/>
          </p:nvPr>
        </p:nvSpPr>
        <p:spPr>
          <a:xfrm>
            <a:off x="6279549" y="2944175"/>
            <a:ext cx="1435800" cy="1663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62" name="Google Shape;262;p22"/>
          <p:cNvSpPr txBox="1">
            <a:spLocks noGrp="1"/>
          </p:cNvSpPr>
          <p:nvPr>
            <p:ph type="subTitle" idx="1"/>
          </p:nvPr>
        </p:nvSpPr>
        <p:spPr>
          <a:xfrm>
            <a:off x="1208700" y="4010325"/>
            <a:ext cx="49437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2"/>
          <p:cNvSpPr txBox="1">
            <a:spLocks noGrp="1"/>
          </p:cNvSpPr>
          <p:nvPr>
            <p:ph type="subTitle" idx="3"/>
          </p:nvPr>
        </p:nvSpPr>
        <p:spPr>
          <a:xfrm rot="5400000">
            <a:off x="7366200" y="1745275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2"/>
          <p:cNvSpPr txBox="1">
            <a:spLocks noGrp="1"/>
          </p:cNvSpPr>
          <p:nvPr>
            <p:ph type="title" idx="4" hasCustomPrompt="1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65" name="Google Shape;265;p22"/>
          <p:cNvSpPr/>
          <p:nvPr/>
        </p:nvSpPr>
        <p:spPr>
          <a:xfrm>
            <a:off x="-1302600" y="15042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2"/>
          <p:cNvSpPr/>
          <p:nvPr/>
        </p:nvSpPr>
        <p:spPr>
          <a:xfrm>
            <a:off x="8106050" y="336362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2256350" y="447622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9_1_1_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"/>
          <p:cNvSpPr/>
          <p:nvPr/>
        </p:nvSpPr>
        <p:spPr>
          <a:xfrm>
            <a:off x="1628225" y="-38775"/>
            <a:ext cx="6787500" cy="5278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3712575" y="2876550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 b="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1" name="Google Shape;271;p23"/>
          <p:cNvSpPr txBox="1">
            <a:spLocks noGrp="1"/>
          </p:cNvSpPr>
          <p:nvPr>
            <p:ph type="title" idx="2" hasCustomPrompt="1"/>
          </p:nvPr>
        </p:nvSpPr>
        <p:spPr>
          <a:xfrm>
            <a:off x="5274825" y="984150"/>
            <a:ext cx="1435800" cy="1663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2" name="Google Shape;272;p23"/>
          <p:cNvSpPr txBox="1">
            <a:spLocks noGrp="1"/>
          </p:cNvSpPr>
          <p:nvPr>
            <p:ph type="subTitle" idx="1"/>
          </p:nvPr>
        </p:nvSpPr>
        <p:spPr>
          <a:xfrm>
            <a:off x="3712575" y="3782850"/>
            <a:ext cx="45603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3"/>
          <p:cNvSpPr txBox="1">
            <a:spLocks noGrp="1"/>
          </p:cNvSpPr>
          <p:nvPr>
            <p:ph type="subTitle" idx="3"/>
          </p:nvPr>
        </p:nvSpPr>
        <p:spPr>
          <a:xfrm rot="5400000">
            <a:off x="7366200" y="1745275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3"/>
          <p:cNvSpPr txBox="1">
            <a:spLocks noGrp="1"/>
          </p:cNvSpPr>
          <p:nvPr>
            <p:ph type="title" idx="4" hasCustomPrompt="1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75" name="Google Shape;275;p23"/>
          <p:cNvSpPr/>
          <p:nvPr/>
        </p:nvSpPr>
        <p:spPr>
          <a:xfrm>
            <a:off x="8192325" y="33302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3"/>
          <p:cNvSpPr/>
          <p:nvPr/>
        </p:nvSpPr>
        <p:spPr>
          <a:xfrm>
            <a:off x="3897500" y="429687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9_1_1_1_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"/>
          <p:cNvSpPr txBox="1">
            <a:spLocks noGrp="1"/>
          </p:cNvSpPr>
          <p:nvPr>
            <p:ph type="title"/>
          </p:nvPr>
        </p:nvSpPr>
        <p:spPr>
          <a:xfrm>
            <a:off x="1860749" y="687575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 b="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p24"/>
          <p:cNvSpPr txBox="1">
            <a:spLocks noGrp="1"/>
          </p:cNvSpPr>
          <p:nvPr>
            <p:ph type="title" idx="2" hasCustomPrompt="1"/>
          </p:nvPr>
        </p:nvSpPr>
        <p:spPr>
          <a:xfrm>
            <a:off x="6651350" y="535525"/>
            <a:ext cx="1435800" cy="1663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0" name="Google Shape;280;p24"/>
          <p:cNvSpPr txBox="1">
            <a:spLocks noGrp="1"/>
          </p:cNvSpPr>
          <p:nvPr>
            <p:ph type="subTitle" idx="1"/>
          </p:nvPr>
        </p:nvSpPr>
        <p:spPr>
          <a:xfrm>
            <a:off x="1860749" y="1593875"/>
            <a:ext cx="45603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4"/>
          <p:cNvSpPr txBox="1">
            <a:spLocks noGrp="1"/>
          </p:cNvSpPr>
          <p:nvPr>
            <p:ph type="subTitle" idx="3"/>
          </p:nvPr>
        </p:nvSpPr>
        <p:spPr>
          <a:xfrm rot="5400000">
            <a:off x="7366200" y="1745275"/>
            <a:ext cx="2828100" cy="4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pace Mono"/>
              <a:buNone/>
              <a:defRPr sz="1600">
                <a:latin typeface="Space Mono"/>
                <a:ea typeface="Space Mono"/>
                <a:cs typeface="Space Mono"/>
                <a:sym typeface="Space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4"/>
          <p:cNvSpPr txBox="1">
            <a:spLocks noGrp="1"/>
          </p:cNvSpPr>
          <p:nvPr>
            <p:ph type="title" idx="4" hasCustomPrompt="1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grpSp>
        <p:nvGrpSpPr>
          <p:cNvPr id="283" name="Google Shape;283;p24"/>
          <p:cNvGrpSpPr/>
          <p:nvPr/>
        </p:nvGrpSpPr>
        <p:grpSpPr>
          <a:xfrm>
            <a:off x="-32875" y="2424200"/>
            <a:ext cx="8135497" cy="2782100"/>
            <a:chOff x="-32875" y="2424200"/>
            <a:chExt cx="8135497" cy="2782100"/>
          </a:xfrm>
        </p:grpSpPr>
        <p:sp>
          <p:nvSpPr>
            <p:cNvPr id="284" name="Google Shape;284;p24"/>
            <p:cNvSpPr/>
            <p:nvPr/>
          </p:nvSpPr>
          <p:spPr>
            <a:xfrm rot="10800000" flipH="1">
              <a:off x="-32875" y="2436100"/>
              <a:ext cx="8129400" cy="2770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5" name="Google Shape;285;p24"/>
            <p:cNvCxnSpPr/>
            <p:nvPr/>
          </p:nvCxnSpPr>
          <p:spPr>
            <a:xfrm>
              <a:off x="-26778" y="2424200"/>
              <a:ext cx="8129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6" name="Google Shape;286;p24"/>
          <p:cNvSpPr/>
          <p:nvPr/>
        </p:nvSpPr>
        <p:spPr>
          <a:xfrm>
            <a:off x="-1205225" y="134677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4"/>
          <p:cNvSpPr/>
          <p:nvPr/>
        </p:nvSpPr>
        <p:spPr>
          <a:xfrm>
            <a:off x="7950525" y="34800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_1_1_2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2"/>
          <p:cNvSpPr txBox="1">
            <a:spLocks noGrp="1"/>
          </p:cNvSpPr>
          <p:nvPr>
            <p:ph type="title"/>
          </p:nvPr>
        </p:nvSpPr>
        <p:spPr>
          <a:xfrm>
            <a:off x="3107425" y="1256139"/>
            <a:ext cx="5324100" cy="11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32"/>
          <p:cNvSpPr txBox="1">
            <a:spLocks noGrp="1"/>
          </p:cNvSpPr>
          <p:nvPr>
            <p:ph type="subTitle" idx="1"/>
          </p:nvPr>
        </p:nvSpPr>
        <p:spPr>
          <a:xfrm>
            <a:off x="1418775" y="2422263"/>
            <a:ext cx="7012800" cy="15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4" name="Google Shape;374;p32"/>
          <p:cNvGrpSpPr/>
          <p:nvPr/>
        </p:nvGrpSpPr>
        <p:grpSpPr>
          <a:xfrm>
            <a:off x="-22208" y="4602950"/>
            <a:ext cx="9240008" cy="603350"/>
            <a:chOff x="-22208" y="4602950"/>
            <a:chExt cx="9240008" cy="603350"/>
          </a:xfrm>
        </p:grpSpPr>
        <p:sp>
          <p:nvSpPr>
            <p:cNvPr id="375" name="Google Shape;375;p32"/>
            <p:cNvSpPr/>
            <p:nvPr/>
          </p:nvSpPr>
          <p:spPr>
            <a:xfrm rot="10800000" flipH="1">
              <a:off x="-22200" y="4603000"/>
              <a:ext cx="9240000" cy="60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76" name="Google Shape;376;p32"/>
            <p:cNvCxnSpPr/>
            <p:nvPr/>
          </p:nvCxnSpPr>
          <p:spPr>
            <a:xfrm>
              <a:off x="-22208" y="460295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7" name="Google Shape;377;p32"/>
          <p:cNvGrpSpPr/>
          <p:nvPr/>
        </p:nvGrpSpPr>
        <p:grpSpPr>
          <a:xfrm>
            <a:off x="-24721" y="0"/>
            <a:ext cx="9240008" cy="603350"/>
            <a:chOff x="-24721" y="0"/>
            <a:chExt cx="9240008" cy="603350"/>
          </a:xfrm>
        </p:grpSpPr>
        <p:sp>
          <p:nvSpPr>
            <p:cNvPr id="378" name="Google Shape;378;p32"/>
            <p:cNvSpPr/>
            <p:nvPr/>
          </p:nvSpPr>
          <p:spPr>
            <a:xfrm>
              <a:off x="-24713" y="0"/>
              <a:ext cx="9240000" cy="60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79" name="Google Shape;379;p32"/>
            <p:cNvCxnSpPr/>
            <p:nvPr/>
          </p:nvCxnSpPr>
          <p:spPr>
            <a:xfrm>
              <a:off x="-24721" y="60335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0" name="Google Shape;380;p32"/>
          <p:cNvSpPr/>
          <p:nvPr/>
        </p:nvSpPr>
        <p:spPr>
          <a:xfrm>
            <a:off x="-973125" y="33318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2"/>
          <p:cNvSpPr/>
          <p:nvPr/>
        </p:nvSpPr>
        <p:spPr>
          <a:xfrm>
            <a:off x="6144325" y="397867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1_1_1_2_1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"/>
          <p:cNvSpPr txBox="1">
            <a:spLocks noGrp="1"/>
          </p:cNvSpPr>
          <p:nvPr>
            <p:ph type="title"/>
          </p:nvPr>
        </p:nvSpPr>
        <p:spPr>
          <a:xfrm>
            <a:off x="713250" y="2130330"/>
            <a:ext cx="4066500" cy="11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180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33"/>
          <p:cNvSpPr txBox="1">
            <a:spLocks noGrp="1"/>
          </p:cNvSpPr>
          <p:nvPr>
            <p:ph type="subTitle" idx="1"/>
          </p:nvPr>
        </p:nvSpPr>
        <p:spPr>
          <a:xfrm>
            <a:off x="713275" y="3339275"/>
            <a:ext cx="7002600" cy="10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85" name="Google Shape;385;p33"/>
          <p:cNvGrpSpPr/>
          <p:nvPr/>
        </p:nvGrpSpPr>
        <p:grpSpPr>
          <a:xfrm>
            <a:off x="-11325" y="4597900"/>
            <a:ext cx="9188475" cy="545575"/>
            <a:chOff x="-11325" y="4597900"/>
            <a:chExt cx="9188475" cy="545575"/>
          </a:xfrm>
        </p:grpSpPr>
        <p:sp>
          <p:nvSpPr>
            <p:cNvPr id="386" name="Google Shape;386;p33"/>
            <p:cNvSpPr/>
            <p:nvPr/>
          </p:nvSpPr>
          <p:spPr>
            <a:xfrm>
              <a:off x="-11325" y="4607975"/>
              <a:ext cx="9188400" cy="535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7" name="Google Shape;387;p33"/>
            <p:cNvCxnSpPr/>
            <p:nvPr/>
          </p:nvCxnSpPr>
          <p:spPr>
            <a:xfrm rot="10800000">
              <a:off x="-11250" y="459790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8" name="Google Shape;388;p33"/>
          <p:cNvGrpSpPr/>
          <p:nvPr/>
        </p:nvGrpSpPr>
        <p:grpSpPr>
          <a:xfrm>
            <a:off x="-11325" y="-1625"/>
            <a:ext cx="9188400" cy="932250"/>
            <a:chOff x="-11325" y="-1625"/>
            <a:chExt cx="9188400" cy="932250"/>
          </a:xfrm>
        </p:grpSpPr>
        <p:sp>
          <p:nvSpPr>
            <p:cNvPr id="389" name="Google Shape;389;p33"/>
            <p:cNvSpPr/>
            <p:nvPr/>
          </p:nvSpPr>
          <p:spPr>
            <a:xfrm>
              <a:off x="-11325" y="-1625"/>
              <a:ext cx="9188400" cy="92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90" name="Google Shape;390;p33"/>
            <p:cNvCxnSpPr/>
            <p:nvPr/>
          </p:nvCxnSpPr>
          <p:spPr>
            <a:xfrm rot="10800000">
              <a:off x="-11325" y="930625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1" name="Google Shape;391;p33"/>
          <p:cNvSpPr/>
          <p:nvPr/>
        </p:nvSpPr>
        <p:spPr>
          <a:xfrm>
            <a:off x="-242100" y="-3489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33"/>
          <p:cNvSpPr/>
          <p:nvPr/>
        </p:nvSpPr>
        <p:spPr>
          <a:xfrm>
            <a:off x="863450" y="44088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3"/>
          <p:cNvSpPr/>
          <p:nvPr/>
        </p:nvSpPr>
        <p:spPr>
          <a:xfrm>
            <a:off x="7804250" y="32368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7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9"/>
          <p:cNvSpPr txBox="1">
            <a:spLocks noGrp="1"/>
          </p:cNvSpPr>
          <p:nvPr>
            <p:ph type="title"/>
          </p:nvPr>
        </p:nvSpPr>
        <p:spPr>
          <a:xfrm>
            <a:off x="712701" y="706550"/>
            <a:ext cx="29649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53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39"/>
          <p:cNvSpPr txBox="1">
            <a:spLocks noGrp="1"/>
          </p:cNvSpPr>
          <p:nvPr>
            <p:ph type="subTitle" idx="1"/>
          </p:nvPr>
        </p:nvSpPr>
        <p:spPr>
          <a:xfrm>
            <a:off x="712701" y="1568538"/>
            <a:ext cx="2964900" cy="11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39"/>
          <p:cNvSpPr txBox="1"/>
          <p:nvPr/>
        </p:nvSpPr>
        <p:spPr>
          <a:xfrm>
            <a:off x="714001" y="3672249"/>
            <a:ext cx="3843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vo"/>
                <a:ea typeface="Arvo"/>
                <a:cs typeface="Arvo"/>
                <a:sym typeface="Arv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vo"/>
                <a:ea typeface="Arvo"/>
                <a:cs typeface="Arvo"/>
                <a:sym typeface="Arv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 </a:t>
            </a:r>
            <a:r>
              <a:rPr lang="en" sz="12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vo"/>
                <a:ea typeface="Arvo"/>
                <a:cs typeface="Arvo"/>
                <a:sym typeface="Ar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451" name="Google Shape;451;p39"/>
          <p:cNvGrpSpPr/>
          <p:nvPr/>
        </p:nvGrpSpPr>
        <p:grpSpPr>
          <a:xfrm>
            <a:off x="-11325" y="-1625"/>
            <a:ext cx="4831200" cy="551250"/>
            <a:chOff x="-11325" y="-1625"/>
            <a:chExt cx="4831200" cy="551250"/>
          </a:xfrm>
        </p:grpSpPr>
        <p:sp>
          <p:nvSpPr>
            <p:cNvPr id="452" name="Google Shape;452;p39"/>
            <p:cNvSpPr/>
            <p:nvPr/>
          </p:nvSpPr>
          <p:spPr>
            <a:xfrm>
              <a:off x="-11325" y="-1625"/>
              <a:ext cx="4831200" cy="53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53" name="Google Shape;453;p39"/>
            <p:cNvCxnSpPr/>
            <p:nvPr/>
          </p:nvCxnSpPr>
          <p:spPr>
            <a:xfrm rot="10800000">
              <a:off x="-11325" y="549625"/>
              <a:ext cx="4831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4" name="Google Shape;454;p39"/>
          <p:cNvSpPr/>
          <p:nvPr/>
        </p:nvSpPr>
        <p:spPr>
          <a:xfrm>
            <a:off x="-1517700" y="1705287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40"/>
          <p:cNvGrpSpPr/>
          <p:nvPr/>
        </p:nvGrpSpPr>
        <p:grpSpPr>
          <a:xfrm>
            <a:off x="0" y="-500"/>
            <a:ext cx="1208700" cy="5206800"/>
            <a:chOff x="0" y="-500"/>
            <a:chExt cx="1208700" cy="5206800"/>
          </a:xfrm>
        </p:grpSpPr>
        <p:sp>
          <p:nvSpPr>
            <p:cNvPr id="457" name="Google Shape;457;p40"/>
            <p:cNvSpPr/>
            <p:nvPr/>
          </p:nvSpPr>
          <p:spPr>
            <a:xfrm rot="-5400000">
              <a:off x="-1999050" y="1998550"/>
              <a:ext cx="5206800" cy="1208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58" name="Google Shape;458;p40"/>
            <p:cNvCxnSpPr/>
            <p:nvPr/>
          </p:nvCxnSpPr>
          <p:spPr>
            <a:xfrm rot="-5400000">
              <a:off x="-1394400" y="260320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59" name="Google Shape;459;p40"/>
          <p:cNvGrpSpPr/>
          <p:nvPr/>
        </p:nvGrpSpPr>
        <p:grpSpPr>
          <a:xfrm rot="292070" flipH="1">
            <a:off x="442300" y="476136"/>
            <a:ext cx="412155" cy="372558"/>
            <a:chOff x="885425" y="236425"/>
            <a:chExt cx="5641050" cy="5099100"/>
          </a:xfrm>
        </p:grpSpPr>
        <p:sp>
          <p:nvSpPr>
            <p:cNvPr id="460" name="Google Shape;460;p40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0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0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0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0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40"/>
          <p:cNvGrpSpPr/>
          <p:nvPr/>
        </p:nvGrpSpPr>
        <p:grpSpPr>
          <a:xfrm rot="254532" flipH="1">
            <a:off x="8239860" y="4331721"/>
            <a:ext cx="411797" cy="372234"/>
            <a:chOff x="885425" y="236425"/>
            <a:chExt cx="5641050" cy="5099100"/>
          </a:xfrm>
        </p:grpSpPr>
        <p:sp>
          <p:nvSpPr>
            <p:cNvPr id="466" name="Google Shape;466;p40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0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0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0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0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" name="Google Shape;471;p40"/>
          <p:cNvGrpSpPr/>
          <p:nvPr/>
        </p:nvGrpSpPr>
        <p:grpSpPr>
          <a:xfrm>
            <a:off x="7935300" y="-28350"/>
            <a:ext cx="1208700" cy="5206800"/>
            <a:chOff x="7935300" y="-28350"/>
            <a:chExt cx="1208700" cy="5206800"/>
          </a:xfrm>
        </p:grpSpPr>
        <p:sp>
          <p:nvSpPr>
            <p:cNvPr id="472" name="Google Shape;472;p40"/>
            <p:cNvSpPr/>
            <p:nvPr/>
          </p:nvSpPr>
          <p:spPr>
            <a:xfrm rot="5400000" flipH="1">
              <a:off x="5936250" y="1970700"/>
              <a:ext cx="5206800" cy="1208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73" name="Google Shape;473;p40"/>
            <p:cNvCxnSpPr/>
            <p:nvPr/>
          </p:nvCxnSpPr>
          <p:spPr>
            <a:xfrm rot="-5400000">
              <a:off x="5332200" y="2575350"/>
              <a:ext cx="5206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4" name="Google Shape;474;p40"/>
          <p:cNvSpPr/>
          <p:nvPr/>
        </p:nvSpPr>
        <p:spPr>
          <a:xfrm>
            <a:off x="-1116900" y="25990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0"/>
          <p:cNvSpPr/>
          <p:nvPr/>
        </p:nvSpPr>
        <p:spPr>
          <a:xfrm>
            <a:off x="7935300" y="4812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0"/>
          <p:cNvSpPr/>
          <p:nvPr/>
        </p:nvSpPr>
        <p:spPr>
          <a:xfrm>
            <a:off x="3521538" y="409587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0"/>
          <p:cNvSpPr/>
          <p:nvPr/>
        </p:nvSpPr>
        <p:spPr>
          <a:xfrm>
            <a:off x="494063" y="1140266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0"/>
          <p:cNvSpPr/>
          <p:nvPr/>
        </p:nvSpPr>
        <p:spPr>
          <a:xfrm rot="10800000" flipH="1">
            <a:off x="8291438" y="269412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41"/>
          <p:cNvGrpSpPr/>
          <p:nvPr/>
        </p:nvGrpSpPr>
        <p:grpSpPr>
          <a:xfrm>
            <a:off x="-11325" y="4216900"/>
            <a:ext cx="9188475" cy="926625"/>
            <a:chOff x="-11325" y="4216900"/>
            <a:chExt cx="9188475" cy="926625"/>
          </a:xfrm>
        </p:grpSpPr>
        <p:sp>
          <p:nvSpPr>
            <p:cNvPr id="481" name="Google Shape;481;p41"/>
            <p:cNvSpPr/>
            <p:nvPr/>
          </p:nvSpPr>
          <p:spPr>
            <a:xfrm>
              <a:off x="-11325" y="4223425"/>
              <a:ext cx="9188400" cy="92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82" name="Google Shape;482;p41"/>
            <p:cNvCxnSpPr/>
            <p:nvPr/>
          </p:nvCxnSpPr>
          <p:spPr>
            <a:xfrm rot="10800000">
              <a:off x="-11250" y="4216900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3" name="Google Shape;483;p41"/>
          <p:cNvGrpSpPr/>
          <p:nvPr/>
        </p:nvGrpSpPr>
        <p:grpSpPr>
          <a:xfrm>
            <a:off x="-11325" y="-1625"/>
            <a:ext cx="9188400" cy="932250"/>
            <a:chOff x="-11325" y="-1625"/>
            <a:chExt cx="9188400" cy="932250"/>
          </a:xfrm>
        </p:grpSpPr>
        <p:sp>
          <p:nvSpPr>
            <p:cNvPr id="484" name="Google Shape;484;p41"/>
            <p:cNvSpPr/>
            <p:nvPr/>
          </p:nvSpPr>
          <p:spPr>
            <a:xfrm>
              <a:off x="-11325" y="-1625"/>
              <a:ext cx="9188400" cy="92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85" name="Google Shape;485;p41"/>
            <p:cNvCxnSpPr/>
            <p:nvPr/>
          </p:nvCxnSpPr>
          <p:spPr>
            <a:xfrm rot="10800000">
              <a:off x="-11325" y="930625"/>
              <a:ext cx="9188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6" name="Google Shape;486;p41"/>
          <p:cNvGrpSpPr/>
          <p:nvPr/>
        </p:nvGrpSpPr>
        <p:grpSpPr>
          <a:xfrm rot="292070" flipH="1">
            <a:off x="6875637" y="4421698"/>
            <a:ext cx="412155" cy="372558"/>
            <a:chOff x="885425" y="236425"/>
            <a:chExt cx="5641050" cy="5099100"/>
          </a:xfrm>
        </p:grpSpPr>
        <p:sp>
          <p:nvSpPr>
            <p:cNvPr id="487" name="Google Shape;487;p41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1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1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1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1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" name="Google Shape;492;p41"/>
          <p:cNvGrpSpPr/>
          <p:nvPr/>
        </p:nvGrpSpPr>
        <p:grpSpPr>
          <a:xfrm rot="-292070">
            <a:off x="1474512" y="272148"/>
            <a:ext cx="412155" cy="372558"/>
            <a:chOff x="885425" y="236425"/>
            <a:chExt cx="5641050" cy="5099100"/>
          </a:xfrm>
        </p:grpSpPr>
        <p:sp>
          <p:nvSpPr>
            <p:cNvPr id="493" name="Google Shape;493;p41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1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1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1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1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8" name="Google Shape;498;p41"/>
          <p:cNvSpPr/>
          <p:nvPr/>
        </p:nvSpPr>
        <p:spPr>
          <a:xfrm rot="-5400000" flipH="1">
            <a:off x="2625326" y="-22652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41"/>
          <p:cNvSpPr/>
          <p:nvPr/>
        </p:nvSpPr>
        <p:spPr>
          <a:xfrm rot="5400000">
            <a:off x="5806676" y="392302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383125"/>
            <a:ext cx="77175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7" r:id="rId4"/>
    <p:sldLayoutId id="2147483658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8" r:id="rId11"/>
    <p:sldLayoutId id="2147483679" r:id="rId12"/>
    <p:sldLayoutId id="2147483685" r:id="rId13"/>
    <p:sldLayoutId id="2147483686" r:id="rId14"/>
    <p:sldLayoutId id="2147483687" r:id="rId15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45"/>
          <p:cNvPicPr preferRelativeResize="0"/>
          <p:nvPr/>
        </p:nvPicPr>
        <p:blipFill rotWithShape="1">
          <a:blip r:embed="rId3">
            <a:alphaModFix/>
          </a:blip>
          <a:srcRect t="8832" b="35301"/>
          <a:stretch/>
        </p:blipFill>
        <p:spPr>
          <a:xfrm>
            <a:off x="726300" y="0"/>
            <a:ext cx="7691400" cy="257174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11" name="Google Shape;511;p45"/>
          <p:cNvSpPr txBox="1">
            <a:spLocks noGrp="1"/>
          </p:cNvSpPr>
          <p:nvPr>
            <p:ph type="ctrTitle"/>
          </p:nvPr>
        </p:nvSpPr>
        <p:spPr>
          <a:xfrm>
            <a:off x="713225" y="2810475"/>
            <a:ext cx="7717500" cy="15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dk1"/>
                </a:solidFill>
              </a:rPr>
              <a:t>AniLife: </a:t>
            </a:r>
            <a:r>
              <a:rPr lang="ru-RU" b="0" dirty="0"/>
              <a:t>социальная сеть для домашних животных</a:t>
            </a:r>
            <a:endParaRPr b="0" i="1" dirty="0">
              <a:solidFill>
                <a:schemeClr val="dk1"/>
              </a:solidFill>
            </a:endParaRPr>
          </a:p>
        </p:txBody>
      </p:sp>
      <p:sp>
        <p:nvSpPr>
          <p:cNvPr id="514" name="Google Shape;514;p45"/>
          <p:cNvSpPr txBox="1">
            <a:spLocks noGrp="1"/>
          </p:cNvSpPr>
          <p:nvPr>
            <p:ph type="title" idx="3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2022</a:t>
            </a:r>
            <a:endParaRPr dirty="0"/>
          </a:p>
        </p:txBody>
      </p:sp>
      <p:sp>
        <p:nvSpPr>
          <p:cNvPr id="515" name="Google Shape;515;p45"/>
          <p:cNvSpPr/>
          <p:nvPr/>
        </p:nvSpPr>
        <p:spPr>
          <a:xfrm>
            <a:off x="159450" y="6405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5"/>
          <p:cNvSpPr/>
          <p:nvPr/>
        </p:nvSpPr>
        <p:spPr>
          <a:xfrm>
            <a:off x="5960000" y="-1352425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45"/>
          <p:cNvGrpSpPr/>
          <p:nvPr/>
        </p:nvGrpSpPr>
        <p:grpSpPr>
          <a:xfrm rot="292070" flipH="1">
            <a:off x="139675" y="2299061"/>
            <a:ext cx="412155" cy="372558"/>
            <a:chOff x="885425" y="236425"/>
            <a:chExt cx="5641050" cy="5099100"/>
          </a:xfrm>
        </p:grpSpPr>
        <p:sp>
          <p:nvSpPr>
            <p:cNvPr id="518" name="Google Shape;518;p45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5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5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5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5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9" name="Google Shape;529;p45"/>
          <p:cNvSpPr/>
          <p:nvPr/>
        </p:nvSpPr>
        <p:spPr>
          <a:xfrm rot="10800000" flipH="1">
            <a:off x="208688" y="683000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5"/>
          <p:cNvSpPr/>
          <p:nvPr/>
        </p:nvSpPr>
        <p:spPr>
          <a:xfrm rot="5400000" flipH="1">
            <a:off x="6685888" y="1557300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C:\Users\Sergey\Downloads\logo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149" y="1781668"/>
            <a:ext cx="892551" cy="790081"/>
          </a:xfrm>
          <a:prstGeom prst="rect">
            <a:avLst/>
          </a:prstGeom>
          <a:noFill/>
          <a:effectLst/>
        </p:spPr>
      </p:pic>
      <p:sp>
        <p:nvSpPr>
          <p:cNvPr id="2" name="TextBox 1"/>
          <p:cNvSpPr txBox="1"/>
          <p:nvPr/>
        </p:nvSpPr>
        <p:spPr>
          <a:xfrm>
            <a:off x="4412609" y="4029943"/>
            <a:ext cx="3330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Ахвердян</a:t>
            </a:r>
            <a:r>
              <a:rPr lang="ru-RU" dirty="0"/>
              <a:t> Олег </a:t>
            </a:r>
          </a:p>
          <a:p>
            <a:pPr algn="ctr"/>
            <a:r>
              <a:rPr lang="ru-RU" dirty="0"/>
              <a:t>Жаринов Матвей</a:t>
            </a:r>
          </a:p>
          <a:p>
            <a:pPr algn="ctr"/>
            <a:r>
              <a:rPr lang="ru-RU" dirty="0" err="1"/>
              <a:t>Вахитова</a:t>
            </a:r>
            <a:r>
              <a:rPr lang="ru-RU" dirty="0"/>
              <a:t> Софья</a:t>
            </a:r>
            <a:endParaRPr lang="ru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1"/>
          <p:cNvSpPr txBox="1">
            <a:spLocks noGrp="1"/>
          </p:cNvSpPr>
          <p:nvPr>
            <p:ph type="title"/>
          </p:nvPr>
        </p:nvSpPr>
        <p:spPr>
          <a:xfrm>
            <a:off x="713250" y="2130330"/>
            <a:ext cx="4066500" cy="11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dirty="0" err="1"/>
              <a:t>AniLife</a:t>
            </a:r>
            <a:endParaRPr dirty="0"/>
          </a:p>
        </p:txBody>
      </p:sp>
      <p:sp>
        <p:nvSpPr>
          <p:cNvPr id="668" name="Google Shape;668;p51"/>
          <p:cNvSpPr txBox="1">
            <a:spLocks noGrp="1"/>
          </p:cNvSpPr>
          <p:nvPr>
            <p:ph type="subTitle" idx="1"/>
          </p:nvPr>
        </p:nvSpPr>
        <p:spPr>
          <a:xfrm>
            <a:off x="713275" y="3339275"/>
            <a:ext cx="7002600" cy="10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 проект это социальная сеть для владельцев домашних животных, можно сказать и для самих домашних животных</a:t>
            </a:r>
            <a:endParaRPr dirty="0"/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l="2365" t="7000" r="14914" b="5717"/>
          <a:stretch/>
        </p:blipFill>
        <p:spPr>
          <a:xfrm>
            <a:off x="4694475" y="0"/>
            <a:ext cx="4449524" cy="312489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pic>
      <p:grpSp>
        <p:nvGrpSpPr>
          <p:cNvPr id="670" name="Google Shape;670;p51"/>
          <p:cNvGrpSpPr/>
          <p:nvPr/>
        </p:nvGrpSpPr>
        <p:grpSpPr>
          <a:xfrm rot="292070" flipH="1">
            <a:off x="8539187" y="2577986"/>
            <a:ext cx="412155" cy="372558"/>
            <a:chOff x="885425" y="236425"/>
            <a:chExt cx="5641050" cy="5099100"/>
          </a:xfrm>
        </p:grpSpPr>
        <p:sp>
          <p:nvSpPr>
            <p:cNvPr id="671" name="Google Shape;671;p51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1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1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1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1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6" name="Google Shape;676;p51"/>
          <p:cNvGrpSpPr/>
          <p:nvPr/>
        </p:nvGrpSpPr>
        <p:grpSpPr>
          <a:xfrm rot="-292070">
            <a:off x="2213875" y="1290236"/>
            <a:ext cx="412155" cy="372558"/>
            <a:chOff x="885425" y="236425"/>
            <a:chExt cx="5641050" cy="5099100"/>
          </a:xfrm>
        </p:grpSpPr>
        <p:sp>
          <p:nvSpPr>
            <p:cNvPr id="677" name="Google Shape;677;p51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1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1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1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1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51"/>
          <p:cNvSpPr/>
          <p:nvPr/>
        </p:nvSpPr>
        <p:spPr>
          <a:xfrm rot="-5400000" flipH="1">
            <a:off x="3364688" y="791563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51"/>
          <p:cNvSpPr/>
          <p:nvPr/>
        </p:nvSpPr>
        <p:spPr>
          <a:xfrm rot="5400000">
            <a:off x="7470226" y="2079313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5"/>
          <p:cNvSpPr/>
          <p:nvPr/>
        </p:nvSpPr>
        <p:spPr>
          <a:xfrm>
            <a:off x="3348888" y="12785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0" name="Google Shape;800;p55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74281" y="1265063"/>
            <a:ext cx="3469719" cy="263773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scene3d>
            <a:camera prst="orthographicFront">
              <a:rot lat="0" lon="10200000" rev="0"/>
            </a:camera>
            <a:lightRig rig="threePt" dir="t"/>
          </a:scene3d>
        </p:spPr>
      </p:pic>
      <p:sp>
        <p:nvSpPr>
          <p:cNvPr id="801" name="Google Shape;801;p55"/>
          <p:cNvSpPr txBox="1">
            <a:spLocks noGrp="1"/>
          </p:cNvSpPr>
          <p:nvPr>
            <p:ph type="title"/>
          </p:nvPr>
        </p:nvSpPr>
        <p:spPr>
          <a:xfrm flipH="1">
            <a:off x="998437" y="2647950"/>
            <a:ext cx="4594500" cy="12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Актуальность проекта</a:t>
            </a:r>
            <a:endParaRPr dirty="0"/>
          </a:p>
        </p:txBody>
      </p:sp>
      <p:sp>
        <p:nvSpPr>
          <p:cNvPr id="804" name="Google Shape;804;p55"/>
          <p:cNvSpPr txBox="1">
            <a:spLocks noGrp="1"/>
          </p:cNvSpPr>
          <p:nvPr>
            <p:ph type="title" idx="2"/>
          </p:nvPr>
        </p:nvSpPr>
        <p:spPr>
          <a:xfrm flipH="1">
            <a:off x="1028812" y="755550"/>
            <a:ext cx="1435800" cy="16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1</a:t>
            </a:r>
            <a:endParaRPr dirty="0"/>
          </a:p>
        </p:txBody>
      </p:sp>
      <p:sp>
        <p:nvSpPr>
          <p:cNvPr id="805" name="Google Shape;805;p55"/>
          <p:cNvSpPr txBox="1">
            <a:spLocks noGrp="1"/>
          </p:cNvSpPr>
          <p:nvPr>
            <p:ph type="title" idx="4"/>
          </p:nvPr>
        </p:nvSpPr>
        <p:spPr>
          <a:xfrm rot="-5400000">
            <a:off x="-221700" y="2368200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</a:t>
            </a:r>
            <a:r>
              <a:rPr lang="ru-RU" dirty="0"/>
              <a:t>22</a:t>
            </a:r>
            <a:endParaRPr dirty="0"/>
          </a:p>
        </p:txBody>
      </p:sp>
      <p:grpSp>
        <p:nvGrpSpPr>
          <p:cNvPr id="806" name="Google Shape;806;p55"/>
          <p:cNvGrpSpPr/>
          <p:nvPr/>
        </p:nvGrpSpPr>
        <p:grpSpPr>
          <a:xfrm rot="292070" flipH="1">
            <a:off x="3053424" y="596682"/>
            <a:ext cx="412155" cy="372558"/>
            <a:chOff x="885425" y="236425"/>
            <a:chExt cx="5641050" cy="5099100"/>
          </a:xfrm>
        </p:grpSpPr>
        <p:sp>
          <p:nvSpPr>
            <p:cNvPr id="807" name="Google Shape;807;p55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5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5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5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5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2" name="Google Shape;812;p55"/>
          <p:cNvSpPr/>
          <p:nvPr/>
        </p:nvSpPr>
        <p:spPr>
          <a:xfrm>
            <a:off x="3105188" y="1235609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3" name="Google Shape;813;p55"/>
          <p:cNvGrpSpPr/>
          <p:nvPr/>
        </p:nvGrpSpPr>
        <p:grpSpPr>
          <a:xfrm rot="292070" flipH="1">
            <a:off x="8016587" y="4110573"/>
            <a:ext cx="412155" cy="372558"/>
            <a:chOff x="885425" y="236425"/>
            <a:chExt cx="5641050" cy="5099100"/>
          </a:xfrm>
        </p:grpSpPr>
        <p:sp>
          <p:nvSpPr>
            <p:cNvPr id="814" name="Google Shape;814;p55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5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5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5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5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9" name="Google Shape;819;p55"/>
          <p:cNvSpPr/>
          <p:nvPr/>
        </p:nvSpPr>
        <p:spPr>
          <a:xfrm rot="5400000">
            <a:off x="6947626" y="3611900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67"/>
          <p:cNvSpPr txBox="1">
            <a:spLocks noGrp="1"/>
          </p:cNvSpPr>
          <p:nvPr>
            <p:ph type="title"/>
          </p:nvPr>
        </p:nvSpPr>
        <p:spPr>
          <a:xfrm>
            <a:off x="369386" y="-65535"/>
            <a:ext cx="5324100" cy="11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-RU" dirty="0"/>
              <a:t>Актуальность</a:t>
            </a:r>
            <a:endParaRPr dirty="0"/>
          </a:p>
        </p:txBody>
      </p:sp>
      <p:sp>
        <p:nvSpPr>
          <p:cNvPr id="1131" name="Google Shape;1131;p67"/>
          <p:cNvSpPr txBox="1">
            <a:spLocks noGrp="1"/>
          </p:cNvSpPr>
          <p:nvPr>
            <p:ph type="subTitle" idx="1"/>
          </p:nvPr>
        </p:nvSpPr>
        <p:spPr>
          <a:xfrm>
            <a:off x="312587" y="846879"/>
            <a:ext cx="8227460" cy="2689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dirty="0"/>
              <a:t>Наш проект достаточно актуален и решает много проблем владельцев домашних животных, потому что приложение объединяет такие функции как: </a:t>
            </a:r>
          </a:p>
          <a:p>
            <a:pPr algn="l"/>
            <a:r>
              <a:rPr lang="ru-RU" dirty="0"/>
              <a:t>-находить площадки для выгула д/ж</a:t>
            </a:r>
          </a:p>
          <a:p>
            <a:pPr algn="l"/>
            <a:r>
              <a:rPr lang="ru-RU" dirty="0"/>
              <a:t>-питомники, где можно взять д/ж, </a:t>
            </a:r>
          </a:p>
          <a:p>
            <a:pPr algn="l"/>
            <a:r>
              <a:rPr lang="ru-RU" dirty="0"/>
              <a:t>-ветеринарные клиники, площадки для дрессировки, </a:t>
            </a:r>
          </a:p>
          <a:p>
            <a:pPr algn="l"/>
            <a:r>
              <a:rPr lang="ru-RU" dirty="0"/>
              <a:t>-магазины для д/ж</a:t>
            </a:r>
          </a:p>
          <a:p>
            <a:pPr algn="l"/>
            <a:r>
              <a:rPr lang="ru-RU" dirty="0"/>
              <a:t>-база данных, где собрана информация обо всех д/ж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И решает такую глобальную проблему как время.</a:t>
            </a:r>
          </a:p>
        </p:txBody>
      </p:sp>
      <p:grpSp>
        <p:nvGrpSpPr>
          <p:cNvPr id="1133" name="Google Shape;1133;p67"/>
          <p:cNvGrpSpPr/>
          <p:nvPr/>
        </p:nvGrpSpPr>
        <p:grpSpPr>
          <a:xfrm rot="292070" flipH="1">
            <a:off x="8570362" y="2245056"/>
            <a:ext cx="412155" cy="372558"/>
            <a:chOff x="885425" y="236425"/>
            <a:chExt cx="5641050" cy="5099100"/>
          </a:xfrm>
        </p:grpSpPr>
        <p:sp>
          <p:nvSpPr>
            <p:cNvPr id="1134" name="Google Shape;1134;p67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67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67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67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67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" name="Google Shape;1139;p67"/>
          <p:cNvGrpSpPr/>
          <p:nvPr/>
        </p:nvGrpSpPr>
        <p:grpSpPr>
          <a:xfrm rot="292070" flipH="1">
            <a:off x="156925" y="2592898"/>
            <a:ext cx="412155" cy="372558"/>
            <a:chOff x="885425" y="236425"/>
            <a:chExt cx="5641050" cy="5099100"/>
          </a:xfrm>
        </p:grpSpPr>
        <p:sp>
          <p:nvSpPr>
            <p:cNvPr id="1140" name="Google Shape;1140;p67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67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67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67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67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67"/>
          <p:cNvSpPr/>
          <p:nvPr/>
        </p:nvSpPr>
        <p:spPr>
          <a:xfrm rot="10800000" flipH="1">
            <a:off x="208688" y="996354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67"/>
          <p:cNvSpPr/>
          <p:nvPr/>
        </p:nvSpPr>
        <p:spPr>
          <a:xfrm>
            <a:off x="8626688" y="285117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6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069"/>
            <a:ext cx="3485925" cy="233892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00" name="Google Shape;1000;p62"/>
          <p:cNvSpPr/>
          <p:nvPr/>
        </p:nvSpPr>
        <p:spPr>
          <a:xfrm>
            <a:off x="-1524225" y="14572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62"/>
          <p:cNvSpPr txBox="1">
            <a:spLocks noGrp="1"/>
          </p:cNvSpPr>
          <p:nvPr>
            <p:ph type="title"/>
          </p:nvPr>
        </p:nvSpPr>
        <p:spPr>
          <a:xfrm>
            <a:off x="3880500" y="2876550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Рынок и конкуренты</a:t>
            </a:r>
            <a:endParaRPr sz="3200" dirty="0"/>
          </a:p>
        </p:txBody>
      </p:sp>
      <p:sp>
        <p:nvSpPr>
          <p:cNvPr id="1002" name="Google Shape;1002;p62"/>
          <p:cNvSpPr txBox="1">
            <a:spLocks noGrp="1"/>
          </p:cNvSpPr>
          <p:nvPr>
            <p:ph type="title" idx="2"/>
          </p:nvPr>
        </p:nvSpPr>
        <p:spPr>
          <a:xfrm>
            <a:off x="3880500" y="1060350"/>
            <a:ext cx="1435800" cy="16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  <p:sp>
        <p:nvSpPr>
          <p:cNvPr id="1005" name="Google Shape;1005;p62"/>
          <p:cNvSpPr txBox="1">
            <a:spLocks noGrp="1"/>
          </p:cNvSpPr>
          <p:nvPr>
            <p:ph type="title" idx="4"/>
          </p:nvPr>
        </p:nvSpPr>
        <p:spPr>
          <a:xfrm rot="-5400000">
            <a:off x="-221700" y="2368200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</a:t>
            </a:r>
            <a:r>
              <a:rPr lang="ru-RU" dirty="0"/>
              <a:t>22</a:t>
            </a:r>
            <a:endParaRPr dirty="0"/>
          </a:p>
        </p:txBody>
      </p:sp>
      <p:sp>
        <p:nvSpPr>
          <p:cNvPr id="1006" name="Google Shape;1006;p62"/>
          <p:cNvSpPr/>
          <p:nvPr/>
        </p:nvSpPr>
        <p:spPr>
          <a:xfrm>
            <a:off x="5783325" y="32235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7" name="Google Shape;1007;p62"/>
          <p:cNvGrpSpPr/>
          <p:nvPr/>
        </p:nvGrpSpPr>
        <p:grpSpPr>
          <a:xfrm rot="292070" flipH="1">
            <a:off x="2976623" y="961507"/>
            <a:ext cx="412155" cy="372558"/>
            <a:chOff x="885425" y="236425"/>
            <a:chExt cx="5641050" cy="5099100"/>
          </a:xfrm>
        </p:grpSpPr>
        <p:sp>
          <p:nvSpPr>
            <p:cNvPr id="1008" name="Google Shape;1008;p62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2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2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2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2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3" name="Google Shape;1013;p62"/>
          <p:cNvSpPr/>
          <p:nvPr/>
        </p:nvSpPr>
        <p:spPr>
          <a:xfrm>
            <a:off x="3028387" y="1600434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4" name="Google Shape;1014;p62"/>
          <p:cNvGrpSpPr/>
          <p:nvPr/>
        </p:nvGrpSpPr>
        <p:grpSpPr>
          <a:xfrm rot="292070" flipH="1">
            <a:off x="7516800" y="2455334"/>
            <a:ext cx="412155" cy="372558"/>
            <a:chOff x="885425" y="236425"/>
            <a:chExt cx="5641050" cy="5099100"/>
          </a:xfrm>
        </p:grpSpPr>
        <p:sp>
          <p:nvSpPr>
            <p:cNvPr id="1015" name="Google Shape;1015;p62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2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2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2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2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0" name="Google Shape;1020;p62"/>
          <p:cNvSpPr/>
          <p:nvPr/>
        </p:nvSpPr>
        <p:spPr>
          <a:xfrm rot="5400000">
            <a:off x="6447839" y="1956661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715" y="748737"/>
            <a:ext cx="7457806" cy="3840515"/>
          </a:xfrm>
        </p:spPr>
        <p:txBody>
          <a:bodyPr/>
          <a:lstStyle/>
          <a:p>
            <a:pPr algn="l"/>
            <a:r>
              <a:rPr lang="ru-RU" dirty="0"/>
              <a:t>Исходя из анализа данных на "</a:t>
            </a:r>
            <a:r>
              <a:rPr lang="ru-RU" dirty="0" err="1"/>
              <a:t>GoogleTrends</a:t>
            </a:r>
            <a:r>
              <a:rPr lang="ru-RU" dirty="0"/>
              <a:t>" </a:t>
            </a:r>
            <a:r>
              <a:rPr lang="en-US" dirty="0"/>
              <a:t> </a:t>
            </a:r>
            <a:r>
              <a:rPr lang="ru-RU" dirty="0"/>
              <a:t>нашим приложением будет пользоваться вся Россия потому что:</a:t>
            </a:r>
          </a:p>
          <a:p>
            <a:pPr marL="482600" indent="-342900" algn="l">
              <a:buAutoNum type="arabicPeriod"/>
            </a:pPr>
            <a:r>
              <a:rPr lang="ru-RU" dirty="0"/>
              <a:t>Большинство запросов о покупке корма исходит из центра России. </a:t>
            </a:r>
          </a:p>
          <a:p>
            <a:pPr marL="482600" indent="-342900" algn="l">
              <a:buAutoNum type="arabicPeriod"/>
            </a:pPr>
            <a:r>
              <a:rPr lang="ru-RU" dirty="0"/>
              <a:t>Большинство запросов о покупке питомцев исходит из Смоленской области, Амурской области, Курской </a:t>
            </a:r>
          </a:p>
          <a:p>
            <a:pPr marL="482600" indent="-342900" algn="l">
              <a:buAutoNum type="arabicPeriod"/>
            </a:pPr>
            <a:r>
              <a:rPr lang="ru-RU" dirty="0"/>
              <a:t>Большинство запросов про ветеринарные клиники исходят Мурманской области, Республики Карелия, Ленинградской области </a:t>
            </a:r>
          </a:p>
          <a:p>
            <a:pPr marL="139700" indent="0" algn="l"/>
            <a:endParaRPr lang="ru-RU" dirty="0"/>
          </a:p>
          <a:p>
            <a:pPr marL="139700" indent="0" algn="l"/>
            <a:r>
              <a:rPr lang="ru-RU" dirty="0"/>
              <a:t>Исходя из данного анализа, можно предположить от какого региона каких запросов будет больше и в зависимости от региона вставлять ту или иную рекламу.</a:t>
            </a:r>
          </a:p>
          <a:p>
            <a:pPr algn="l"/>
            <a:endParaRPr lang="ru-RU" dirty="0"/>
          </a:p>
        </p:txBody>
      </p:sp>
      <p:sp>
        <p:nvSpPr>
          <p:cNvPr id="5" name="Google Shape;1001;p62"/>
          <p:cNvSpPr txBox="1">
            <a:spLocks/>
          </p:cNvSpPr>
          <p:nvPr/>
        </p:nvSpPr>
        <p:spPr>
          <a:xfrm>
            <a:off x="2405383" y="-168723"/>
            <a:ext cx="456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algn="l"/>
            <a:r>
              <a:rPr lang="ru-RU" dirty="0"/>
              <a:t>Рынок и 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24227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01;p62"/>
          <p:cNvSpPr txBox="1">
            <a:spLocks/>
          </p:cNvSpPr>
          <p:nvPr/>
        </p:nvSpPr>
        <p:spPr>
          <a:xfrm>
            <a:off x="2405383" y="-168723"/>
            <a:ext cx="456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algn="l"/>
            <a:r>
              <a:rPr lang="ru-RU" dirty="0"/>
              <a:t>Рынок и конкуренты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108335"/>
              </p:ext>
            </p:extLst>
          </p:nvPr>
        </p:nvGraphicFramePr>
        <p:xfrm>
          <a:off x="0" y="761196"/>
          <a:ext cx="9144000" cy="3609470"/>
        </p:xfrm>
        <a:graphic>
          <a:graphicData uri="http://schemas.openxmlformats.org/drawingml/2006/table">
            <a:tbl>
              <a:tblPr/>
              <a:tblGrid>
                <a:gridCol w="2416138">
                  <a:extLst>
                    <a:ext uri="{9D8B030D-6E8A-4147-A177-3AD203B41FA5}">
                      <a16:colId xmlns:a16="http://schemas.microsoft.com/office/drawing/2014/main" val="3268429764"/>
                    </a:ext>
                  </a:extLst>
                </a:gridCol>
                <a:gridCol w="1758084">
                  <a:extLst>
                    <a:ext uri="{9D8B030D-6E8A-4147-A177-3AD203B41FA5}">
                      <a16:colId xmlns:a16="http://schemas.microsoft.com/office/drawing/2014/main" val="4169499353"/>
                    </a:ext>
                  </a:extLst>
                </a:gridCol>
                <a:gridCol w="2484889">
                  <a:extLst>
                    <a:ext uri="{9D8B030D-6E8A-4147-A177-3AD203B41FA5}">
                      <a16:colId xmlns:a16="http://schemas.microsoft.com/office/drawing/2014/main" val="4118106893"/>
                    </a:ext>
                  </a:extLst>
                </a:gridCol>
                <a:gridCol w="2484889">
                  <a:extLst>
                    <a:ext uri="{9D8B030D-6E8A-4147-A177-3AD203B41FA5}">
                      <a16:colId xmlns:a16="http://schemas.microsoft.com/office/drawing/2014/main" val="1604186943"/>
                    </a:ext>
                  </a:extLst>
                </a:gridCol>
              </a:tblGrid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Критерий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Ваш проект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Конкурент №1 (11</a:t>
                      </a:r>
                      <a:r>
                        <a:rPr lang="en-US" sz="1200" b="1">
                          <a:effectLst/>
                        </a:rPr>
                        <a:t>PET)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Конкурент №2 (</a:t>
                      </a:r>
                      <a:r>
                        <a:rPr lang="en-US" sz="1200" b="1">
                          <a:effectLst/>
                        </a:rPr>
                        <a:t>SPOTPET)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513781"/>
                  </a:ext>
                </a:extLst>
              </a:tr>
              <a:tr h="52548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Цена (сколько платит потребитель)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7% от продаж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10% от продаж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15% от продаж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890239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Качество 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4,3 (39 оценок)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5,0 (3 оценки)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75635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Надежность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4,8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4,6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4,3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755685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Сила бренда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4,8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050532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Рыночная доля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~60%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25%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15%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509488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Рекламная стратегия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4,8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4,4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4,1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225927"/>
                  </a:ext>
                </a:extLst>
              </a:tr>
              <a:tr h="525484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Процесс обслуживания клиентов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4,7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908076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Отношения с клиентами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0078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Местоположение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933777"/>
                  </a:ext>
                </a:extLst>
              </a:tr>
              <a:tr h="284278"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b="1">
                          <a:effectLst/>
                        </a:rPr>
                        <a:t>Репутация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>
                          <a:effectLst/>
                        </a:rPr>
                        <a:t>4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dirty="0">
                          <a:effectLst/>
                        </a:rPr>
                        <a:t>4,8</a:t>
                      </a:r>
                    </a:p>
                  </a:txBody>
                  <a:tcPr marL="24871" marR="24871" marT="16581" marB="1658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00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5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" name="Google Shape;1106;p66"/>
          <p:cNvPicPr preferRelativeResize="0"/>
          <p:nvPr/>
        </p:nvPicPr>
        <p:blipFill rotWithShape="1">
          <a:blip r:embed="rId3">
            <a:alphaModFix/>
          </a:blip>
          <a:srcRect l="3428" t="2857" r="-6087" b="29096"/>
          <a:stretch/>
        </p:blipFill>
        <p:spPr>
          <a:xfrm>
            <a:off x="1447975" y="-28350"/>
            <a:ext cx="6259599" cy="276852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107" name="Google Shape;1107;p66"/>
          <p:cNvSpPr txBox="1">
            <a:spLocks noGrp="1"/>
          </p:cNvSpPr>
          <p:nvPr>
            <p:ph type="title"/>
          </p:nvPr>
        </p:nvSpPr>
        <p:spPr>
          <a:xfrm>
            <a:off x="1208700" y="3104025"/>
            <a:ext cx="4943700" cy="1433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Результаты тестирования и гипотез</a:t>
            </a:r>
            <a:endParaRPr sz="4400" dirty="0"/>
          </a:p>
        </p:txBody>
      </p:sp>
      <p:sp>
        <p:nvSpPr>
          <p:cNvPr id="1110" name="Google Shape;1110;p66"/>
          <p:cNvSpPr txBox="1">
            <a:spLocks noGrp="1"/>
          </p:cNvSpPr>
          <p:nvPr>
            <p:ph type="title" idx="2"/>
          </p:nvPr>
        </p:nvSpPr>
        <p:spPr>
          <a:xfrm>
            <a:off x="6279549" y="2944175"/>
            <a:ext cx="1435800" cy="16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3</a:t>
            </a:r>
            <a:endParaRPr dirty="0"/>
          </a:p>
        </p:txBody>
      </p:sp>
      <p:sp>
        <p:nvSpPr>
          <p:cNvPr id="1111" name="Google Shape;1111;p66"/>
          <p:cNvSpPr txBox="1">
            <a:spLocks noGrp="1"/>
          </p:cNvSpPr>
          <p:nvPr>
            <p:ph type="title" idx="4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</a:t>
            </a:r>
            <a:r>
              <a:rPr lang="ru-RU" dirty="0"/>
              <a:t>22</a:t>
            </a:r>
            <a:endParaRPr dirty="0"/>
          </a:p>
        </p:txBody>
      </p:sp>
      <p:grpSp>
        <p:nvGrpSpPr>
          <p:cNvPr id="1112" name="Google Shape;1112;p66"/>
          <p:cNvGrpSpPr/>
          <p:nvPr/>
        </p:nvGrpSpPr>
        <p:grpSpPr>
          <a:xfrm rot="292070" flipH="1">
            <a:off x="1657012" y="286182"/>
            <a:ext cx="412155" cy="372558"/>
            <a:chOff x="885425" y="236425"/>
            <a:chExt cx="5641050" cy="5099100"/>
          </a:xfrm>
        </p:grpSpPr>
        <p:sp>
          <p:nvSpPr>
            <p:cNvPr id="1113" name="Google Shape;1113;p66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66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66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66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66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8" name="Google Shape;1118;p66"/>
          <p:cNvSpPr/>
          <p:nvPr/>
        </p:nvSpPr>
        <p:spPr>
          <a:xfrm>
            <a:off x="1708776" y="925109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9" name="Google Shape;1119;p66"/>
          <p:cNvGrpSpPr/>
          <p:nvPr/>
        </p:nvGrpSpPr>
        <p:grpSpPr>
          <a:xfrm rot="292070" flipH="1">
            <a:off x="7136425" y="2182384"/>
            <a:ext cx="412155" cy="372558"/>
            <a:chOff x="885425" y="236425"/>
            <a:chExt cx="5641050" cy="5099100"/>
          </a:xfrm>
        </p:grpSpPr>
        <p:sp>
          <p:nvSpPr>
            <p:cNvPr id="1120" name="Google Shape;1120;p66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66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66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66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66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" name="Google Shape;1125;p66"/>
          <p:cNvSpPr/>
          <p:nvPr/>
        </p:nvSpPr>
        <p:spPr>
          <a:xfrm rot="5400000">
            <a:off x="6067464" y="1683711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7;p66"/>
          <p:cNvSpPr txBox="1">
            <a:spLocks noGrp="1"/>
          </p:cNvSpPr>
          <p:nvPr>
            <p:ph type="title"/>
          </p:nvPr>
        </p:nvSpPr>
        <p:spPr>
          <a:xfrm>
            <a:off x="0" y="-419351"/>
            <a:ext cx="9009776" cy="1433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Результаты тестирования и гипотез</a:t>
            </a:r>
            <a:endParaRPr sz="4000" dirty="0"/>
          </a:p>
        </p:txBody>
      </p:sp>
      <p:pic>
        <p:nvPicPr>
          <p:cNvPr id="7" name="Picture 2" descr="https://sun9-west.userapi.com/sun9-70/s/v1/ig2/adK3rO_lYGefWQfNRsllb5CQ26umX8FiqnmuNss2o_I4IlMYMKIc3j5WMtzjMZRDZPL4HpcXNzNZWDAyD3mG4k7F.jpg?size=721x715&amp;quality=9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3494"/>
            <a:ext cx="2978057" cy="295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701" y="783494"/>
            <a:ext cx="2858589" cy="2953274"/>
          </a:xfrm>
          <a:prstGeom prst="rect">
            <a:avLst/>
          </a:prstGeom>
        </p:spPr>
      </p:pic>
      <p:pic>
        <p:nvPicPr>
          <p:cNvPr id="8" name="Picture 6" descr="https://sun1.userapi.com/sun1-15/s/v1/ig2/0JawPpJnlcknFEGSadJvHa6e39IFT1VZ0GaITwzRS8ssudNWu1xfEo7Z0Yoad6RUu9JP_zGRVN8KSDt4cx6idKBe.jpg?size=689x673&amp;quality=96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514" y="783494"/>
            <a:ext cx="3023486" cy="295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3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7;p66"/>
          <p:cNvSpPr txBox="1">
            <a:spLocks noGrp="1"/>
          </p:cNvSpPr>
          <p:nvPr>
            <p:ph type="title"/>
          </p:nvPr>
        </p:nvSpPr>
        <p:spPr>
          <a:xfrm>
            <a:off x="0" y="-419351"/>
            <a:ext cx="9009776" cy="1433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Результаты тестирования и гипотез</a:t>
            </a:r>
            <a:endParaRPr sz="4000" dirty="0"/>
          </a:p>
        </p:txBody>
      </p:sp>
      <p:pic>
        <p:nvPicPr>
          <p:cNvPr id="6" name="Picture 2" descr="https://sun1.userapi.com/sun1-14/s/v1/ig2/O3qZyb2ot_P0AtlOwWybN9dIwrkhSVjMviFUU_T96DFQPjW8k9Ahm1IQfVAIPN8GwUWdB7HRszXezf8jlz2tHRtE.jpg?size=719x740&amp;quality=9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019"/>
            <a:ext cx="2869464" cy="295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803" y="793019"/>
            <a:ext cx="2900838" cy="29657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865" y="785938"/>
            <a:ext cx="3126135" cy="296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0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7;p66"/>
          <p:cNvSpPr txBox="1">
            <a:spLocks noGrp="1"/>
          </p:cNvSpPr>
          <p:nvPr>
            <p:ph type="title"/>
          </p:nvPr>
        </p:nvSpPr>
        <p:spPr>
          <a:xfrm>
            <a:off x="0" y="-419351"/>
            <a:ext cx="9009776" cy="1433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Результаты тестирования и гипотез</a:t>
            </a:r>
            <a:endParaRPr sz="4000" dirty="0"/>
          </a:p>
        </p:txBody>
      </p:sp>
      <p:pic>
        <p:nvPicPr>
          <p:cNvPr id="7" name="Picture 2" descr="https://sun9-west.userapi.com/sun9-2/s/v1/ig2/4IABNeFYhSNOaY1_4uzSZ7RQYMqy1vfIfPOLX8sYctWcFQd7--fYEIBfx4H2ILrP6gMIs2FwZ6i5h3ZeILcxztI_.jpg?size=1050x1080&amp;quality=9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4213"/>
            <a:ext cx="4029824" cy="414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029824" y="684213"/>
            <a:ext cx="5114176" cy="380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6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algn="l"/>
            <a:r>
              <a:rPr lang="ru-RU" sz="1700" dirty="0"/>
              <a:t>Возрастная группа опрашиваемой аудитории 17-24 года, студенты ВУЗ-а </a:t>
            </a:r>
            <a:r>
              <a:rPr lang="ru-RU" sz="1700" dirty="0" err="1"/>
              <a:t>МИИГАиК</a:t>
            </a:r>
            <a:r>
              <a:rPr lang="ru-RU" sz="1700" dirty="0"/>
              <a:t>. </a:t>
            </a:r>
          </a:p>
          <a:p>
            <a:pPr algn="just"/>
            <a:r>
              <a:rPr lang="ru-RU" sz="1700" dirty="0"/>
              <a:t>Исходя из результатов опроса, можно сделать выводы:</a:t>
            </a:r>
          </a:p>
          <a:p>
            <a:pPr algn="just"/>
            <a:r>
              <a:rPr lang="ru-RU" sz="1700" dirty="0"/>
              <a:t>-люди еще не знакомы с нашим приложением</a:t>
            </a:r>
          </a:p>
          <a:p>
            <a:pPr algn="just"/>
            <a:endParaRPr lang="ru-RU" sz="1700" dirty="0"/>
          </a:p>
          <a:p>
            <a:pPr algn="just"/>
            <a:r>
              <a:rPr lang="ru-RU" sz="1700" dirty="0"/>
              <a:t>-</a:t>
            </a:r>
            <a:r>
              <a:rPr lang="ru-RU" sz="1500" dirty="0"/>
              <a:t>82% </a:t>
            </a:r>
            <a:r>
              <a:rPr lang="ru-RU" sz="1700" dirty="0"/>
              <a:t>людей испытывают не хватку информации</a:t>
            </a:r>
          </a:p>
          <a:p>
            <a:pPr algn="just"/>
            <a:endParaRPr lang="ru-RU" sz="1700" dirty="0"/>
          </a:p>
          <a:p>
            <a:pPr algn="just"/>
            <a:r>
              <a:rPr lang="ru-RU" sz="1700" dirty="0"/>
              <a:t>- у нас есть потребители</a:t>
            </a:r>
          </a:p>
        </p:txBody>
      </p:sp>
    </p:spTree>
    <p:extLst>
      <p:ext uri="{BB962C8B-B14F-4D97-AF65-F5344CB8AC3E}">
        <p14:creationId xmlns:p14="http://schemas.microsoft.com/office/powerpoint/2010/main" val="305071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7;p66"/>
          <p:cNvSpPr txBox="1">
            <a:spLocks noGrp="1"/>
          </p:cNvSpPr>
          <p:nvPr>
            <p:ph type="title"/>
          </p:nvPr>
        </p:nvSpPr>
        <p:spPr>
          <a:xfrm>
            <a:off x="0" y="-419351"/>
            <a:ext cx="9009776" cy="1433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Результаты тестирования и гипотез</a:t>
            </a:r>
            <a:endParaRPr sz="4000" dirty="0"/>
          </a:p>
        </p:txBody>
      </p:sp>
      <p:pic>
        <p:nvPicPr>
          <p:cNvPr id="2050" name="Picture 2" descr="https://sun9-west.userapi.com/sun9-38/s/v1/ig2/4veuQpDO6Bbfz3sYAXLOIzV4FhTm3DQGUKjoJEygi3vqRcORT36MruHsR3WMSCRmE-4EyoBxM5lrxu55XRPodJJn.jpg?size=499x1080&amp;quality=9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204" y="732769"/>
            <a:ext cx="2544082" cy="441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west.userapi.com/sun9-5/s/v1/ig2/V3fXjSmVuCU4DI55pK3y4H2GFOVw9rM22acxXaDU3Px_NBhw3KqWzfH5ZBpSfrnfjj2EYxnE2oVWU6B1CJ2RHzqu.jpg?size=499x1080&amp;quality=9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490" y="732768"/>
            <a:ext cx="2544082" cy="441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9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70"/>
          <p:cNvPicPr preferRelativeResize="0"/>
          <p:nvPr/>
        </p:nvPicPr>
        <p:blipFill rotWithShape="1">
          <a:blip r:embed="rId3">
            <a:alphaModFix/>
          </a:blip>
          <a:srcRect l="39869" t="12453" r="6571" b="823"/>
          <a:stretch/>
        </p:blipFill>
        <p:spPr>
          <a:xfrm>
            <a:off x="0" y="566325"/>
            <a:ext cx="3516975" cy="406860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283" name="Google Shape;1283;p70"/>
          <p:cNvSpPr txBox="1">
            <a:spLocks noGrp="1"/>
          </p:cNvSpPr>
          <p:nvPr>
            <p:ph type="title"/>
          </p:nvPr>
        </p:nvSpPr>
        <p:spPr>
          <a:xfrm>
            <a:off x="3712575" y="2876550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Монетизация</a:t>
            </a:r>
            <a:endParaRPr dirty="0"/>
          </a:p>
        </p:txBody>
      </p:sp>
      <p:sp>
        <p:nvSpPr>
          <p:cNvPr id="1284" name="Google Shape;1284;p70"/>
          <p:cNvSpPr txBox="1">
            <a:spLocks noGrp="1"/>
          </p:cNvSpPr>
          <p:nvPr>
            <p:ph type="title" idx="2"/>
          </p:nvPr>
        </p:nvSpPr>
        <p:spPr>
          <a:xfrm>
            <a:off x="5274825" y="984150"/>
            <a:ext cx="1435800" cy="16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4</a:t>
            </a:r>
            <a:endParaRPr dirty="0"/>
          </a:p>
        </p:txBody>
      </p:sp>
      <p:sp>
        <p:nvSpPr>
          <p:cNvPr id="1287" name="Google Shape;1287;p70"/>
          <p:cNvSpPr txBox="1">
            <a:spLocks noGrp="1"/>
          </p:cNvSpPr>
          <p:nvPr>
            <p:ph type="title" idx="4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</a:t>
            </a:r>
            <a:r>
              <a:rPr lang="ru-RU" dirty="0"/>
              <a:t>22</a:t>
            </a:r>
            <a:endParaRPr dirty="0"/>
          </a:p>
        </p:txBody>
      </p:sp>
      <p:sp>
        <p:nvSpPr>
          <p:cNvPr id="1288" name="Google Shape;1288;p70"/>
          <p:cNvSpPr/>
          <p:nvPr/>
        </p:nvSpPr>
        <p:spPr>
          <a:xfrm>
            <a:off x="-1157500" y="-6233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9" name="Google Shape;1289;p70"/>
          <p:cNvGrpSpPr/>
          <p:nvPr/>
        </p:nvGrpSpPr>
        <p:grpSpPr>
          <a:xfrm rot="292070" flipH="1">
            <a:off x="7397162" y="757556"/>
            <a:ext cx="412155" cy="372558"/>
            <a:chOff x="885425" y="236425"/>
            <a:chExt cx="5641050" cy="5099100"/>
          </a:xfrm>
        </p:grpSpPr>
        <p:sp>
          <p:nvSpPr>
            <p:cNvPr id="1290" name="Google Shape;1290;p70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70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70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70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70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70"/>
          <p:cNvGrpSpPr/>
          <p:nvPr/>
        </p:nvGrpSpPr>
        <p:grpSpPr>
          <a:xfrm rot="292070" flipH="1">
            <a:off x="4104725" y="2337298"/>
            <a:ext cx="412155" cy="372558"/>
            <a:chOff x="885425" y="236425"/>
            <a:chExt cx="5641050" cy="5099100"/>
          </a:xfrm>
        </p:grpSpPr>
        <p:sp>
          <p:nvSpPr>
            <p:cNvPr id="1296" name="Google Shape;1296;p70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70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70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70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70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1" name="Google Shape;1301;p70"/>
          <p:cNvSpPr/>
          <p:nvPr/>
        </p:nvSpPr>
        <p:spPr>
          <a:xfrm rot="10800000" flipH="1">
            <a:off x="4156488" y="740754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70"/>
          <p:cNvSpPr/>
          <p:nvPr/>
        </p:nvSpPr>
        <p:spPr>
          <a:xfrm>
            <a:off x="7453488" y="136367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" name="Google Shape;2017;p82"/>
          <p:cNvGrpSpPr/>
          <p:nvPr/>
        </p:nvGrpSpPr>
        <p:grpSpPr>
          <a:xfrm rot="292070" flipH="1">
            <a:off x="8570362" y="2702256"/>
            <a:ext cx="412155" cy="372558"/>
            <a:chOff x="885425" y="236425"/>
            <a:chExt cx="5641050" cy="5099100"/>
          </a:xfrm>
        </p:grpSpPr>
        <p:sp>
          <p:nvSpPr>
            <p:cNvPr id="2018" name="Google Shape;2018;p82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82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82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82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82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3" name="Google Shape;2023;p82"/>
          <p:cNvGrpSpPr/>
          <p:nvPr/>
        </p:nvGrpSpPr>
        <p:grpSpPr>
          <a:xfrm rot="292070" flipH="1">
            <a:off x="156925" y="4269298"/>
            <a:ext cx="412155" cy="372558"/>
            <a:chOff x="885425" y="236425"/>
            <a:chExt cx="5641050" cy="5099100"/>
          </a:xfrm>
        </p:grpSpPr>
        <p:sp>
          <p:nvSpPr>
            <p:cNvPr id="2024" name="Google Shape;2024;p82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82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82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82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82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9" name="Google Shape;2029;p82"/>
          <p:cNvSpPr/>
          <p:nvPr/>
        </p:nvSpPr>
        <p:spPr>
          <a:xfrm rot="10800000" flipH="1">
            <a:off x="208688" y="2672754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82"/>
          <p:cNvSpPr/>
          <p:nvPr/>
        </p:nvSpPr>
        <p:spPr>
          <a:xfrm>
            <a:off x="8626688" y="330837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283;p70"/>
          <p:cNvSpPr txBox="1">
            <a:spLocks/>
          </p:cNvSpPr>
          <p:nvPr/>
        </p:nvSpPr>
        <p:spPr>
          <a:xfrm>
            <a:off x="2264687" y="164095"/>
            <a:ext cx="45603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Mono"/>
              <a:buNone/>
              <a:defRPr sz="3200" b="1" i="0" u="none" strike="noStrike" cap="none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ru-RU" dirty="0"/>
              <a:t>Монетизация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4303458-7E08-3F19-1C7F-80B1B7D2A4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4528435"/>
              </p:ext>
            </p:extLst>
          </p:nvPr>
        </p:nvGraphicFramePr>
        <p:xfrm>
          <a:off x="203798" y="1385455"/>
          <a:ext cx="8784452" cy="35939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7148">
                  <a:extLst>
                    <a:ext uri="{9D8B030D-6E8A-4147-A177-3AD203B41FA5}">
                      <a16:colId xmlns:a16="http://schemas.microsoft.com/office/drawing/2014/main" val="847233977"/>
                    </a:ext>
                  </a:extLst>
                </a:gridCol>
                <a:gridCol w="608278">
                  <a:extLst>
                    <a:ext uri="{9D8B030D-6E8A-4147-A177-3AD203B41FA5}">
                      <a16:colId xmlns:a16="http://schemas.microsoft.com/office/drawing/2014/main" val="1478076631"/>
                    </a:ext>
                  </a:extLst>
                </a:gridCol>
                <a:gridCol w="545080">
                  <a:extLst>
                    <a:ext uri="{9D8B030D-6E8A-4147-A177-3AD203B41FA5}">
                      <a16:colId xmlns:a16="http://schemas.microsoft.com/office/drawing/2014/main" val="2095951009"/>
                    </a:ext>
                  </a:extLst>
                </a:gridCol>
                <a:gridCol w="560877">
                  <a:extLst>
                    <a:ext uri="{9D8B030D-6E8A-4147-A177-3AD203B41FA5}">
                      <a16:colId xmlns:a16="http://schemas.microsoft.com/office/drawing/2014/main" val="2179273523"/>
                    </a:ext>
                  </a:extLst>
                </a:gridCol>
                <a:gridCol w="560877">
                  <a:extLst>
                    <a:ext uri="{9D8B030D-6E8A-4147-A177-3AD203B41FA5}">
                      <a16:colId xmlns:a16="http://schemas.microsoft.com/office/drawing/2014/main" val="423859378"/>
                    </a:ext>
                  </a:extLst>
                </a:gridCol>
                <a:gridCol w="560877">
                  <a:extLst>
                    <a:ext uri="{9D8B030D-6E8A-4147-A177-3AD203B41FA5}">
                      <a16:colId xmlns:a16="http://schemas.microsoft.com/office/drawing/2014/main" val="254914466"/>
                    </a:ext>
                  </a:extLst>
                </a:gridCol>
                <a:gridCol w="560877">
                  <a:extLst>
                    <a:ext uri="{9D8B030D-6E8A-4147-A177-3AD203B41FA5}">
                      <a16:colId xmlns:a16="http://schemas.microsoft.com/office/drawing/2014/main" val="2993497133"/>
                    </a:ext>
                  </a:extLst>
                </a:gridCol>
                <a:gridCol w="560877">
                  <a:extLst>
                    <a:ext uri="{9D8B030D-6E8A-4147-A177-3AD203B41FA5}">
                      <a16:colId xmlns:a16="http://schemas.microsoft.com/office/drawing/2014/main" val="971007782"/>
                    </a:ext>
                  </a:extLst>
                </a:gridCol>
                <a:gridCol w="545080">
                  <a:extLst>
                    <a:ext uri="{9D8B030D-6E8A-4147-A177-3AD203B41FA5}">
                      <a16:colId xmlns:a16="http://schemas.microsoft.com/office/drawing/2014/main" val="2599546448"/>
                    </a:ext>
                  </a:extLst>
                </a:gridCol>
                <a:gridCol w="616175">
                  <a:extLst>
                    <a:ext uri="{9D8B030D-6E8A-4147-A177-3AD203B41FA5}">
                      <a16:colId xmlns:a16="http://schemas.microsoft.com/office/drawing/2014/main" val="4258948365"/>
                    </a:ext>
                  </a:extLst>
                </a:gridCol>
                <a:gridCol w="552978">
                  <a:extLst>
                    <a:ext uri="{9D8B030D-6E8A-4147-A177-3AD203B41FA5}">
                      <a16:colId xmlns:a16="http://schemas.microsoft.com/office/drawing/2014/main" val="2630090176"/>
                    </a:ext>
                  </a:extLst>
                </a:gridCol>
                <a:gridCol w="616175">
                  <a:extLst>
                    <a:ext uri="{9D8B030D-6E8A-4147-A177-3AD203B41FA5}">
                      <a16:colId xmlns:a16="http://schemas.microsoft.com/office/drawing/2014/main" val="829633779"/>
                    </a:ext>
                  </a:extLst>
                </a:gridCol>
                <a:gridCol w="552978">
                  <a:extLst>
                    <a:ext uri="{9D8B030D-6E8A-4147-A177-3AD203B41FA5}">
                      <a16:colId xmlns:a16="http://schemas.microsoft.com/office/drawing/2014/main" val="652120524"/>
                    </a:ext>
                  </a:extLst>
                </a:gridCol>
                <a:gridCol w="616175">
                  <a:extLst>
                    <a:ext uri="{9D8B030D-6E8A-4147-A177-3AD203B41FA5}">
                      <a16:colId xmlns:a16="http://schemas.microsoft.com/office/drawing/2014/main" val="1099649542"/>
                    </a:ext>
                  </a:extLst>
                </a:gridCol>
              </a:tblGrid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1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2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3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4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5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6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7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8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9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10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11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u="none" strike="noStrike">
                          <a:effectLst/>
                        </a:rPr>
                        <a:t>12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918504014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Кол-во пользователей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80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120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590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982771431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Всего пользователей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170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450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570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720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920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1420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2010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3010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286919730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Доход с премиум аккаунтов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 dirty="0">
                          <a:effectLst/>
                        </a:rPr>
                        <a:t>750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1275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1875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2625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3375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4275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5400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6900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10650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15075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22575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215285254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Монетизация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25 000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50 000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85 000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125 000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175 000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225 000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285 000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360 000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460 000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710 000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1 005 000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1 505 000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891806030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доход с рекламы кормов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590361334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4072469183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735938025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Итого Доход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25 375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50 750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86 275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126 875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177 625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228 375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289 275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365 400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466 900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720 650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1 020 075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1 527 575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2484526438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Расходы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883461253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ФОТ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</a:rPr>
                        <a:t>                       -     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           -  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7803493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Прочие расходы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657107445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Инвестиции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350 000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4288698883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Итого Расход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350 000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100 000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641560029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Операционная прибыль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74 625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49 250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13 725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26 875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77 625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128 375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189 275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265 400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366 900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620 650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920 075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1 427 575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Inconsolata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15437315"/>
                  </a:ext>
                </a:extLst>
              </a:tr>
              <a:tr h="14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3623105724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Чистая прибыль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 74 625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  49 250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  13 725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26 875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77 625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128 375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189 275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265 400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366 900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620 650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920 075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1 427 575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2014383670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Доход накопленным итогом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  350 000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424 625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473 875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487 600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460 725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383 100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254 725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           65 450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    199 950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566 850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   1 187 500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        2 107 575  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</a:rPr>
                        <a:t>           3 535 150   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16" marR="3716" marT="3716" marB="0" anchor="b"/>
                </a:tc>
                <a:extLst>
                  <a:ext uri="{0D108BD9-81ED-4DB2-BD59-A6C34878D82A}">
                    <a16:rowId xmlns:a16="http://schemas.microsoft.com/office/drawing/2014/main" val="53382208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74"/>
          <p:cNvSpPr txBox="1">
            <a:spLocks noGrp="1"/>
          </p:cNvSpPr>
          <p:nvPr>
            <p:ph type="title"/>
          </p:nvPr>
        </p:nvSpPr>
        <p:spPr>
          <a:xfrm>
            <a:off x="1860749" y="687575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 проекта </a:t>
            </a:r>
            <a:endParaRPr dirty="0"/>
          </a:p>
        </p:txBody>
      </p:sp>
      <p:sp>
        <p:nvSpPr>
          <p:cNvPr id="1440" name="Google Shape;1440;p74"/>
          <p:cNvSpPr txBox="1">
            <a:spLocks noGrp="1"/>
          </p:cNvSpPr>
          <p:nvPr>
            <p:ph type="title" idx="2"/>
          </p:nvPr>
        </p:nvSpPr>
        <p:spPr>
          <a:xfrm>
            <a:off x="6651350" y="535525"/>
            <a:ext cx="1435800" cy="166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1443" name="Google Shape;1443;p74"/>
          <p:cNvSpPr txBox="1">
            <a:spLocks noGrp="1"/>
          </p:cNvSpPr>
          <p:nvPr>
            <p:ph type="title" idx="4"/>
          </p:nvPr>
        </p:nvSpPr>
        <p:spPr>
          <a:xfrm rot="-5400000">
            <a:off x="-221700" y="3821475"/>
            <a:ext cx="1169400" cy="4071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</a:t>
            </a:r>
            <a:r>
              <a:rPr lang="ru-RU" dirty="0"/>
              <a:t>22</a:t>
            </a:r>
            <a:endParaRPr dirty="0"/>
          </a:p>
        </p:txBody>
      </p:sp>
      <p:pic>
        <p:nvPicPr>
          <p:cNvPr id="1444" name="Google Shape;1444;p74"/>
          <p:cNvPicPr preferRelativeResize="0"/>
          <p:nvPr/>
        </p:nvPicPr>
        <p:blipFill rotWithShape="1">
          <a:blip r:embed="rId3">
            <a:alphaModFix/>
          </a:blip>
          <a:srcRect t="37773" b="321"/>
          <a:stretch/>
        </p:blipFill>
        <p:spPr>
          <a:xfrm>
            <a:off x="1823200" y="2437775"/>
            <a:ext cx="6259599" cy="2768523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45" name="Google Shape;1445;p74"/>
          <p:cNvSpPr/>
          <p:nvPr/>
        </p:nvSpPr>
        <p:spPr>
          <a:xfrm>
            <a:off x="1495825" y="4257700"/>
            <a:ext cx="2325600" cy="2325600"/>
          </a:xfrm>
          <a:prstGeom prst="ellipse">
            <a:avLst/>
          </a:prstGeom>
          <a:gradFill>
            <a:gsLst>
              <a:gs pos="0">
                <a:schemeClr val="lt2"/>
              </a:gs>
              <a:gs pos="6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6" name="Google Shape;1446;p74"/>
          <p:cNvGrpSpPr/>
          <p:nvPr/>
        </p:nvGrpSpPr>
        <p:grpSpPr>
          <a:xfrm rot="292070" flipH="1">
            <a:off x="1068612" y="286182"/>
            <a:ext cx="412155" cy="372558"/>
            <a:chOff x="885425" y="236425"/>
            <a:chExt cx="5641050" cy="5099100"/>
          </a:xfrm>
        </p:grpSpPr>
        <p:sp>
          <p:nvSpPr>
            <p:cNvPr id="1447" name="Google Shape;1447;p74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4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4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4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4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2" name="Google Shape;1452;p74"/>
          <p:cNvSpPr/>
          <p:nvPr/>
        </p:nvSpPr>
        <p:spPr>
          <a:xfrm>
            <a:off x="1120376" y="925109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3" name="Google Shape;1453;p74"/>
          <p:cNvGrpSpPr/>
          <p:nvPr/>
        </p:nvGrpSpPr>
        <p:grpSpPr>
          <a:xfrm rot="292070" flipH="1">
            <a:off x="6996700" y="2665884"/>
            <a:ext cx="412155" cy="372558"/>
            <a:chOff x="885425" y="236425"/>
            <a:chExt cx="5641050" cy="5099100"/>
          </a:xfrm>
        </p:grpSpPr>
        <p:sp>
          <p:nvSpPr>
            <p:cNvPr id="1454" name="Google Shape;1454;p74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74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74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74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74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9" name="Google Shape;1459;p74"/>
          <p:cNvSpPr/>
          <p:nvPr/>
        </p:nvSpPr>
        <p:spPr>
          <a:xfrm rot="5400000">
            <a:off x="5927739" y="2167211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715" y="748737"/>
            <a:ext cx="7457806" cy="3840515"/>
          </a:xfrm>
        </p:spPr>
        <p:txBody>
          <a:bodyPr/>
          <a:lstStyle/>
          <a:p>
            <a:pPr algn="l"/>
            <a:r>
              <a:rPr lang="ru-RU" dirty="0"/>
              <a:t>1). Необходимо добить самый максимум привлеченных партнеров-зоомагазинов.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2). Карты ближайшего Подмосковья так же необходимо разработать в структуре карт Москвы.</a:t>
            </a:r>
            <a:br>
              <a:rPr lang="ru-RU" dirty="0"/>
            </a:br>
            <a:r>
              <a:rPr lang="ru-RU" dirty="0"/>
              <a:t>Далее, по </a:t>
            </a:r>
            <a:r>
              <a:rPr lang="ru-RU" dirty="0" err="1"/>
              <a:t>очередно</a:t>
            </a:r>
            <a:r>
              <a:rPr lang="ru-RU" dirty="0"/>
              <a:t>, будут разработаны карты городов-</a:t>
            </a:r>
            <a:r>
              <a:rPr lang="ru-RU" dirty="0" err="1"/>
              <a:t>миллиоников</a:t>
            </a:r>
            <a:r>
              <a:rPr lang="ru-RU" dirty="0"/>
              <a:t> и т.д.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3). Развить структурную составлявшую социальной сети – добивать дополнительные методы общения между хозяевами. Так же создание мини-игр.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4). Работа с поставщиками напрямую.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5). Набор команды </a:t>
            </a:r>
            <a:r>
              <a:rPr lang="ru-RU" dirty="0" err="1"/>
              <a:t>грумеров</a:t>
            </a:r>
            <a:r>
              <a:rPr lang="ru-RU" dirty="0"/>
              <a:t> на дому и </a:t>
            </a:r>
            <a:r>
              <a:rPr lang="ru-RU" dirty="0" err="1"/>
              <a:t>выгульщиков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4" name="Google Shape;1439;p74"/>
          <p:cNvSpPr txBox="1">
            <a:spLocks noGrp="1"/>
          </p:cNvSpPr>
          <p:nvPr>
            <p:ph type="title"/>
          </p:nvPr>
        </p:nvSpPr>
        <p:spPr>
          <a:xfrm>
            <a:off x="1432124" y="-179200"/>
            <a:ext cx="4560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 проекта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875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79"/>
          <p:cNvSpPr txBox="1">
            <a:spLocks noGrp="1"/>
          </p:cNvSpPr>
          <p:nvPr>
            <p:ph type="title"/>
          </p:nvPr>
        </p:nvSpPr>
        <p:spPr>
          <a:xfrm>
            <a:off x="713225" y="1547987"/>
            <a:ext cx="3858900" cy="7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В заключении</a:t>
            </a:r>
            <a:endParaRPr sz="4000" dirty="0"/>
          </a:p>
        </p:txBody>
      </p:sp>
      <p:sp>
        <p:nvSpPr>
          <p:cNvPr id="1569" name="Google Shape;1569;p79"/>
          <p:cNvSpPr txBox="1">
            <a:spLocks noGrp="1"/>
          </p:cNvSpPr>
          <p:nvPr>
            <p:ph type="subTitle" idx="1"/>
          </p:nvPr>
        </p:nvSpPr>
        <p:spPr>
          <a:xfrm>
            <a:off x="713225" y="2384686"/>
            <a:ext cx="3858900" cy="13210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Домашние животные для многих являются частью их жизни, именно поэтому необходимо помочь владельцам и не только им, чтобы заботиться о братьях наших меньших</a:t>
            </a:r>
            <a:endParaRPr dirty="0"/>
          </a:p>
        </p:txBody>
      </p:sp>
      <p:sp>
        <p:nvSpPr>
          <p:cNvPr id="1570" name="Google Shape;1570;p79"/>
          <p:cNvSpPr txBox="1">
            <a:spLocks noGrp="1"/>
          </p:cNvSpPr>
          <p:nvPr>
            <p:ph type="body" idx="2"/>
          </p:nvPr>
        </p:nvSpPr>
        <p:spPr>
          <a:xfrm>
            <a:off x="4918508" y="1517250"/>
            <a:ext cx="3512391" cy="21090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/>
              <a:t>Забота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/>
              <a:t>Удобство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dirty="0"/>
              <a:t>Актуальность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</p:txBody>
      </p:sp>
      <p:grpSp>
        <p:nvGrpSpPr>
          <p:cNvPr id="1571" name="Google Shape;1571;p79"/>
          <p:cNvGrpSpPr/>
          <p:nvPr/>
        </p:nvGrpSpPr>
        <p:grpSpPr>
          <a:xfrm rot="292070" flipH="1">
            <a:off x="6875637" y="4421698"/>
            <a:ext cx="412155" cy="372558"/>
            <a:chOff x="885425" y="236425"/>
            <a:chExt cx="5641050" cy="5099100"/>
          </a:xfrm>
        </p:grpSpPr>
        <p:sp>
          <p:nvSpPr>
            <p:cNvPr id="1572" name="Google Shape;1572;p79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79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79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79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79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7" name="Google Shape;1577;p79"/>
          <p:cNvGrpSpPr/>
          <p:nvPr/>
        </p:nvGrpSpPr>
        <p:grpSpPr>
          <a:xfrm rot="-292070">
            <a:off x="1474512" y="272148"/>
            <a:ext cx="412155" cy="372558"/>
            <a:chOff x="885425" y="236425"/>
            <a:chExt cx="5641050" cy="5099100"/>
          </a:xfrm>
        </p:grpSpPr>
        <p:sp>
          <p:nvSpPr>
            <p:cNvPr id="1578" name="Google Shape;1578;p79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79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79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79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79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3" name="Google Shape;1583;p79"/>
          <p:cNvSpPr/>
          <p:nvPr/>
        </p:nvSpPr>
        <p:spPr>
          <a:xfrm rot="-5400000" flipH="1">
            <a:off x="2625326" y="-22652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4" name="Google Shape;1584;p79"/>
          <p:cNvSpPr/>
          <p:nvPr/>
        </p:nvSpPr>
        <p:spPr>
          <a:xfrm rot="5400000">
            <a:off x="5806676" y="392302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67"/>
          <p:cNvSpPr txBox="1">
            <a:spLocks noGrp="1"/>
          </p:cNvSpPr>
          <p:nvPr>
            <p:ph type="title"/>
          </p:nvPr>
        </p:nvSpPr>
        <p:spPr>
          <a:xfrm>
            <a:off x="369386" y="-65535"/>
            <a:ext cx="5324100" cy="11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grpSp>
        <p:nvGrpSpPr>
          <p:cNvPr id="1133" name="Google Shape;1133;p67"/>
          <p:cNvGrpSpPr/>
          <p:nvPr/>
        </p:nvGrpSpPr>
        <p:grpSpPr>
          <a:xfrm rot="292070" flipH="1">
            <a:off x="8570362" y="2245056"/>
            <a:ext cx="412155" cy="372558"/>
            <a:chOff x="885425" y="236425"/>
            <a:chExt cx="5641050" cy="5099100"/>
          </a:xfrm>
        </p:grpSpPr>
        <p:sp>
          <p:nvSpPr>
            <p:cNvPr id="1134" name="Google Shape;1134;p67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67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67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67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67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" name="Google Shape;1139;p67"/>
          <p:cNvGrpSpPr/>
          <p:nvPr/>
        </p:nvGrpSpPr>
        <p:grpSpPr>
          <a:xfrm rot="292070" flipH="1">
            <a:off x="156925" y="2592898"/>
            <a:ext cx="412155" cy="372558"/>
            <a:chOff x="885425" y="236425"/>
            <a:chExt cx="5641050" cy="5099100"/>
          </a:xfrm>
        </p:grpSpPr>
        <p:sp>
          <p:nvSpPr>
            <p:cNvPr id="1140" name="Google Shape;1140;p67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67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67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67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67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67"/>
          <p:cNvSpPr/>
          <p:nvPr/>
        </p:nvSpPr>
        <p:spPr>
          <a:xfrm rot="10800000" flipH="1">
            <a:off x="208688" y="996354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67"/>
          <p:cNvSpPr/>
          <p:nvPr/>
        </p:nvSpPr>
        <p:spPr>
          <a:xfrm>
            <a:off x="8626688" y="2851175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061E3DD-A922-8944-94AB-DE91AACB4BB7}"/>
              </a:ext>
            </a:extLst>
          </p:cNvPr>
          <p:cNvSpPr txBox="1">
            <a:spLocks/>
          </p:cNvSpPr>
          <p:nvPr/>
        </p:nvSpPr>
        <p:spPr>
          <a:xfrm>
            <a:off x="-498140" y="3608616"/>
            <a:ext cx="3424585" cy="132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6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algn="ctr"/>
            <a:r>
              <a:rPr lang="ru-RU" sz="2300" dirty="0" err="1"/>
              <a:t>Ахвердян</a:t>
            </a:r>
            <a:r>
              <a:rPr lang="ru-RU" sz="2300" dirty="0"/>
              <a:t> Олег Эдгарович – студент 2021-ФУТ-ЗиК(</a:t>
            </a:r>
            <a:r>
              <a:rPr lang="ru-RU" sz="2300" dirty="0" err="1"/>
              <a:t>упр</a:t>
            </a:r>
            <a:r>
              <a:rPr lang="ru-RU" sz="2300" dirty="0"/>
              <a:t>)-1б</a:t>
            </a:r>
          </a:p>
          <a:p>
            <a:pPr algn="ctr"/>
            <a:endParaRPr lang="ru-RU" sz="2300" dirty="0"/>
          </a:p>
          <a:p>
            <a:pPr algn="ctr"/>
            <a:endParaRPr lang="ru-RU" sz="2300" dirty="0"/>
          </a:p>
          <a:p>
            <a:pPr algn="ctr"/>
            <a:endParaRPr lang="ru-CZ" sz="2300" dirty="0"/>
          </a:p>
        </p:txBody>
      </p:sp>
      <p:pic>
        <p:nvPicPr>
          <p:cNvPr id="20" name="Picture 2" descr="https://sun1.userapi.com/sun1-56/s/v1/ig2/wyq7l2wBSEkKzhyIBfJaR-vVBJjnQwGKcQexapszRipCAyvbhz7QGfL76FTBXgAaKYf0UB56Ra3xvpcAEhoDEeFP.jpg?size=720x1080&amp;quality=9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38" y="699359"/>
            <a:ext cx="1939505" cy="290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615253" y="3578991"/>
            <a:ext cx="3422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err="1"/>
              <a:t>Вахитова</a:t>
            </a:r>
            <a:r>
              <a:rPr lang="ru-RU" sz="2100" dirty="0"/>
              <a:t> Совья Максимовна – студентка 2022-КФ-КиГ1-4б</a:t>
            </a:r>
          </a:p>
          <a:p>
            <a:pPr algn="ctr"/>
            <a:endParaRPr lang="ru-RU" sz="2100" dirty="0"/>
          </a:p>
        </p:txBody>
      </p:sp>
      <p:pic>
        <p:nvPicPr>
          <p:cNvPr id="22" name="Picture 4" descr="https://sun9-west.userapi.com/sun9-49/s/v1/ig2/o2_K2um9RLzxNZFpp0ghOmBIrQcxXplC26Qnv6gjVlVbTFehpJPa2FNXGbew3m853RjQ0dBRJEtlUZZubjmETpfn.jpg?size=720x1080&amp;quality=95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988" y="635718"/>
            <a:ext cx="1939505" cy="290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971025" y="3615490"/>
            <a:ext cx="2961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Жаринов Матвей Сергеевич – студент 2021-ГиДЗкгин-1б</a:t>
            </a:r>
          </a:p>
          <a:p>
            <a:endParaRPr lang="ru-RU" sz="2100" dirty="0"/>
          </a:p>
        </p:txBody>
      </p:sp>
      <p:pic>
        <p:nvPicPr>
          <p:cNvPr id="24" name="Picture 8" descr="https://sun9-west.userapi.com/sun9-37/s/v1/ig2/fUKmc2wDtehXQwx9WGf8fUcx5PSRgzaC4YDWYHOeBuQZnfO0xX0S3WKNR3qc7VBvVS3fmBxh6b547kBF-fhJdG6A.jpg?size=1080x1057&amp;quality=9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675" y="632369"/>
            <a:ext cx="2801257" cy="290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12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</a:t>
            </a:r>
            <a:endParaRPr dirty="0"/>
          </a:p>
        </p:txBody>
      </p:sp>
      <p:grpSp>
        <p:nvGrpSpPr>
          <p:cNvPr id="1616" name="Google Shape;1616;p80"/>
          <p:cNvGrpSpPr/>
          <p:nvPr/>
        </p:nvGrpSpPr>
        <p:grpSpPr>
          <a:xfrm rot="292070" flipH="1">
            <a:off x="6822850" y="4218459"/>
            <a:ext cx="412155" cy="372558"/>
            <a:chOff x="885425" y="236425"/>
            <a:chExt cx="5641050" cy="5099100"/>
          </a:xfrm>
        </p:grpSpPr>
        <p:sp>
          <p:nvSpPr>
            <p:cNvPr id="1617" name="Google Shape;1617;p80"/>
            <p:cNvSpPr/>
            <p:nvPr/>
          </p:nvSpPr>
          <p:spPr>
            <a:xfrm>
              <a:off x="1731575" y="2110750"/>
              <a:ext cx="3944125" cy="3224775"/>
            </a:xfrm>
            <a:custGeom>
              <a:avLst/>
              <a:gdLst/>
              <a:ahLst/>
              <a:cxnLst/>
              <a:rect l="l" t="t" r="r" b="b"/>
              <a:pathLst>
                <a:path w="157765" h="128991" extrusionOk="0">
                  <a:moveTo>
                    <a:pt x="82674" y="4439"/>
                  </a:moveTo>
                  <a:cubicBezTo>
                    <a:pt x="83229" y="4439"/>
                    <a:pt x="83784" y="4624"/>
                    <a:pt x="84339" y="4624"/>
                  </a:cubicBezTo>
                  <a:cubicBezTo>
                    <a:pt x="103019" y="6844"/>
                    <a:pt x="122254" y="20900"/>
                    <a:pt x="134275" y="41060"/>
                  </a:cubicBezTo>
                  <a:cubicBezTo>
                    <a:pt x="152586" y="71946"/>
                    <a:pt x="149441" y="107827"/>
                    <a:pt x="127247" y="121144"/>
                  </a:cubicBezTo>
                  <a:cubicBezTo>
                    <a:pt x="123531" y="123340"/>
                    <a:pt x="119698" y="124147"/>
                    <a:pt x="115644" y="124147"/>
                  </a:cubicBezTo>
                  <a:cubicBezTo>
                    <a:pt x="110822" y="124147"/>
                    <a:pt x="105686" y="123005"/>
                    <a:pt x="100060" y="121698"/>
                  </a:cubicBezTo>
                  <a:cubicBezTo>
                    <a:pt x="93216" y="119756"/>
                    <a:pt x="86096" y="118785"/>
                    <a:pt x="78975" y="118785"/>
                  </a:cubicBezTo>
                  <a:cubicBezTo>
                    <a:pt x="71854" y="118785"/>
                    <a:pt x="64734" y="119756"/>
                    <a:pt x="57891" y="121698"/>
                  </a:cubicBezTo>
                  <a:cubicBezTo>
                    <a:pt x="52364" y="123005"/>
                    <a:pt x="47220" y="124147"/>
                    <a:pt x="42369" y="124147"/>
                  </a:cubicBezTo>
                  <a:cubicBezTo>
                    <a:pt x="38291" y="124147"/>
                    <a:pt x="34420" y="123340"/>
                    <a:pt x="30703" y="121144"/>
                  </a:cubicBezTo>
                  <a:cubicBezTo>
                    <a:pt x="8509" y="107827"/>
                    <a:pt x="5365" y="71946"/>
                    <a:pt x="23860" y="41060"/>
                  </a:cubicBezTo>
                  <a:cubicBezTo>
                    <a:pt x="35881" y="20900"/>
                    <a:pt x="54931" y="6844"/>
                    <a:pt x="73612" y="4624"/>
                  </a:cubicBezTo>
                  <a:cubicBezTo>
                    <a:pt x="74166" y="4439"/>
                    <a:pt x="74906" y="4439"/>
                    <a:pt x="75461" y="4439"/>
                  </a:cubicBezTo>
                  <a:close/>
                  <a:moveTo>
                    <a:pt x="75091" y="0"/>
                  </a:moveTo>
                  <a:lnTo>
                    <a:pt x="73057" y="185"/>
                  </a:lnTo>
                  <a:cubicBezTo>
                    <a:pt x="52897" y="2590"/>
                    <a:pt x="32552" y="17571"/>
                    <a:pt x="19791" y="38840"/>
                  </a:cubicBezTo>
                  <a:cubicBezTo>
                    <a:pt x="1" y="71946"/>
                    <a:pt x="3885" y="110786"/>
                    <a:pt x="28299" y="125212"/>
                  </a:cubicBezTo>
                  <a:cubicBezTo>
                    <a:pt x="32285" y="127639"/>
                    <a:pt x="36760" y="128929"/>
                    <a:pt x="41265" y="128929"/>
                  </a:cubicBezTo>
                  <a:cubicBezTo>
                    <a:pt x="41566" y="128929"/>
                    <a:pt x="41868" y="128923"/>
                    <a:pt x="42170" y="128912"/>
                  </a:cubicBezTo>
                  <a:cubicBezTo>
                    <a:pt x="47718" y="128727"/>
                    <a:pt x="53267" y="127802"/>
                    <a:pt x="58815" y="126507"/>
                  </a:cubicBezTo>
                  <a:cubicBezTo>
                    <a:pt x="65289" y="124658"/>
                    <a:pt x="72132" y="123733"/>
                    <a:pt x="78975" y="123548"/>
                  </a:cubicBezTo>
                  <a:cubicBezTo>
                    <a:pt x="85818" y="123733"/>
                    <a:pt x="92477" y="124658"/>
                    <a:pt x="99135" y="126507"/>
                  </a:cubicBezTo>
                  <a:cubicBezTo>
                    <a:pt x="104789" y="127774"/>
                    <a:pt x="110237" y="128990"/>
                    <a:pt x="115562" y="128990"/>
                  </a:cubicBezTo>
                  <a:cubicBezTo>
                    <a:pt x="120339" y="128990"/>
                    <a:pt x="125016" y="128011"/>
                    <a:pt x="129652" y="125212"/>
                  </a:cubicBezTo>
                  <a:cubicBezTo>
                    <a:pt x="154065" y="110786"/>
                    <a:pt x="157764" y="71946"/>
                    <a:pt x="138159" y="38840"/>
                  </a:cubicBezTo>
                  <a:cubicBezTo>
                    <a:pt x="125398" y="17571"/>
                    <a:pt x="104868" y="2590"/>
                    <a:pt x="84709" y="185"/>
                  </a:cubicBezTo>
                  <a:lnTo>
                    <a:pt x="8285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80"/>
            <p:cNvSpPr/>
            <p:nvPr/>
          </p:nvSpPr>
          <p:spPr>
            <a:xfrm>
              <a:off x="885425" y="1359950"/>
              <a:ext cx="1447275" cy="1735700"/>
            </a:xfrm>
            <a:custGeom>
              <a:avLst/>
              <a:gdLst/>
              <a:ahLst/>
              <a:cxnLst/>
              <a:rect l="l" t="t" r="r" b="b"/>
              <a:pathLst>
                <a:path w="57891" h="69428" extrusionOk="0">
                  <a:moveTo>
                    <a:pt x="22935" y="4694"/>
                  </a:moveTo>
                  <a:cubicBezTo>
                    <a:pt x="24969" y="4694"/>
                    <a:pt x="27004" y="5064"/>
                    <a:pt x="28853" y="5804"/>
                  </a:cubicBezTo>
                  <a:cubicBezTo>
                    <a:pt x="36066" y="8948"/>
                    <a:pt x="42725" y="16716"/>
                    <a:pt x="46609" y="26703"/>
                  </a:cubicBezTo>
                  <a:cubicBezTo>
                    <a:pt x="52712" y="42794"/>
                    <a:pt x="49753" y="59440"/>
                    <a:pt x="39950" y="63878"/>
                  </a:cubicBezTo>
                  <a:cubicBezTo>
                    <a:pt x="38303" y="64572"/>
                    <a:pt x="36533" y="64900"/>
                    <a:pt x="34775" y="64900"/>
                  </a:cubicBezTo>
                  <a:cubicBezTo>
                    <a:pt x="32783" y="64900"/>
                    <a:pt x="30806" y="64479"/>
                    <a:pt x="29038" y="63694"/>
                  </a:cubicBezTo>
                  <a:cubicBezTo>
                    <a:pt x="21640" y="60549"/>
                    <a:pt x="14982" y="52781"/>
                    <a:pt x="11283" y="42794"/>
                  </a:cubicBezTo>
                  <a:cubicBezTo>
                    <a:pt x="5180" y="26888"/>
                    <a:pt x="8139" y="10058"/>
                    <a:pt x="17941" y="5619"/>
                  </a:cubicBezTo>
                  <a:cubicBezTo>
                    <a:pt x="19421" y="5064"/>
                    <a:pt x="21270" y="4694"/>
                    <a:pt x="22935" y="4694"/>
                  </a:cubicBezTo>
                  <a:close/>
                  <a:moveTo>
                    <a:pt x="23197" y="0"/>
                  </a:moveTo>
                  <a:cubicBezTo>
                    <a:pt x="20782" y="0"/>
                    <a:pt x="18348" y="462"/>
                    <a:pt x="16092" y="1365"/>
                  </a:cubicBezTo>
                  <a:cubicBezTo>
                    <a:pt x="4070" y="6913"/>
                    <a:pt x="1" y="26148"/>
                    <a:pt x="6844" y="44459"/>
                  </a:cubicBezTo>
                  <a:cubicBezTo>
                    <a:pt x="11098" y="55741"/>
                    <a:pt x="18681" y="64433"/>
                    <a:pt x="27189" y="67947"/>
                  </a:cubicBezTo>
                  <a:cubicBezTo>
                    <a:pt x="29593" y="68872"/>
                    <a:pt x="32182" y="69427"/>
                    <a:pt x="34957" y="69427"/>
                  </a:cubicBezTo>
                  <a:cubicBezTo>
                    <a:pt x="37361" y="69427"/>
                    <a:pt x="39580" y="69057"/>
                    <a:pt x="41800" y="67947"/>
                  </a:cubicBezTo>
                  <a:cubicBezTo>
                    <a:pt x="53822" y="62584"/>
                    <a:pt x="57891" y="43349"/>
                    <a:pt x="50862" y="25039"/>
                  </a:cubicBezTo>
                  <a:cubicBezTo>
                    <a:pt x="46609" y="13757"/>
                    <a:pt x="39026" y="5064"/>
                    <a:pt x="30518" y="1550"/>
                  </a:cubicBezTo>
                  <a:cubicBezTo>
                    <a:pt x="28246" y="508"/>
                    <a:pt x="25731" y="0"/>
                    <a:pt x="231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80"/>
            <p:cNvSpPr/>
            <p:nvPr/>
          </p:nvSpPr>
          <p:spPr>
            <a:xfrm>
              <a:off x="2170850" y="241050"/>
              <a:ext cx="1405650" cy="1763375"/>
            </a:xfrm>
            <a:custGeom>
              <a:avLst/>
              <a:gdLst/>
              <a:ahLst/>
              <a:cxnLst/>
              <a:rect l="l" t="t" r="r" b="b"/>
              <a:pathLst>
                <a:path w="56226" h="70535" extrusionOk="0">
                  <a:moveTo>
                    <a:pt x="23796" y="4622"/>
                  </a:moveTo>
                  <a:cubicBezTo>
                    <a:pt x="26113" y="4622"/>
                    <a:pt x="28367" y="5200"/>
                    <a:pt x="30332" y="6356"/>
                  </a:cubicBezTo>
                  <a:cubicBezTo>
                    <a:pt x="37545" y="10240"/>
                    <a:pt x="43464" y="18563"/>
                    <a:pt x="46423" y="28920"/>
                  </a:cubicBezTo>
                  <a:cubicBezTo>
                    <a:pt x="51047" y="45566"/>
                    <a:pt x="46608" y="61842"/>
                    <a:pt x="36436" y="65356"/>
                  </a:cubicBezTo>
                  <a:cubicBezTo>
                    <a:pt x="35217" y="65741"/>
                    <a:pt x="33955" y="65925"/>
                    <a:pt x="32686" y="65925"/>
                  </a:cubicBezTo>
                  <a:cubicBezTo>
                    <a:pt x="30295" y="65925"/>
                    <a:pt x="27883" y="65269"/>
                    <a:pt x="25709" y="64061"/>
                  </a:cubicBezTo>
                  <a:cubicBezTo>
                    <a:pt x="18680" y="60362"/>
                    <a:pt x="12762" y="51854"/>
                    <a:pt x="9803" y="41497"/>
                  </a:cubicBezTo>
                  <a:cubicBezTo>
                    <a:pt x="4994" y="24851"/>
                    <a:pt x="9433" y="8576"/>
                    <a:pt x="19605" y="5247"/>
                  </a:cubicBezTo>
                  <a:cubicBezTo>
                    <a:pt x="20992" y="4830"/>
                    <a:pt x="22405" y="4622"/>
                    <a:pt x="23796" y="4622"/>
                  </a:cubicBezTo>
                  <a:close/>
                  <a:moveTo>
                    <a:pt x="23512" y="1"/>
                  </a:moveTo>
                  <a:cubicBezTo>
                    <a:pt x="21696" y="1"/>
                    <a:pt x="19874" y="270"/>
                    <a:pt x="18126" y="808"/>
                  </a:cubicBezTo>
                  <a:cubicBezTo>
                    <a:pt x="5734" y="5062"/>
                    <a:pt x="0" y="23742"/>
                    <a:pt x="5364" y="42792"/>
                  </a:cubicBezTo>
                  <a:cubicBezTo>
                    <a:pt x="8693" y="54259"/>
                    <a:pt x="15536" y="63876"/>
                    <a:pt x="23674" y="68130"/>
                  </a:cubicBezTo>
                  <a:cubicBezTo>
                    <a:pt x="26448" y="69610"/>
                    <a:pt x="29593" y="70534"/>
                    <a:pt x="32737" y="70534"/>
                  </a:cubicBezTo>
                  <a:cubicBezTo>
                    <a:pt x="34586" y="70534"/>
                    <a:pt x="36251" y="70350"/>
                    <a:pt x="37915" y="69795"/>
                  </a:cubicBezTo>
                  <a:cubicBezTo>
                    <a:pt x="50492" y="65541"/>
                    <a:pt x="56225" y="46861"/>
                    <a:pt x="50862" y="27811"/>
                  </a:cubicBezTo>
                  <a:cubicBezTo>
                    <a:pt x="47533" y="16159"/>
                    <a:pt x="40690" y="6726"/>
                    <a:pt x="32552" y="2472"/>
                  </a:cubicBezTo>
                  <a:cubicBezTo>
                    <a:pt x="29845" y="825"/>
                    <a:pt x="26688" y="1"/>
                    <a:pt x="2351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80"/>
            <p:cNvSpPr/>
            <p:nvPr/>
          </p:nvSpPr>
          <p:spPr>
            <a:xfrm>
              <a:off x="5074575" y="1360525"/>
              <a:ext cx="1451900" cy="1735100"/>
            </a:xfrm>
            <a:custGeom>
              <a:avLst/>
              <a:gdLst/>
              <a:ahLst/>
              <a:cxnLst/>
              <a:rect l="l" t="t" r="r" b="b"/>
              <a:pathLst>
                <a:path w="58076" h="69404" extrusionOk="0">
                  <a:moveTo>
                    <a:pt x="34956" y="4671"/>
                  </a:moveTo>
                  <a:cubicBezTo>
                    <a:pt x="36806" y="4671"/>
                    <a:pt x="38470" y="5041"/>
                    <a:pt x="39950" y="5596"/>
                  </a:cubicBezTo>
                  <a:cubicBezTo>
                    <a:pt x="49937" y="10035"/>
                    <a:pt x="52897" y="26680"/>
                    <a:pt x="46793" y="42771"/>
                  </a:cubicBezTo>
                  <a:cubicBezTo>
                    <a:pt x="42909" y="52943"/>
                    <a:pt x="36251" y="60711"/>
                    <a:pt x="29038" y="63671"/>
                  </a:cubicBezTo>
                  <a:cubicBezTo>
                    <a:pt x="27172" y="64456"/>
                    <a:pt x="25201" y="64877"/>
                    <a:pt x="23236" y="64877"/>
                  </a:cubicBezTo>
                  <a:cubicBezTo>
                    <a:pt x="21502" y="64877"/>
                    <a:pt x="19773" y="64549"/>
                    <a:pt x="18126" y="63855"/>
                  </a:cubicBezTo>
                  <a:cubicBezTo>
                    <a:pt x="8138" y="59417"/>
                    <a:pt x="5179" y="42771"/>
                    <a:pt x="11283" y="26680"/>
                  </a:cubicBezTo>
                  <a:cubicBezTo>
                    <a:pt x="15167" y="16693"/>
                    <a:pt x="21825" y="8925"/>
                    <a:pt x="29038" y="5781"/>
                  </a:cubicBezTo>
                  <a:cubicBezTo>
                    <a:pt x="30887" y="5041"/>
                    <a:pt x="32922" y="4671"/>
                    <a:pt x="34956" y="4671"/>
                  </a:cubicBezTo>
                  <a:close/>
                  <a:moveTo>
                    <a:pt x="34494" y="1"/>
                  </a:moveTo>
                  <a:cubicBezTo>
                    <a:pt x="31997" y="1"/>
                    <a:pt x="29500" y="510"/>
                    <a:pt x="27188" y="1527"/>
                  </a:cubicBezTo>
                  <a:cubicBezTo>
                    <a:pt x="18866" y="5041"/>
                    <a:pt x="11283" y="13734"/>
                    <a:pt x="7029" y="25016"/>
                  </a:cubicBezTo>
                  <a:cubicBezTo>
                    <a:pt x="1" y="43326"/>
                    <a:pt x="4070" y="62561"/>
                    <a:pt x="16091" y="67924"/>
                  </a:cubicBezTo>
                  <a:cubicBezTo>
                    <a:pt x="18311" y="69034"/>
                    <a:pt x="20715" y="69404"/>
                    <a:pt x="23120" y="69404"/>
                  </a:cubicBezTo>
                  <a:cubicBezTo>
                    <a:pt x="25709" y="69404"/>
                    <a:pt x="28298" y="68849"/>
                    <a:pt x="30703" y="67924"/>
                  </a:cubicBezTo>
                  <a:cubicBezTo>
                    <a:pt x="39025" y="64410"/>
                    <a:pt x="46608" y="55718"/>
                    <a:pt x="51047" y="44436"/>
                  </a:cubicBezTo>
                  <a:cubicBezTo>
                    <a:pt x="58075" y="26125"/>
                    <a:pt x="53821" y="6890"/>
                    <a:pt x="41800" y="1527"/>
                  </a:cubicBezTo>
                  <a:cubicBezTo>
                    <a:pt x="39488" y="510"/>
                    <a:pt x="36991" y="1"/>
                    <a:pt x="344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80"/>
            <p:cNvSpPr/>
            <p:nvPr/>
          </p:nvSpPr>
          <p:spPr>
            <a:xfrm>
              <a:off x="3835400" y="236425"/>
              <a:ext cx="1405650" cy="1768000"/>
            </a:xfrm>
            <a:custGeom>
              <a:avLst/>
              <a:gdLst/>
              <a:ahLst/>
              <a:cxnLst/>
              <a:rect l="l" t="t" r="r" b="b"/>
              <a:pathLst>
                <a:path w="56226" h="70720" extrusionOk="0">
                  <a:moveTo>
                    <a:pt x="32737" y="4692"/>
                  </a:moveTo>
                  <a:cubicBezTo>
                    <a:pt x="34032" y="4692"/>
                    <a:pt x="35326" y="4877"/>
                    <a:pt x="36436" y="5432"/>
                  </a:cubicBezTo>
                  <a:cubicBezTo>
                    <a:pt x="46608" y="8761"/>
                    <a:pt x="51047" y="25036"/>
                    <a:pt x="46423" y="41682"/>
                  </a:cubicBezTo>
                  <a:cubicBezTo>
                    <a:pt x="43464" y="52039"/>
                    <a:pt x="37361" y="60547"/>
                    <a:pt x="30333" y="64246"/>
                  </a:cubicBezTo>
                  <a:cubicBezTo>
                    <a:pt x="28284" y="65451"/>
                    <a:pt x="25922" y="66028"/>
                    <a:pt x="23501" y="66028"/>
                  </a:cubicBezTo>
                  <a:cubicBezTo>
                    <a:pt x="22206" y="66028"/>
                    <a:pt x="20895" y="65863"/>
                    <a:pt x="19606" y="65541"/>
                  </a:cubicBezTo>
                  <a:cubicBezTo>
                    <a:pt x="9433" y="62027"/>
                    <a:pt x="5179" y="45751"/>
                    <a:pt x="9803" y="29105"/>
                  </a:cubicBezTo>
                  <a:cubicBezTo>
                    <a:pt x="12762" y="18748"/>
                    <a:pt x="18681" y="10425"/>
                    <a:pt x="25709" y="6541"/>
                  </a:cubicBezTo>
                  <a:cubicBezTo>
                    <a:pt x="27928" y="5432"/>
                    <a:pt x="30333" y="4877"/>
                    <a:pt x="32737" y="4692"/>
                  </a:cubicBezTo>
                  <a:close/>
                  <a:moveTo>
                    <a:pt x="32633" y="1"/>
                  </a:moveTo>
                  <a:cubicBezTo>
                    <a:pt x="29463" y="1"/>
                    <a:pt x="26381" y="825"/>
                    <a:pt x="23674" y="2472"/>
                  </a:cubicBezTo>
                  <a:cubicBezTo>
                    <a:pt x="15537" y="6726"/>
                    <a:pt x="8693" y="16344"/>
                    <a:pt x="5364" y="27811"/>
                  </a:cubicBezTo>
                  <a:cubicBezTo>
                    <a:pt x="1" y="46676"/>
                    <a:pt x="5734" y="65726"/>
                    <a:pt x="18126" y="69795"/>
                  </a:cubicBezTo>
                  <a:cubicBezTo>
                    <a:pt x="19975" y="70350"/>
                    <a:pt x="21640" y="70719"/>
                    <a:pt x="23490" y="70719"/>
                  </a:cubicBezTo>
                  <a:cubicBezTo>
                    <a:pt x="26634" y="70719"/>
                    <a:pt x="29778" y="69795"/>
                    <a:pt x="32552" y="68315"/>
                  </a:cubicBezTo>
                  <a:cubicBezTo>
                    <a:pt x="40690" y="63876"/>
                    <a:pt x="47533" y="54444"/>
                    <a:pt x="50862" y="42792"/>
                  </a:cubicBezTo>
                  <a:cubicBezTo>
                    <a:pt x="56226" y="23927"/>
                    <a:pt x="50492" y="5062"/>
                    <a:pt x="38101" y="808"/>
                  </a:cubicBezTo>
                  <a:cubicBezTo>
                    <a:pt x="36285" y="270"/>
                    <a:pt x="34444" y="1"/>
                    <a:pt x="3263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2" name="Google Shape;1622;p80"/>
          <p:cNvSpPr/>
          <p:nvPr/>
        </p:nvSpPr>
        <p:spPr>
          <a:xfrm rot="5400000">
            <a:off x="5753889" y="3719786"/>
            <a:ext cx="308607" cy="1369915"/>
          </a:xfrm>
          <a:custGeom>
            <a:avLst/>
            <a:gdLst/>
            <a:ahLst/>
            <a:cxnLst/>
            <a:rect l="l" t="t" r="r" b="b"/>
            <a:pathLst>
              <a:path w="42699" h="189542" extrusionOk="0">
                <a:moveTo>
                  <a:pt x="21288" y="1"/>
                </a:moveTo>
                <a:cubicBezTo>
                  <a:pt x="20679" y="1"/>
                  <a:pt x="20071" y="147"/>
                  <a:pt x="19778" y="440"/>
                </a:cubicBezTo>
                <a:lnTo>
                  <a:pt x="1047" y="19232"/>
                </a:lnTo>
                <a:cubicBezTo>
                  <a:pt x="0" y="20279"/>
                  <a:pt x="31" y="20248"/>
                  <a:pt x="1078" y="21358"/>
                </a:cubicBezTo>
                <a:cubicBezTo>
                  <a:pt x="1340" y="21635"/>
                  <a:pt x="1540" y="21773"/>
                  <a:pt x="1744" y="21773"/>
                </a:cubicBezTo>
                <a:cubicBezTo>
                  <a:pt x="1949" y="21773"/>
                  <a:pt x="2157" y="21635"/>
                  <a:pt x="2434" y="21358"/>
                </a:cubicBezTo>
                <a:cubicBezTo>
                  <a:pt x="7979" y="15781"/>
                  <a:pt x="13524" y="10205"/>
                  <a:pt x="19070" y="4629"/>
                </a:cubicBezTo>
                <a:cubicBezTo>
                  <a:pt x="19316" y="4352"/>
                  <a:pt x="19501" y="4075"/>
                  <a:pt x="19686" y="3767"/>
                </a:cubicBezTo>
                <a:lnTo>
                  <a:pt x="20025" y="4013"/>
                </a:lnTo>
                <a:lnTo>
                  <a:pt x="20025" y="188209"/>
                </a:lnTo>
                <a:lnTo>
                  <a:pt x="20025" y="189071"/>
                </a:lnTo>
                <a:cubicBezTo>
                  <a:pt x="20025" y="189226"/>
                  <a:pt x="20025" y="189472"/>
                  <a:pt x="20179" y="189472"/>
                </a:cubicBezTo>
                <a:cubicBezTo>
                  <a:pt x="20533" y="189518"/>
                  <a:pt x="20887" y="189541"/>
                  <a:pt x="21238" y="189541"/>
                </a:cubicBezTo>
                <a:cubicBezTo>
                  <a:pt x="21588" y="189541"/>
                  <a:pt x="21935" y="189518"/>
                  <a:pt x="22274" y="189472"/>
                </a:cubicBezTo>
                <a:cubicBezTo>
                  <a:pt x="22736" y="189380"/>
                  <a:pt x="22489" y="188763"/>
                  <a:pt x="22489" y="188363"/>
                </a:cubicBezTo>
                <a:lnTo>
                  <a:pt x="22489" y="5461"/>
                </a:lnTo>
                <a:lnTo>
                  <a:pt x="22489" y="4506"/>
                </a:lnTo>
                <a:cubicBezTo>
                  <a:pt x="22520" y="4352"/>
                  <a:pt x="22428" y="4106"/>
                  <a:pt x="22643" y="4013"/>
                </a:cubicBezTo>
                <a:cubicBezTo>
                  <a:pt x="22681" y="3999"/>
                  <a:pt x="22715" y="3993"/>
                  <a:pt x="22746" y="3993"/>
                </a:cubicBezTo>
                <a:cubicBezTo>
                  <a:pt x="22919" y="3993"/>
                  <a:pt x="23001" y="4181"/>
                  <a:pt x="23105" y="4260"/>
                </a:cubicBezTo>
                <a:cubicBezTo>
                  <a:pt x="23321" y="4444"/>
                  <a:pt x="23475" y="4629"/>
                  <a:pt x="23660" y="4814"/>
                </a:cubicBezTo>
                <a:cubicBezTo>
                  <a:pt x="29205" y="10359"/>
                  <a:pt x="34750" y="15905"/>
                  <a:pt x="40265" y="21481"/>
                </a:cubicBezTo>
                <a:cubicBezTo>
                  <a:pt x="40537" y="21769"/>
                  <a:pt x="40767" y="21932"/>
                  <a:pt x="40986" y="21932"/>
                </a:cubicBezTo>
                <a:cubicBezTo>
                  <a:pt x="41189" y="21932"/>
                  <a:pt x="41382" y="21792"/>
                  <a:pt x="41590" y="21481"/>
                </a:cubicBezTo>
                <a:cubicBezTo>
                  <a:pt x="41713" y="21327"/>
                  <a:pt x="41836" y="21204"/>
                  <a:pt x="41990" y="21080"/>
                </a:cubicBezTo>
                <a:cubicBezTo>
                  <a:pt x="42699" y="20587"/>
                  <a:pt x="42545" y="20218"/>
                  <a:pt x="41990" y="19694"/>
                </a:cubicBezTo>
                <a:cubicBezTo>
                  <a:pt x="35582" y="13286"/>
                  <a:pt x="29205" y="6878"/>
                  <a:pt x="22797" y="440"/>
                </a:cubicBezTo>
                <a:cubicBezTo>
                  <a:pt x="22505" y="147"/>
                  <a:pt x="21896" y="1"/>
                  <a:pt x="212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ealth Administration &amp; Assisting Major for College: Veterinarian Assisting by Slidesgo">
  <a:themeElements>
    <a:clrScheme name="Simple Light">
      <a:dk1>
        <a:srgbClr val="141414"/>
      </a:dk1>
      <a:lt1>
        <a:srgbClr val="EFEFEF"/>
      </a:lt1>
      <a:dk2>
        <a:srgbClr val="B4D2FF"/>
      </a:dk2>
      <a:lt2>
        <a:srgbClr val="CDFF56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4141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964</Words>
  <Application>Microsoft Office PowerPoint</Application>
  <PresentationFormat>Экран (16:9)</PresentationFormat>
  <Paragraphs>368</Paragraphs>
  <Slides>19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Health Administration &amp; Assisting Major for College: Veterinarian Assisting by Slidesgo</vt:lpstr>
      <vt:lpstr>AniLife: социальная сеть для домашних животных</vt:lpstr>
      <vt:lpstr>AniLife</vt:lpstr>
      <vt:lpstr>Актуальность проекта</vt:lpstr>
      <vt:lpstr>Актуальность</vt:lpstr>
      <vt:lpstr>Рынок и конкуренты</vt:lpstr>
      <vt:lpstr>Презентация PowerPoint</vt:lpstr>
      <vt:lpstr>Презентация PowerPoint</vt:lpstr>
      <vt:lpstr>Результаты тестирования и гипотез</vt:lpstr>
      <vt:lpstr>Результаты тестирования и гипотез</vt:lpstr>
      <vt:lpstr>Результаты тестирования и гипотез</vt:lpstr>
      <vt:lpstr>Результаты тестирования и гипотез</vt:lpstr>
      <vt:lpstr>Результаты тестирования и гипотез</vt:lpstr>
      <vt:lpstr>Монетизация</vt:lpstr>
      <vt:lpstr>Презентация PowerPoint</vt:lpstr>
      <vt:lpstr>План проекта </vt:lpstr>
      <vt:lpstr>План проекта </vt:lpstr>
      <vt:lpstr>В заключении</vt:lpstr>
      <vt:lpstr>Команда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AniLife: Veterinarian Assisting</dc:title>
  <cp:lastModifiedBy>Ахвердян Олег Эдгарович</cp:lastModifiedBy>
  <cp:revision>21</cp:revision>
  <dcterms:modified xsi:type="dcterms:W3CDTF">2022-12-16T11:17:55Z</dcterms:modified>
</cp:coreProperties>
</file>