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mPacoYxIDVycnO+DaWM7QXBmD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D3EFDC-F30C-4954-8DBB-59422C388F7C}">
  <a:tblStyle styleId="{96D3EFDC-F30C-4954-8DBB-59422C388F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>
        <p:guide orient="horz" pos="2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3664f4b2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3d3664f4b2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35bf81f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35bf81f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d26921924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d26921924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25efd2a0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d25efd2a0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3664f4b2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d3664f4b2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3664f4b2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d3664f4b2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35bf81fb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d35bf81fb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35bf81fb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35bf81fb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rial"/>
              <a:buNone/>
              <a:defRPr sz="5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  <a:defRPr sz="275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38"/>
              <a:buFont typeface="Arial"/>
              <a:buNone/>
              <a:defRPr sz="3638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600671" y="5929932"/>
            <a:ext cx="10985503" cy="318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rial"/>
              <a:buNone/>
              <a:defRPr sz="5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2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Arial"/>
              <a:buNone/>
              <a:defRPr sz="27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202173" y="318641"/>
            <a:ext cx="10514926" cy="79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38"/>
              <a:buFont typeface="Arial"/>
              <a:buNone/>
              <a:defRPr sz="3638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3"/>
          <p:cNvGrpSpPr/>
          <p:nvPr/>
        </p:nvGrpSpPr>
        <p:grpSpPr>
          <a:xfrm>
            <a:off x="-15875" y="6554570"/>
            <a:ext cx="12236450" cy="327002"/>
            <a:chOff x="-15875" y="6554788"/>
            <a:chExt cx="12236450" cy="327025"/>
          </a:xfrm>
        </p:grpSpPr>
        <p:sp>
          <p:nvSpPr>
            <p:cNvPr id="87" name="Google Shape;87;p13"/>
            <p:cNvSpPr/>
            <p:nvPr/>
          </p:nvSpPr>
          <p:spPr>
            <a:xfrm>
              <a:off x="-15875" y="6554788"/>
              <a:ext cx="1503363" cy="32702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481138" y="6554788"/>
              <a:ext cx="1501775" cy="327025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968625" y="6554788"/>
              <a:ext cx="1501775" cy="32702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449763" y="6554788"/>
              <a:ext cx="1503362" cy="327025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5951538" y="6554788"/>
              <a:ext cx="1501775" cy="327025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7419975" y="6554788"/>
              <a:ext cx="1501775" cy="327025"/>
            </a:xfrm>
            <a:prstGeom prst="rect">
              <a:avLst/>
            </a:pr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8920163" y="6554788"/>
              <a:ext cx="1503362" cy="32702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10234613" y="6554788"/>
              <a:ext cx="1503362" cy="327025"/>
            </a:xfrm>
            <a:prstGeom prst="rect">
              <a:avLst/>
            </a:pr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11731625" y="6554788"/>
              <a:ext cx="488950" cy="327025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41875" tIns="41875" rIns="41875" bIns="4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3"/>
          <p:cNvSpPr/>
          <p:nvPr/>
        </p:nvSpPr>
        <p:spPr>
          <a:xfrm>
            <a:off x="11496718" y="-7697"/>
            <a:ext cx="696871" cy="176041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5375" tIns="25375" rIns="25375" bIns="25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E5E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11496718" y="1751131"/>
            <a:ext cx="696871" cy="1760413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5375" tIns="25375" rIns="25375" bIns="25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E5E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11496718" y="3505195"/>
            <a:ext cx="696871" cy="176041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5375" tIns="25375" rIns="25375" bIns="25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E5E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11496718" y="5264021"/>
            <a:ext cx="696871" cy="1290547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5375" tIns="25375" rIns="25375" bIns="253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E5E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8988425" y="6564183"/>
            <a:ext cx="2743200" cy="3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2">
          <p15:clr>
            <a:srgbClr val="F26B43"/>
          </p15:clr>
        </p15:guide>
        <p15:guide id="2" pos="63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9.png"/><Relationship Id="rId29" Type="http://schemas.openxmlformats.org/officeDocument/2006/relationships/image" Target="../media/image52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43" Type="http://schemas.openxmlformats.org/officeDocument/2006/relationships/image" Target="../media/image66.png"/><Relationship Id="rId48" Type="http://schemas.openxmlformats.org/officeDocument/2006/relationships/image" Target="../media/image71.png"/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20" Type="http://schemas.openxmlformats.org/officeDocument/2006/relationships/image" Target="../media/image43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" descr="IMG_681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894" y="0"/>
            <a:ext cx="12251465" cy="689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359672" y="3455485"/>
            <a:ext cx="243780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80" y="387244"/>
            <a:ext cx="2104735" cy="1658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"/>
          <p:cNvSpPr txBox="1"/>
          <p:nvPr/>
        </p:nvSpPr>
        <p:spPr>
          <a:xfrm>
            <a:off x="-96757" y="2816538"/>
            <a:ext cx="12385500" cy="1224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701" lvl="0" indent="0" algn="ctr" rtl="0">
              <a:lnSpc>
                <a:spcPct val="1015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650" b="1">
                <a:solidFill>
                  <a:schemeClr val="lt1"/>
                </a:solidFill>
              </a:rPr>
              <a:t>ВИРТУАЛЬНЫЙ ГЕРБАРИЙ</a:t>
            </a:r>
            <a:endParaRPr sz="3650" b="1">
              <a:solidFill>
                <a:schemeClr val="lt1"/>
              </a:solidFill>
            </a:endParaRPr>
          </a:p>
          <a:p>
            <a:pPr marL="7701" lvl="0" indent="0" algn="ctr" rtl="0">
              <a:lnSpc>
                <a:spcPct val="1015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650" b="1">
                <a:solidFill>
                  <a:schemeClr val="lt1"/>
                </a:solidFill>
              </a:rPr>
              <a:t>“ЗЕЛЕНАЯ КОЛЛЕКЦИЯ”</a:t>
            </a:r>
            <a:endParaRPr sz="3638" b="1">
              <a:solidFill>
                <a:schemeClr val="lt1"/>
              </a:solidFill>
            </a:endParaRPr>
          </a:p>
        </p:txBody>
      </p:sp>
      <p:pic>
        <p:nvPicPr>
          <p:cNvPr id="126" name="Google Shape;12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2966" y="788999"/>
            <a:ext cx="2232248" cy="8549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/>
          <p:nvPr/>
        </p:nvSpPr>
        <p:spPr>
          <a:xfrm>
            <a:off x="4797477" y="0"/>
            <a:ext cx="2478769" cy="2888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/>
          <p:nvPr/>
        </p:nvSpPr>
        <p:spPr>
          <a:xfrm>
            <a:off x="263352" y="103356"/>
            <a:ext cx="11089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Суть решения. Конкурентные преимущества</a:t>
            </a: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3" name="Google Shape;193;p5"/>
          <p:cNvGraphicFramePr/>
          <p:nvPr/>
        </p:nvGraphicFramePr>
        <p:xfrm>
          <a:off x="338838" y="703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36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Критерии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Конкуренты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Наше преимущество 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Фокус на регион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Flora Incognita- ориентирована на флору Европы, PlantNet- глобальная база,но без акцента на Россию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Локализация под Россию и страны СНГ. Мы делаем акцент на растениях средней полосы, Кавказа, Сибири и Дальнего Востока то есть то что нужно местным жителям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Создание личного гербария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У Flora Incognita и </a:t>
                      </a:r>
                      <a:r>
                        <a:rPr lang="ru-RU">
                          <a:solidFill>
                            <a:schemeClr val="dk1"/>
                          </a:solidFill>
                        </a:rPr>
                        <a:t>PlantNet есть список наблюдений,но это просто галерея фото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У нас “Виртуальный Гербарий” в полном его смысле. Пользователь создает структурированную коллекцию с геометками, заметками,сортировкой по семействам и датам- как настоящий гербарий,но в цифровом формате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Офлайн-доступ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Большинство требует подключения мобильного интернета для работы приложения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Офлайн режим. Возможность сохранять определения и пользоваться базой без связи- критично для походов и экспедиций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Доп функции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PictureThis есть диагностика болезней, но она платная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b="1"/>
                        <a:t>Диагностика заболеваний растений+ рекомендации по уходу</a:t>
                      </a:r>
                      <a:r>
                        <a:rPr lang="ru-RU"/>
                        <a:t>- будут встроены в премиум, но без жестких лимитов на пробный период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Фокус на специализацию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Inaturalist Все таксоны: от животных и насекомых до геологии и пещер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Узкая специализация только на растения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3664f4b23_0_21"/>
          <p:cNvSpPr txBox="1"/>
          <p:nvPr/>
        </p:nvSpPr>
        <p:spPr>
          <a:xfrm>
            <a:off x="131702" y="572806"/>
            <a:ext cx="11089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600" b="1">
                <a:solidFill>
                  <a:schemeClr val="accent1"/>
                </a:solidFill>
              </a:rPr>
              <a:t>Суть решения. Конкурентные преимущества</a:t>
            </a:r>
            <a:br>
              <a:rPr lang="ru-RU" sz="3600" b="1">
                <a:solidFill>
                  <a:schemeClr val="accent1"/>
                </a:solidFill>
              </a:rPr>
            </a:br>
            <a:endParaRPr/>
          </a:p>
        </p:txBody>
      </p:sp>
      <p:sp>
        <p:nvSpPr>
          <p:cNvPr id="199" name="Google Shape;199;g3d3664f4b23_0_21"/>
          <p:cNvSpPr txBox="1"/>
          <p:nvPr/>
        </p:nvSpPr>
        <p:spPr>
          <a:xfrm>
            <a:off x="0" y="1592025"/>
            <a:ext cx="11352600" cy="26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</a:rPr>
              <a:t>Чтобы «Зелёная коллекция» заняла свою нишу, мы решили следовать концепции вдохновения тем, что есть достойное у наших конкурентов. При этом выделили для себя аспекты, которые позволят нам выйти на лучший уровень и обойти конкурентов.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ru-RU" sz="1700" b="1">
                <a:solidFill>
                  <a:schemeClr val="dk1"/>
                </a:solidFill>
              </a:rPr>
              <a:t>Упор на «Коллекцию», а не просто на «Поиск».</a:t>
            </a:r>
            <a:r>
              <a:rPr lang="ru-RU" sz="1700">
                <a:solidFill>
                  <a:schemeClr val="dk1"/>
                </a:solidFill>
              </a:rPr>
              <a:t>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ru-RU" sz="1700" b="1">
                <a:solidFill>
                  <a:schemeClr val="dk1"/>
                </a:solidFill>
              </a:rPr>
              <a:t>Офлайн-функциональность.</a:t>
            </a:r>
            <a:r>
              <a:rPr lang="ru-RU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ru-RU" sz="1700" b="1">
                <a:solidFill>
                  <a:schemeClr val="dk1"/>
                </a:solidFill>
              </a:rPr>
              <a:t>Гибкая монетизация.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ru-RU" sz="1700" b="1">
                <a:solidFill>
                  <a:schemeClr val="dk1"/>
                </a:solidFill>
              </a:rPr>
              <a:t>Локальная экспертиза.</a:t>
            </a:r>
            <a:r>
              <a:rPr lang="ru-RU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ru-RU" sz="1700" b="1">
                <a:solidFill>
                  <a:schemeClr val="dk1"/>
                </a:solidFill>
              </a:rPr>
              <a:t>Эстетика и простота.</a:t>
            </a:r>
            <a:r>
              <a:rPr lang="ru-RU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 txBox="1"/>
          <p:nvPr/>
        </p:nvSpPr>
        <p:spPr>
          <a:xfrm>
            <a:off x="263352" y="332656"/>
            <a:ext cx="11089232" cy="120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Прототип решения</a:t>
            </a: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4575" y="918888"/>
            <a:ext cx="3904625" cy="502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6576" y="918893"/>
            <a:ext cx="3904616" cy="502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1200" y="1093450"/>
            <a:ext cx="4127649" cy="447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"/>
          <p:cNvSpPr txBox="1"/>
          <p:nvPr/>
        </p:nvSpPr>
        <p:spPr>
          <a:xfrm>
            <a:off x="96535" y="124206"/>
            <a:ext cx="11089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Бизнес-модель</a:t>
            </a: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/>
          <p:cNvSpPr txBox="1"/>
          <p:nvPr/>
        </p:nvSpPr>
        <p:spPr>
          <a:xfrm>
            <a:off x="250125" y="738900"/>
            <a:ext cx="107820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/>
              <a:t>Ключевые партнеры:</a:t>
            </a:r>
            <a:r>
              <a:rPr lang="ru-RU" sz="1600"/>
              <a:t> Университеты (биологические факультеты), ботанические сады, заповедники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AIP-провайдеры распознавания, платформы распространения (App Store, Google Play, Telegram)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/>
              <a:t>Ценностное предложение: 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Студенты-биологи:</a:t>
            </a:r>
            <a:r>
              <a:rPr lang="ru-RU" sz="1600"/>
              <a:t>  цифровой инструмент для полевых практик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Преподаватели:</a:t>
            </a:r>
            <a:r>
              <a:rPr lang="ru-RU" sz="1600"/>
              <a:t> Упрощение проверки работ, доступ к цифровым коллекциям студентов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Научные сотрудники:</a:t>
            </a:r>
            <a:r>
              <a:rPr lang="ru-RU" sz="1600"/>
              <a:t> быстрый сбор данных в экспедициях, верифицированные наблюдения для мониторинга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                                                                </a:t>
            </a:r>
            <a:r>
              <a:rPr lang="ru-RU" sz="1800" b="1"/>
              <a:t>  Канал продвижения:</a:t>
            </a:r>
            <a:endParaRPr sz="1800" b="1"/>
          </a:p>
        </p:txBody>
      </p:sp>
      <p:graphicFrame>
        <p:nvGraphicFramePr>
          <p:cNvPr id="214" name="Google Shape;214;p7"/>
          <p:cNvGraphicFramePr/>
          <p:nvPr/>
        </p:nvGraphicFramePr>
        <p:xfrm>
          <a:off x="497625" y="3482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30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/>
                        <a:t>Канал 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/>
                        <a:t>Стратегия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Основной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Прямые продажи университетам, кафедрам, ботаническим садам. Лицензионная модель (годовая подписка для вуза)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Дополнительный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Бесплатное скачивание в магазинах приложений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конверсия в Premium-подписку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Партнерские каналы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Интеграция в учебные программы через рекомендации кафедры, а также издательства учебников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Telegram Mini App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Дополнительный канал привлечения с низким порогом входа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Google Shape;219;g3d35bf81fb6_0_28"/>
          <p:cNvGraphicFramePr/>
          <p:nvPr/>
        </p:nvGraphicFramePr>
        <p:xfrm>
          <a:off x="577300" y="31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209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Способ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Описание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Целевой сегмент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Лицензии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Годовая подписка для вузов (например: 50 000- 100 000 рублей в год за кафедру)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Университеты, школы , ботсады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Premium-подписка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 Расширенный функционал: офлайн-доступ, диагностика болезней, неограниченная коллекция. Цена 199 Р/мес или 990 Р/год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Массовый пользователь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Разовые продажи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Специализированные модули (“Красная книга  региона”, “Определитель грибов”)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Исследователи, Преподаватели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Гранты и НИОКР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Финансирование от научных фондов и госпрограмм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 (нацпроекты “Наука”,”Экология”)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Научные и Государственные организации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0" name="Google Shape;220;g3d35bf81fb6_0_28"/>
          <p:cNvSpPr txBox="1"/>
          <p:nvPr/>
        </p:nvSpPr>
        <p:spPr>
          <a:xfrm>
            <a:off x="3714475" y="13925"/>
            <a:ext cx="2853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/>
              <a:t>Способы монетизации</a:t>
            </a:r>
            <a:endParaRPr sz="1900" b="1"/>
          </a:p>
        </p:txBody>
      </p:sp>
      <p:sp>
        <p:nvSpPr>
          <p:cNvPr id="221" name="Google Shape;221;g3d35bf81fb6_0_28"/>
          <p:cNvSpPr txBox="1"/>
          <p:nvPr/>
        </p:nvSpPr>
        <p:spPr>
          <a:xfrm>
            <a:off x="3927225" y="3294300"/>
            <a:ext cx="28530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/>
              <a:t>Ключевые Критерии</a:t>
            </a:r>
            <a:endParaRPr sz="1600" b="1"/>
          </a:p>
        </p:txBody>
      </p:sp>
      <p:graphicFrame>
        <p:nvGraphicFramePr>
          <p:cNvPr id="222" name="Google Shape;222;g3d35bf81fb6_0_28"/>
          <p:cNvGraphicFramePr/>
          <p:nvPr/>
        </p:nvGraphicFramePr>
        <p:xfrm>
          <a:off x="577300" y="369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32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Метрика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Целевое значение (1-й год)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Количество вузов-партнеров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5-10 пилотных кафедр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Основная выручка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300 000-500 000 Р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Дополнительная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500 000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Конверсия в Premium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Общая выручка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1 485 000Р ( реалистичный сценарий)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/>
          <p:nvPr/>
        </p:nvSpPr>
        <p:spPr>
          <a:xfrm>
            <a:off x="335360" y="332656"/>
            <a:ext cx="11089232" cy="120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Финансовая модель</a:t>
            </a: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194075" y="1087975"/>
            <a:ext cx="10262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Запуск в экосистеме VK,  в перспективе MAXX, а так же Telegram (Mini App если будут выполнены условия для его разблокировки ), что позволяет уложиться в 500-600 тысяч рублей и за 1-2 месяца получить готовый продукт для тестирования гипотез с реальными пользователями. Основные затраты придутся на разработку интерфейса и серверной логики, а затраты на ИИ-часть будут представлены в виде операционных расходов (оплата за вызовы API) после запуска.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Если создавать свое приложение с использованием уже готовых API систем, Не создавая свою  нейросеть данное приложение обойдется в районе 1-1,5 миллионов рублей </a:t>
            </a:r>
            <a:endParaRPr/>
          </a:p>
        </p:txBody>
      </p:sp>
      <p:sp>
        <p:nvSpPr>
          <p:cNvPr id="229" name="Google Shape;229;p8"/>
          <p:cNvSpPr txBox="1"/>
          <p:nvPr/>
        </p:nvSpPr>
        <p:spPr>
          <a:xfrm>
            <a:off x="194075" y="3051675"/>
            <a:ext cx="9151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Сценарий Загрузки Конверсия в платящих  платящие пользователи Средний доход с пользователей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Выручка за 1-й год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Реалистичный 50 000 3% 1 500 990 ₽ ~1 500 000 ₽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194075" y="4140300"/>
            <a:ext cx="10262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ри реалистичном прогнозе, основанном на текущих рыночных показателях стоимости установки (50₽) и конверсии в платных пользователей (3%), наш проект «Виртуальный гербарий» потребует </a:t>
            </a:r>
            <a:r>
              <a:rPr lang="ru-RU">
                <a:solidFill>
                  <a:schemeClr val="dk1"/>
                </a:solidFill>
                <a:highlight>
                  <a:srgbClr val="E3FEE0"/>
                </a:highlight>
                <a:latin typeface="Roboto"/>
                <a:ea typeface="Roboto"/>
                <a:cs typeface="Roboto"/>
                <a:sym typeface="Roboto"/>
              </a:rPr>
              <a:t>14-15 месяцев </a:t>
            </a:r>
            <a:r>
              <a:rPr lang="ru-RU" sz="1600">
                <a:solidFill>
                  <a:schemeClr val="dk1"/>
                </a:solidFill>
              </a:rPr>
              <a:t>для полного возврата инвестиций в размере 1 миллиона рублей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26921924b_0_21"/>
          <p:cNvSpPr txBox="1"/>
          <p:nvPr/>
        </p:nvSpPr>
        <p:spPr>
          <a:xfrm>
            <a:off x="173225" y="0"/>
            <a:ext cx="105963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chemeClr val="dk1"/>
                </a:solidFill>
              </a:rPr>
              <a:t>Постоянные расходы: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Хостинг и серверная инфраструктура Сервер (бэкенд) для хранения пользовательских коллекций, авторизации, геометок. На старте достаточно облачного сервера (например, Timeweb Cloud, Yandex.Cloud или Selectel).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База данных Если используете Managed DB (PostgreSQL/MySQL), это отдельная плата.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API распознавания растений ключевой момент: API у него обычно есть абонентская плата за доступ к базе знаний и возможность делать запросы. Плата зависит от тарифа (Startup / Business). 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Зарплата команды (минимальная) Даже если вы делаете проект один, нужно закладывать хотя бы минимальное вознаграждение себе или оплату фрилансеру за администрирование. ИТОГО (постоянные расходы в месяц) Минимальные: сервер + API + поддержка</a:t>
            </a:r>
            <a:endParaRPr/>
          </a:p>
        </p:txBody>
      </p:sp>
      <p:sp>
        <p:nvSpPr>
          <p:cNvPr id="236" name="Google Shape;236;g3d26921924b_0_21"/>
          <p:cNvSpPr txBox="1"/>
          <p:nvPr/>
        </p:nvSpPr>
        <p:spPr>
          <a:xfrm>
            <a:off x="173225" y="2262600"/>
            <a:ext cx="952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</a:rPr>
              <a:t>Переменные расходы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Плата за распознавание (Transact-модель). Исходящий трафик (CDN) Когда пользователи загружают фото своих растений (в личный кабинет) и скачивают информацию, расходуется трафик. Чем больше картинок, тем дороже.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Маркетинговые кампании (если идут) Реклама в Tik-Tok, VK Реклама, Яндекс таргет. </a:t>
            </a:r>
            <a:endParaRPr/>
          </a:p>
        </p:txBody>
      </p:sp>
      <p:sp>
        <p:nvSpPr>
          <p:cNvPr id="237" name="Google Shape;237;g3d26921924b_0_21"/>
          <p:cNvSpPr txBox="1"/>
          <p:nvPr/>
        </p:nvSpPr>
        <p:spPr>
          <a:xfrm>
            <a:off x="346500" y="3678600"/>
            <a:ext cx="9705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</a:rPr>
              <a:t>Рентабельность по чистой прибыли (Маржинальность).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1"/>
                </a:solidFill>
              </a:rPr>
              <a:t>Рентабельность =55,5%.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"/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Команда проекта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337" y="1181225"/>
            <a:ext cx="1580525" cy="21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4759462" y="3288600"/>
            <a:ext cx="209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Нарожная Анастасия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Маркетин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Зам Лидера</a:t>
            </a:r>
            <a:endParaRPr/>
          </a:p>
        </p:txBody>
      </p:sp>
      <p:pic>
        <p:nvPicPr>
          <p:cNvPr id="245" name="Google Shape;24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0725" y="1180125"/>
            <a:ext cx="1615845" cy="210957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9"/>
          <p:cNvSpPr txBox="1"/>
          <p:nvPr/>
        </p:nvSpPr>
        <p:spPr>
          <a:xfrm>
            <a:off x="6958450" y="3396450"/>
            <a:ext cx="158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Зайцева Яна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Лидер Команды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7" name="Google Shape;24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925" y="1180125"/>
            <a:ext cx="1580526" cy="210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2643338" y="3396450"/>
            <a:ext cx="1709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Богачева Мария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   Разработчик</a:t>
            </a:r>
            <a:endParaRPr/>
          </a:p>
        </p:txBody>
      </p:sp>
      <p:pic>
        <p:nvPicPr>
          <p:cNvPr id="249" name="Google Shape;24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2450" y="1181225"/>
            <a:ext cx="1580525" cy="21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"/>
          <p:cNvSpPr txBox="1"/>
          <p:nvPr/>
        </p:nvSpPr>
        <p:spPr>
          <a:xfrm>
            <a:off x="8954813" y="3396450"/>
            <a:ext cx="185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Кузнецова Полина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Программист</a:t>
            </a:r>
            <a:endParaRPr/>
          </a:p>
        </p:txBody>
      </p:sp>
      <p:pic>
        <p:nvPicPr>
          <p:cNvPr id="251" name="Google Shape;25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850" y="1180125"/>
            <a:ext cx="1709699" cy="22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/>
        </p:nvSpPr>
        <p:spPr>
          <a:xfrm>
            <a:off x="558800" y="3396450"/>
            <a:ext cx="185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Караменов Мекан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Программист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3" name="Google Shape;253;p9"/>
          <p:cNvSpPr txBox="1"/>
          <p:nvPr/>
        </p:nvSpPr>
        <p:spPr>
          <a:xfrm>
            <a:off x="420900" y="5141050"/>
            <a:ext cx="294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0000"/>
                </a:solidFill>
              </a:rPr>
              <a:t>ТРЕКЕР - ГРЕБЕШКОВА ИРИНА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05" y="0"/>
            <a:ext cx="12208405" cy="686722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360040" y="223086"/>
            <a:ext cx="9205343" cy="64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Контакты для связи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3301584" y="3248081"/>
            <a:ext cx="66631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9934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9203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0621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6872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8145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8781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54875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36293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80691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912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6432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80547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34778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27508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599417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992039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873457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517711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490054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271328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61965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275349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0146685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255600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928851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0146236" y="589615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819934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711017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602100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493183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3493183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275349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66432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9037768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11255598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1255598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0146685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928851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9037768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61965" y="4674799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2384266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2384266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602100" y="2286562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5711017" y="3468663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573925" y="2064350"/>
            <a:ext cx="4745474" cy="455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754900" y="2058587"/>
            <a:ext cx="4557562" cy="45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0"/>
          <p:cNvSpPr txBox="1"/>
          <p:nvPr/>
        </p:nvSpPr>
        <p:spPr>
          <a:xfrm>
            <a:off x="1636300" y="13316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</a:rPr>
              <a:t>Нарожная Анастасия</a:t>
            </a:r>
            <a:endParaRPr/>
          </a:p>
        </p:txBody>
      </p:sp>
      <p:sp>
        <p:nvSpPr>
          <p:cNvPr id="308" name="Google Shape;308;p10"/>
          <p:cNvSpPr txBox="1"/>
          <p:nvPr/>
        </p:nvSpPr>
        <p:spPr>
          <a:xfrm>
            <a:off x="7085975" y="1331688"/>
            <a:ext cx="189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</a:rPr>
              <a:t>Зайцева Яна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/>
        </p:nvSpPr>
        <p:spPr>
          <a:xfrm>
            <a:off x="263352" y="332656"/>
            <a:ext cx="11089232" cy="64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Цель и краткая суть проекта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263350" y="1083950"/>
            <a:ext cx="60519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</a:rPr>
              <a:t>Цель нашей работы</a:t>
            </a:r>
            <a:r>
              <a:rPr lang="ru-RU" sz="1700">
                <a:solidFill>
                  <a:schemeClr val="dk1"/>
                </a:solidFill>
              </a:rPr>
              <a:t> - преодолеть ограничение традиционных гербариев ( хрупкость, недоступность, статичность), а также привлечь широкую аудиторию к изучению ботаники с помощью современных технологий доступных каждому.</a:t>
            </a:r>
            <a:endParaRPr/>
          </a:p>
        </p:txBody>
      </p:sp>
      <p:sp>
        <p:nvSpPr>
          <p:cNvPr id="134" name="Google Shape;134;p2"/>
          <p:cNvSpPr txBox="1"/>
          <p:nvPr/>
        </p:nvSpPr>
        <p:spPr>
          <a:xfrm>
            <a:off x="360875" y="2682025"/>
            <a:ext cx="55167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</a:rPr>
              <a:t>Суть приложения</a:t>
            </a:r>
            <a:r>
              <a:rPr lang="ru-RU" sz="1700">
                <a:solidFill>
                  <a:schemeClr val="dk1"/>
                </a:solidFill>
              </a:rPr>
              <a:t> заключается в создании </a:t>
            </a:r>
            <a:r>
              <a:rPr lang="ru-RU" sz="1700" b="1">
                <a:solidFill>
                  <a:schemeClr val="dk1"/>
                </a:solidFill>
              </a:rPr>
              <a:t>"живой"</a:t>
            </a:r>
            <a:r>
              <a:rPr lang="ru-RU" sz="1700">
                <a:solidFill>
                  <a:schemeClr val="dk1"/>
                </a:solidFill>
              </a:rPr>
              <a:t> цифровой коллекции растений. Пользователь делает фото, а наше приложение с помощью алгоритмов компьютерного зрения помогает определить вид растения. Далее пользователь может сохранить его в свой личный виртуальный гербарий, добавив метку геолокации и заметки.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35" name="Google Shape;13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650" y="3404875"/>
            <a:ext cx="4640474" cy="28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9813" y="1089683"/>
            <a:ext cx="2204467" cy="220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1125" y="1089695"/>
            <a:ext cx="2204467" cy="220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/>
          <p:nvPr/>
        </p:nvSpPr>
        <p:spPr>
          <a:xfrm>
            <a:off x="263327" y="6"/>
            <a:ext cx="11089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Целевые потребительские сегменты</a:t>
            </a: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Проблемы, которые решает проект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59075" y="1200600"/>
            <a:ext cx="6794400" cy="4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Мы делим аудиторию на три ключевых сегмента: массовый пользователь , образование и наука,а также бизнес-экология.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 b="1">
                <a:solidFill>
                  <a:schemeClr val="dk1"/>
                </a:solidFill>
              </a:rPr>
              <a:t>Образование и Наука </a:t>
            </a:r>
            <a:r>
              <a:rPr lang="ru-RU" sz="1900">
                <a:solidFill>
                  <a:schemeClr val="dk1"/>
                </a:solidFill>
              </a:rPr>
              <a:t>-  это ядро нашей аудитории. </a:t>
            </a:r>
            <a:r>
              <a:rPr lang="ru-RU" sz="1700">
                <a:solidFill>
                  <a:schemeClr val="dk1"/>
                </a:solidFill>
              </a:rPr>
              <a:t>Здесь проект выступает как профессиональный инструмент.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1. Школы, колледжи, вузы (биологические факультеты):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 · ученики: для выполнения полевых практик и домашних заданий.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 · учителя: как современная замена устаревшим стендам и сложным определителям, а также для проверки работ учеников в цифровом формате.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 2. Юннаты и кружки дополнительного образования: для ведения дневников наблюдений.</a:t>
            </a:r>
            <a:br>
              <a:rPr lang="ru-RU" sz="1700">
                <a:solidFill>
                  <a:schemeClr val="dk1"/>
                </a:solidFill>
              </a:rPr>
            </a:br>
            <a:r>
              <a:rPr lang="ru-RU" sz="1700">
                <a:solidFill>
                  <a:schemeClr val="dk1"/>
                </a:solidFill>
              </a:rPr>
              <a:t> 3. Научные сотрудники (биологи, экологи): как инструмент для быстрого сбора первичных данных в экспедициях без необходимости срывать растение и сушить его (если это особо охраняемый вид)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44" name="Google Shape;14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225" y="1346750"/>
            <a:ext cx="3374326" cy="264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8213" y="4142650"/>
            <a:ext cx="3219350" cy="214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25efd2a04_0_6"/>
          <p:cNvSpPr txBox="1"/>
          <p:nvPr/>
        </p:nvSpPr>
        <p:spPr>
          <a:xfrm>
            <a:off x="298300" y="2702900"/>
            <a:ext cx="6864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Бизнес и Государственные структуры 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1. Национальные парки и заповедники: для мониторинга состояния флоры на территории, выявления редких видов и интерактивного взаимодействия с посетителями.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 2. Ландшафтные дизайнеры: для определения растений на участке клиента, с которого они начинают работу.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 3. Экологические департаменты (природнадзор): для сбора данных о нарушениях (например, места произрастания краснокнижных растений, которые нужно сохранить при стройке).</a:t>
            </a:r>
            <a:endParaRPr sz="1600"/>
          </a:p>
        </p:txBody>
      </p:sp>
      <p:pic>
        <p:nvPicPr>
          <p:cNvPr id="151" name="Google Shape;151;g3d25efd2a0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175" y="3578400"/>
            <a:ext cx="3559675" cy="2558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d25efd2a04_0_6"/>
          <p:cNvSpPr txBox="1"/>
          <p:nvPr/>
        </p:nvSpPr>
        <p:spPr>
          <a:xfrm>
            <a:off x="298300" y="340025"/>
            <a:ext cx="64206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dk1"/>
                </a:solidFill>
              </a:rPr>
              <a:t>Массовый пользователь</a:t>
            </a:r>
            <a:r>
              <a:rPr lang="ru-RU" sz="1900">
                <a:solidFill>
                  <a:schemeClr val="dk1"/>
                </a:solidFill>
              </a:rPr>
              <a:t> - люди, интересующиеся природой.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1. Туристы и путешественники.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2. Семьи с детьми (Родители).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3. Дачники и садоводы-любители.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4. Фотографы дикой природы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53" name="Google Shape;153;g3d25efd2a04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825" y="340025"/>
            <a:ext cx="1743199" cy="21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d25efd2a04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5950" y="340025"/>
            <a:ext cx="2311675" cy="216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3664f4b23_0_8"/>
          <p:cNvSpPr txBox="1"/>
          <p:nvPr/>
        </p:nvSpPr>
        <p:spPr>
          <a:xfrm>
            <a:off x="263327" y="6"/>
            <a:ext cx="1108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8F00FF"/>
                </a:solidFill>
              </a:rPr>
              <a:t>Проблемное интервью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3d3664f4b23_0_8"/>
          <p:cNvSpPr txBox="1"/>
          <p:nvPr/>
        </p:nvSpPr>
        <p:spPr>
          <a:xfrm>
            <a:off x="158925" y="792400"/>
            <a:ext cx="11193600" cy="3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Чтобы больше углубиться в наше приложение и понять, что нужно нашей целевой аудитории, мы провели проблемное интервью с нашими родителями, сокурсниками, друзьями, которые любят путешествовать, а также у семей с маленькими детьми.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Тем самым мы собрали максимальное количество информации с разных групп людей, чтобы постараться разработать такое приложение, которое подойдет каждому.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К разным сегментам были разработаны заранее индивидуальные вопросы, при ответе на которые нельзя ответить коротко “да” или “нет”. Опрашиваемые вспомнили свой опыт путешествий, прогулок, обучения и дали нам полные интересные ответы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161" name="Google Shape;161;g3d3664f4b23_0_8"/>
          <p:cNvSpPr txBox="1"/>
          <p:nvPr/>
        </p:nvSpPr>
        <p:spPr>
          <a:xfrm>
            <a:off x="415025" y="4381500"/>
            <a:ext cx="11089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/>
              <a:t>Вывод: наше приложение особенно актуально среди школьников и студентов. Опрошенные оценили возможность работать офлайн, его взаимосвязь с мессенджером, возможность сохранять свои работы и местоположение. Наше приложение посчитали простым и удобным.</a:t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3664f4b23_0_15"/>
          <p:cNvSpPr txBox="1"/>
          <p:nvPr/>
        </p:nvSpPr>
        <p:spPr>
          <a:xfrm>
            <a:off x="131702" y="-115794"/>
            <a:ext cx="1108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rgbClr val="8F00FF"/>
                </a:solidFill>
              </a:rPr>
              <a:t>Проблемное интервью. Примеры вопросов: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d3664f4b23_0_15"/>
          <p:cNvSpPr txBox="1"/>
          <p:nvPr/>
        </p:nvSpPr>
        <p:spPr>
          <a:xfrm>
            <a:off x="0" y="396525"/>
            <a:ext cx="11352600" cy="8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Сегмент 1: Студенты (биологи, экологи, географы)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1.  Как вы сейчас готовитесь к полевой практике или сдаете раздел «Систематика растений»?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 2.  Вспомните последний случай, когда вам нужно было срочно определить растение и правильно оформить гербарный лист (с этикеткой). Что было самым мучительным в этом процессе?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 3.  Как вы сейчас храните свои фотографии с практики или наблюдений? Легко ли потом найти среди тысячи фото в галерее именно тот экземпляр с конкретными координатами?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Сегмент 2: Путешественники (Треккинги, походы, фотоохота)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1. Когда вы путешествуете (особенно в горах/лесу), возникает ли у вас желание узнать название красивого цветка или дерева? Что вы делаете в этот момент?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2.  Сталкивались ли вы с ситуацией, когда приложение для определения растений не работало из-за отсутствия интернета? Как вы выходили из положения?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Сегмент 3: Родители и семьи с детьми (дошкольники, младшая школа)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1.  Как часто вы проводите время с ребенком на природе? Возникает ли у ребенка вопрос «А что это за цветок?» и как вы на него обычно отвечаете?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 2.  Беспокоит ли вас тема безопасности? Бывает ли так, что ребенок тянется к незнакомому растению или ягоде, и вы не знаете, ядовито оно или нет?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  Сегмент 4: Профессионалы (Биологи, ботаники, геологи)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3.  Что вы думаете о существующих определителях (PlantNet, iNaturalist) с точки зрения научной верификации? Доверяете ли вы их определению, или всегда перепроверяете по ключам?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</a:endParaRPr>
          </a:p>
        </p:txBody>
      </p:sp>
      <p:sp>
        <p:nvSpPr>
          <p:cNvPr id="168" name="Google Shape;168;g3d3664f4b23_0_15"/>
          <p:cNvSpPr txBox="1"/>
          <p:nvPr/>
        </p:nvSpPr>
        <p:spPr>
          <a:xfrm>
            <a:off x="415025" y="4381500"/>
            <a:ext cx="110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"/>
          <p:cNvSpPr txBox="1"/>
          <p:nvPr/>
        </p:nvSpPr>
        <p:spPr>
          <a:xfrm>
            <a:off x="179700" y="207575"/>
            <a:ext cx="78525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Оценка потенциала рынка</a:t>
            </a: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3600" b="1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4" name="Google Shape;174;p4"/>
          <p:cNvGraphicFramePr/>
          <p:nvPr/>
        </p:nvGraphicFramePr>
        <p:xfrm>
          <a:off x="486225" y="208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Сегмент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Характеристика</a:t>
                      </a:r>
                      <a:endParaRPr sz="15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/>
                        <a:t>Обоснование</a:t>
                      </a:r>
                      <a:endParaRPr sz="15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Учащиеся вузов (биологические и естественнонаучные факультеты), Школьники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Студенты, проходящие полевые практики, выполняющие лабораторные и курсовые работы по ботанике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Полевая практика - обязательная часть учебной программы. Традиционные гербарии собираются вручную, что трудоемко. Цифровой инструмент будет более востребован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Научные сотрудники (ботаники, экологи и т.д)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Исследователи,работающие в университетах,ботанических садах,заповедниках,институтах и т.д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Необходимость сбора, систематизации и хранения данных о распространении видов. Упрощение экспедиционной задачи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5" name="Google Shape;175;p4"/>
          <p:cNvSpPr txBox="1"/>
          <p:nvPr/>
        </p:nvSpPr>
        <p:spPr>
          <a:xfrm>
            <a:off x="3769300" y="1209075"/>
            <a:ext cx="40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/>
              <a:t>Обоснование Сегмента</a:t>
            </a:r>
            <a:r>
              <a:rPr lang="ru-RU" sz="2100" b="1"/>
              <a:t> </a:t>
            </a:r>
            <a:endParaRPr sz="21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Google Shape;180;g3d35bf81fb6_0_11"/>
          <p:cNvGraphicFramePr/>
          <p:nvPr/>
        </p:nvGraphicFramePr>
        <p:xfrm>
          <a:off x="410525" y="148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347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/>
                        <a:t>               Тенденции</a:t>
                      </a:r>
                      <a:endParaRPr sz="17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/>
                        <a:t>                           Значение для проекта </a:t>
                      </a:r>
                      <a:endParaRPr sz="17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Цифровизация образования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Внедрение электронных ресурсов в учебный процесс. Гербарий вузов (МГУ, СПБГУ, АлтГУ, ТГПУ им. Толстого и т.д) оцифровываются,но нет единого инструмента для студентов </a:t>
                      </a:r>
                      <a:endParaRPr sz="1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Дефицит полевых кадров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Упрощение сбора данных позволяет привлекать студентов к научной работе,повышая их вовлеченность к науке 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Рост экологического мониторинга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Усиление внимания к Красной книге, создание ООПТ. Необходимость оперативного сбора данных о редких видах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Государственная поддержка науки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Нацпроекты “Наука” и “Экология” создают спрос на цифровые инструменты для исследователей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1" name="Google Shape;181;g3d35bf81fb6_0_11"/>
          <p:cNvSpPr txBox="1"/>
          <p:nvPr/>
        </p:nvSpPr>
        <p:spPr>
          <a:xfrm>
            <a:off x="0" y="0"/>
            <a:ext cx="623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accent1"/>
                </a:solidFill>
              </a:rPr>
              <a:t>Тенденции на рынке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35bf81fb6_0_16"/>
          <p:cNvSpPr txBox="1"/>
          <p:nvPr/>
        </p:nvSpPr>
        <p:spPr>
          <a:xfrm>
            <a:off x="0" y="0"/>
            <a:ext cx="11325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>
                <a:solidFill>
                  <a:schemeClr val="accent1"/>
                </a:solidFill>
              </a:rPr>
              <a:t>Потенциальные возможности для масштабирования </a:t>
            </a:r>
            <a:endParaRPr sz="1100"/>
          </a:p>
        </p:txBody>
      </p:sp>
      <p:graphicFrame>
        <p:nvGraphicFramePr>
          <p:cNvPr id="187" name="Google Shape;187;g3d35bf81fb6_0_16"/>
          <p:cNvGraphicFramePr/>
          <p:nvPr/>
        </p:nvGraphicFramePr>
        <p:xfrm>
          <a:off x="347975" y="106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{96D3EFDC-F30C-4954-8DBB-59422C388F7C}</a:tableStyleId>
              </a:tblPr>
              <a:tblGrid>
                <a:gridCol w="51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Направление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Стратегия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Расширение внутри ядра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Анкетирование внутри ядра для выявления потребностей: какие виды чаще всего изучаются, какие форматы и отчетности нужны преподавателям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выход на смежные сегменты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После закрепления в вузах - масштабирование на школы (профильные классы, биологические кружки и т.д) заповедники, ботанические сады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Продуктовая линейка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На основе обратной связи от ученых: создание модулей для мониторинга краснокнижных видов, интеграция с государственными системами учета биоразнообразия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Региональное расширение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От центральных вузов ( Москва, Санкт-Петербург ) к региональным университетам, где полевые практики особенно актуальны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Другая 13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8F00FF"/>
      </a:accent1>
      <a:accent2>
        <a:srgbClr val="FD493D"/>
      </a:accent2>
      <a:accent3>
        <a:srgbClr val="FCAF17"/>
      </a:accent3>
      <a:accent4>
        <a:srgbClr val="FBB3C1"/>
      </a:accent4>
      <a:accent5>
        <a:srgbClr val="B5D8E1"/>
      </a:accent5>
      <a:accent6>
        <a:srgbClr val="1B1B1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1931</Words>
  <Application>Microsoft Office PowerPoint</Application>
  <PresentationFormat>Широкоэкранный</PresentationFormat>
  <Paragraphs>193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Arial</vt:lpstr>
      <vt:lpstr>Roboto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Мария Дрепа</dc:creator>
  <cp:lastModifiedBy>Яна Зайцева</cp:lastModifiedBy>
  <cp:revision>1</cp:revision>
  <dcterms:created xsi:type="dcterms:W3CDTF">2024-09-05T17:14:08Z</dcterms:created>
  <dcterms:modified xsi:type="dcterms:W3CDTF">2026-04-07T15:02:49Z</dcterms:modified>
</cp:coreProperties>
</file>