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85" r:id="rId5"/>
    <p:sldId id="259" r:id="rId6"/>
    <p:sldId id="260" r:id="rId7"/>
    <p:sldId id="284" r:id="rId8"/>
    <p:sldId id="283" r:id="rId9"/>
    <p:sldId id="277" r:id="rId10"/>
    <p:sldId id="278" r:id="rId11"/>
    <p:sldId id="279" r:id="rId12"/>
    <p:sldId id="280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94660"/>
  </p:normalViewPr>
  <p:slideViewPr>
    <p:cSldViewPr showGuides="1">
      <p:cViewPr varScale="1">
        <p:scale>
          <a:sx n="43" d="100"/>
          <a:sy n="43" d="100"/>
        </p:scale>
        <p:origin x="6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4DE44-43C0-49F1-B8C1-0927761A7F97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7BB59-1317-4058-8874-106AF2C3F9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7BB59-1317-4058-8874-106AF2C3F9E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7BB59-1317-4058-8874-106AF2C3F9E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7BB59-1317-4058-8874-106AF2C3F9E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7601" y="4664075"/>
            <a:ext cx="8607425" cy="25551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6510"/>
              </a:lnSpc>
              <a:spcBef>
                <a:spcPts val="425"/>
              </a:spcBef>
            </a:pPr>
            <a:r>
              <a:rPr lang="ru-RU" sz="6000" dirty="0" err="1">
                <a:latin typeface="+mj-lt"/>
              </a:rPr>
              <a:t>AuraSense</a:t>
            </a:r>
            <a:r>
              <a:rPr lang="ru-RU" sz="6000" dirty="0">
                <a:latin typeface="+mj-lt"/>
              </a:rPr>
              <a:t> Pro - чистка зубов нового поколения </a:t>
            </a:r>
            <a:br>
              <a:rPr lang="ru-RU" sz="6000" dirty="0">
                <a:latin typeface="+mj-lt"/>
              </a:rPr>
            </a:br>
            <a:endParaRPr lang="ru-RU" sz="5600" dirty="0">
              <a:latin typeface="+mj-lt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090" y="9691386"/>
            <a:ext cx="8610600" cy="11496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dirty="0">
                <a:latin typeface="Microsoft Sans Serif" panose="020B0604020202020204"/>
                <a:cs typeface="Microsoft Sans Serif" panose="020B0604020202020204"/>
              </a:rPr>
              <a:t>Шумейко Александра, 5447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dirty="0">
                <a:latin typeface="Microsoft Sans Serif" panose="020B0604020202020204"/>
                <a:cs typeface="Microsoft Sans Serif" panose="020B0604020202020204"/>
              </a:rPr>
              <a:t>Москаленко Вероника, 5447</a:t>
            </a:r>
            <a:endParaRPr sz="365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03519" y="572470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ПРОГРЕСС ЗА ВРЕМЯ АКСЕЛЕРАЦИИ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3021535"/>
              </p:ext>
            </p:extLst>
          </p:nvPr>
        </p:nvGraphicFramePr>
        <p:xfrm>
          <a:off x="527075" y="2685426"/>
          <a:ext cx="19065240" cy="654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3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45">
                <a:tc>
                  <a:txBody>
                    <a:bodyPr/>
                    <a:lstStyle/>
                    <a:p>
                      <a:r>
                        <a:rPr lang="ru-RU" sz="2800" dirty="0"/>
                        <a:t>До участия в акселерационной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После участия в акселерационной программе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ru-RU" sz="2800" dirty="0"/>
                        <a:t>Уровень готовности технологии - е</a:t>
                      </a:r>
                      <a:r>
                        <a:rPr lang="en-US" altLang="en-US" sz="2800" dirty="0" err="1"/>
                        <a:t>сть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фото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прототипа</a:t>
                      </a:r>
                      <a:r>
                        <a:rPr lang="en-US" altLang="ru-RU" sz="2800" dirty="0"/>
                        <a:t>, </a:t>
                      </a:r>
                      <a:r>
                        <a:rPr lang="en-US" altLang="en-US" sz="2800" dirty="0"/>
                        <a:t>концепция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аппарата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разработана</a:t>
                      </a:r>
                    </a:p>
                    <a:p>
                      <a:endParaRPr lang="en-US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Уровень готовности технологии - </a:t>
                      </a:r>
                      <a:r>
                        <a:rPr lang="ru-RU" sz="2800" dirty="0">
                          <a:sym typeface="+mn-ea"/>
                        </a:rPr>
                        <a:t>р</a:t>
                      </a:r>
                      <a:r>
                        <a:rPr lang="en-US" altLang="en-US" sz="2800" dirty="0" err="1">
                          <a:sym typeface="+mn-ea"/>
                        </a:rPr>
                        <a:t>азработан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функциональный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прототип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аппарата</a:t>
                      </a:r>
                      <a:endParaRPr lang="en-US" alt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dirty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045">
                <a:tc>
                  <a:txBody>
                    <a:bodyPr/>
                    <a:lstStyle/>
                    <a:p>
                      <a:r>
                        <a:rPr lang="ru-RU" sz="2800" dirty="0"/>
                        <a:t>Производственная готовность - е</a:t>
                      </a:r>
                      <a:r>
                        <a:rPr lang="en-US" altLang="en-US" sz="2800" dirty="0" err="1"/>
                        <a:t>сть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модель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фото</a:t>
                      </a:r>
                      <a:r>
                        <a:rPr lang="en-US" altLang="ru-RU" sz="2800" dirty="0"/>
                        <a:t>, </a:t>
                      </a:r>
                      <a:r>
                        <a:rPr lang="en-US" altLang="en-US" sz="2800" dirty="0"/>
                        <a:t>промышленный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дизайн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не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завершён</a:t>
                      </a:r>
                    </a:p>
                    <a:p>
                      <a:endParaRPr lang="en-US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Производственная готовность - </a:t>
                      </a:r>
                      <a:r>
                        <a:rPr lang="ru-RU" sz="2800" dirty="0">
                          <a:sym typeface="+mn-ea"/>
                        </a:rPr>
                        <a:t>р</a:t>
                      </a:r>
                      <a:r>
                        <a:rPr lang="en-US" altLang="en-US" sz="2800" dirty="0" err="1">
                          <a:sym typeface="+mn-ea"/>
                        </a:rPr>
                        <a:t>азработана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модель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для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предсерийного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производства</a:t>
                      </a:r>
                      <a:r>
                        <a:rPr lang="en-US" altLang="ru-RU" sz="2800" dirty="0">
                          <a:sym typeface="+mn-ea"/>
                        </a:rPr>
                        <a:t>, </a:t>
                      </a:r>
                      <a:r>
                        <a:rPr lang="en-US" altLang="en-US" sz="2800" dirty="0">
                          <a:sym typeface="+mn-ea"/>
                        </a:rPr>
                        <a:t>подготовка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к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документации</a:t>
                      </a:r>
                      <a:endParaRPr lang="en-US" altLang="en-US" sz="2800" dirty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800" dirty="0"/>
                        <a:t>Рыночная готовность - н</a:t>
                      </a:r>
                      <a:r>
                        <a:rPr lang="en-US" altLang="en-US" sz="2800" dirty="0" err="1"/>
                        <a:t>ет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регистрации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контрактов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с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клиниками</a:t>
                      </a:r>
                    </a:p>
                    <a:p>
                      <a:endParaRPr lang="en-US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Рыночная готовность -</a:t>
                      </a:r>
                      <a:r>
                        <a:rPr lang="ru-RU" sz="2800" dirty="0">
                          <a:sym typeface="+mn-ea"/>
                        </a:rPr>
                        <a:t> п</a:t>
                      </a:r>
                      <a:r>
                        <a:rPr lang="en-US" altLang="en-US" sz="2800" dirty="0" err="1">
                          <a:sym typeface="+mn-ea"/>
                        </a:rPr>
                        <a:t>роизведён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анализ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рынка</a:t>
                      </a:r>
                      <a:r>
                        <a:rPr lang="en-US" altLang="ru-RU" sz="2800" dirty="0">
                          <a:sym typeface="+mn-ea"/>
                        </a:rPr>
                        <a:t>, </a:t>
                      </a:r>
                      <a:r>
                        <a:rPr lang="en-US" altLang="en-US" sz="2800" dirty="0">
                          <a:sym typeface="+mn-ea"/>
                        </a:rPr>
                        <a:t>определена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целевая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аудитория</a:t>
                      </a:r>
                      <a:endParaRPr lang="en-US" altLang="en-US" sz="2800" dirty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800" dirty="0"/>
                        <a:t>Партнерства -с</a:t>
                      </a:r>
                      <a:r>
                        <a:rPr lang="en-US" altLang="en-US" sz="2800" dirty="0" err="1"/>
                        <a:t>оглашения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с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клиниками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производителями</a:t>
                      </a:r>
                      <a:r>
                        <a:rPr lang="en-US" altLang="ru-RU" sz="2800" dirty="0"/>
                        <a:t> </a:t>
                      </a:r>
                      <a:r>
                        <a:rPr lang="en-US" altLang="en-US" sz="2800" dirty="0"/>
                        <a:t>отсутствуют</a:t>
                      </a:r>
                    </a:p>
                    <a:p>
                      <a:endParaRPr lang="en-US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Партнерства -</a:t>
                      </a:r>
                      <a:r>
                        <a:rPr lang="ru-RU" sz="2800" dirty="0">
                          <a:sym typeface="+mn-ea"/>
                        </a:rPr>
                        <a:t> з</a:t>
                      </a:r>
                      <a:r>
                        <a:rPr lang="en-US" altLang="en-US" sz="2800" dirty="0" err="1">
                          <a:sym typeface="+mn-ea"/>
                        </a:rPr>
                        <a:t>аключены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предварительные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партнерские</a:t>
                      </a:r>
                      <a:r>
                        <a:rPr lang="en-US" altLang="ru-RU" sz="2800" dirty="0">
                          <a:sym typeface="+mn-ea"/>
                        </a:rPr>
                        <a:t> </a:t>
                      </a:r>
                      <a:r>
                        <a:rPr lang="en-US" altLang="en-US" sz="2800" dirty="0">
                          <a:sym typeface="+mn-ea"/>
                        </a:rPr>
                        <a:t>соглашения</a:t>
                      </a:r>
                      <a:endParaRPr lang="ru-RU" sz="2800" dirty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41691" y="498799"/>
            <a:ext cx="8266992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ПЛАНЫ РАЗВИТИЯ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670" y="499434"/>
            <a:ext cx="7559055" cy="106924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39DD8A-09F8-32A5-D40C-6AA3D11FD060}"/>
              </a:ext>
            </a:extLst>
          </p:cNvPr>
          <p:cNvSpPr txBox="1"/>
          <p:nvPr/>
        </p:nvSpPr>
        <p:spPr>
          <a:xfrm>
            <a:off x="378370" y="1373229"/>
            <a:ext cx="15231041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Исследования и разработка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доработка прототипа с учётом обратной связи от пилотных клиник;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оптимизация работы сенсорной системы (контроль температуры и давления);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тестирование биоразлагаемых капсул в реальных условиях;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улучшение интерфейса управления (сенсорный экран, раздвоенная педаль);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расширение базы данных персонализированных настроек пациентов.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Защита интеллектуальной собственности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подача заявки на патент на конструкцию раздвоенной педали и систему управления давлением;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регистрация товарного знака </a:t>
            </a:r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защита ПО и алгоритмов персонализации процедур;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оформление прав на дизайн капсул из биоразлагаемого пластика.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Маркетинг, внедрение и продвижение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пилотные испытания в 15–20 клиниках Москвы и Санкт‑Петербурга;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создание демонстрационных материалов (видео, кейсы, отзывы);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участие в профильных выставках («</a:t>
            </a:r>
            <a:r>
              <a:rPr lang="ru-RU" sz="2000" dirty="0" err="1">
                <a:latin typeface="+mn-lt"/>
              </a:rPr>
              <a:t>Дентал</a:t>
            </a:r>
            <a:r>
              <a:rPr lang="ru-RU" sz="2000" dirty="0">
                <a:latin typeface="+mn-lt"/>
              </a:rPr>
              <a:t>‑Экспо», «Стоматология России»);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запуск сайта и соцсетей с акцентом на преимущества: комфорт пациента, экологичность,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персонализация;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партнёрство с учебными центрами стоматологии для обучения работе с </a:t>
            </a:r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таргетированная реклама для владельцев клиник и главных врачей.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Привлечение инвестиций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подготовка инвестиционного предложения (бизнес‑план, финансовые прогнозы);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участие в акселерационных программах для медицинских стартапов;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подача заявок на гранты Минпромторга и Фонда содействия инновациям </a:t>
            </a:r>
          </a:p>
          <a:p>
            <a:r>
              <a:rPr lang="ru-RU" sz="2000" dirty="0">
                <a:latin typeface="+mn-lt"/>
              </a:rPr>
              <a:t>(программы поддержки медтеха);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переговоры с профильными инвесторами (фонды, заинтересованные в здравоохранении и </a:t>
            </a:r>
          </a:p>
          <a:p>
            <a:r>
              <a:rPr lang="ru-RU" sz="2000" dirty="0">
                <a:latin typeface="+mn-lt"/>
              </a:rPr>
              <a:t>экотехнологиях).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65850" y="498799"/>
            <a:ext cx="3159158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ЗАПРОС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255" y="-914620"/>
            <a:ext cx="5965891" cy="596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951FF7-F033-B31F-BA7A-26785871813F}"/>
              </a:ext>
            </a:extLst>
          </p:cNvPr>
          <p:cNvSpPr txBox="1"/>
          <p:nvPr/>
        </p:nvSpPr>
        <p:spPr>
          <a:xfrm>
            <a:off x="294005" y="3749675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Финансирование (ключевое ограничение)</a:t>
            </a:r>
          </a:p>
          <a:p>
            <a:r>
              <a:rPr lang="ru-RU" sz="2000" b="1" dirty="0">
                <a:latin typeface="+mn-lt"/>
              </a:rPr>
              <a:t>Чего не хватает:</a:t>
            </a:r>
            <a:r>
              <a:rPr lang="ru-RU" sz="2000" dirty="0">
                <a:latin typeface="+mn-lt"/>
              </a:rPr>
              <a:t> средств 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доработку прототипа и создание предсерийной партии;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сертификацию медицинского оборудования (требования Росздравнадзор);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закупку биоразлагаемого пластика и комплектующих для серийного </a:t>
            </a:r>
          </a:p>
          <a:p>
            <a:r>
              <a:rPr lang="ru-RU" sz="2000" dirty="0">
                <a:latin typeface="+mn-lt"/>
              </a:rPr>
              <a:t>производства.</a:t>
            </a:r>
          </a:p>
          <a:p>
            <a:r>
              <a:rPr lang="ru-RU" sz="2000" b="1" dirty="0">
                <a:latin typeface="+mn-lt"/>
              </a:rPr>
              <a:t>Обоснование:</a:t>
            </a:r>
            <a:r>
              <a:rPr lang="ru-RU" sz="2000" dirty="0">
                <a:latin typeface="+mn-lt"/>
              </a:rPr>
              <a:t> без инвестиций невозможно перейти от опытного образца к </a:t>
            </a:r>
          </a:p>
          <a:p>
            <a:r>
              <a:rPr lang="ru-RU" sz="2000" dirty="0">
                <a:latin typeface="+mn-lt"/>
              </a:rPr>
              <a:t>коммерческому продукту и выйти на рынок.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Компетенции и экспертиза</a:t>
            </a:r>
          </a:p>
          <a:p>
            <a:r>
              <a:rPr lang="ru-RU" sz="2000" b="1" dirty="0">
                <a:latin typeface="+mn-lt"/>
              </a:rPr>
              <a:t>Чего не хватает:</a:t>
            </a:r>
            <a:endParaRPr lang="ru-RU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специалиста по сертификации медтехники (понимание регламентов </a:t>
            </a:r>
          </a:p>
          <a:p>
            <a:r>
              <a:rPr lang="ru-RU" sz="2000" dirty="0">
                <a:latin typeface="+mn-lt"/>
              </a:rPr>
              <a:t>Росздравнадзора, ISO 13485);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инженера‑электронщика для доработки </a:t>
            </a:r>
            <a:r>
              <a:rPr lang="ru-RU" sz="2000" dirty="0" err="1">
                <a:latin typeface="+mn-lt"/>
              </a:rPr>
              <a:t>сенслорлаоларной</a:t>
            </a:r>
            <a:r>
              <a:rPr lang="ru-RU" sz="2000" dirty="0">
                <a:latin typeface="+mn-lt"/>
              </a:rPr>
              <a:t> системы и 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маркетолога с опытом в B2B‑продажах медицинского оборудования.</a:t>
            </a:r>
          </a:p>
          <a:p>
            <a:r>
              <a:rPr lang="ru-RU" sz="2000" b="1" dirty="0">
                <a:latin typeface="+mn-lt"/>
              </a:rPr>
              <a:t>Обоснование:</a:t>
            </a:r>
            <a:r>
              <a:rPr lang="ru-RU" sz="2000" dirty="0">
                <a:latin typeface="+mn-lt"/>
              </a:rPr>
              <a:t> текущие участники – студенты, им не хватает профильного опыта для решения </a:t>
            </a:r>
          </a:p>
          <a:p>
            <a:r>
              <a:rPr lang="ru-RU" sz="2000" dirty="0">
                <a:latin typeface="+mn-lt"/>
              </a:rPr>
              <a:t>узкоспециализированных задач.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EEE0B8-5BCF-0E18-43D5-7522EA315287}"/>
              </a:ext>
            </a:extLst>
          </p:cNvPr>
          <p:cNvSpPr txBox="1"/>
          <p:nvPr/>
        </p:nvSpPr>
        <p:spPr>
          <a:xfrm>
            <a:off x="9899650" y="3749675"/>
            <a:ext cx="9603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Продвижение</a:t>
            </a:r>
          </a:p>
          <a:p>
            <a:r>
              <a:rPr lang="ru-RU" sz="2000" b="1" dirty="0">
                <a:latin typeface="+mn-lt"/>
              </a:rPr>
              <a:t>Чего не хватает:</a:t>
            </a:r>
            <a:endParaRPr lang="ru-RU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демонстрационных материалов (видео работы устройства);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сайта и присутствия в профессиональных сообществах стоматологов;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участия в отраслевых выставках;</a:t>
            </a:r>
          </a:p>
          <a:p>
            <a:r>
              <a:rPr lang="ru-RU" sz="2000" b="1" dirty="0">
                <a:latin typeface="+mn-lt"/>
              </a:rPr>
              <a:t>Обоснование:</a:t>
            </a:r>
            <a:r>
              <a:rPr lang="ru-RU" sz="2000" dirty="0">
                <a:latin typeface="+mn-lt"/>
              </a:rPr>
              <a:t> потенциальные клиенты (клиники) не знакомы с продуктом без </a:t>
            </a:r>
          </a:p>
          <a:p>
            <a:r>
              <a:rPr lang="ru-RU" sz="2000" dirty="0">
                <a:latin typeface="+mn-lt"/>
              </a:rPr>
              <a:t>наглядной демонстрации и отзывов сложно убедить их в преимуществах </a:t>
            </a:r>
          </a:p>
          <a:p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Нетворкинг и партнёрства</a:t>
            </a:r>
          </a:p>
          <a:p>
            <a:r>
              <a:rPr lang="ru-RU" sz="2000" b="1" dirty="0">
                <a:latin typeface="+mn-lt"/>
              </a:rPr>
              <a:t>Чего не хватает:</a:t>
            </a:r>
            <a:endParaRPr lang="ru-RU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контактов с ключевыми игроками рынка стоматологического 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соглашений с клиниками для пилотного тестирования;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партнёрства с поставщиками биоразлагаемых материалов.</a:t>
            </a:r>
          </a:p>
          <a:p>
            <a:r>
              <a:rPr lang="ru-RU" sz="2000" b="1" dirty="0">
                <a:latin typeface="+mn-lt"/>
              </a:rPr>
              <a:t>Обоснование:</a:t>
            </a:r>
            <a:r>
              <a:rPr lang="ru-RU" sz="2000" dirty="0">
                <a:latin typeface="+mn-lt"/>
              </a:rPr>
              <a:t> без поддержки отраслевых партнёров сложно: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получить достоверную обратную связь по продукту;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наладить каналы сбыта;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обеспечить стабильные поставки качественных материалов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479360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ПРОБЛЕМА</a:t>
            </a:r>
            <a:endParaRPr sz="59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50" y="2130633"/>
            <a:ext cx="19202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Проблема, которую решает </a:t>
            </a:r>
            <a:r>
              <a:rPr lang="ru-RU" sz="2400" b="1" dirty="0" err="1"/>
              <a:t>AuraSense</a:t>
            </a:r>
            <a:r>
              <a:rPr lang="ru-RU" sz="2400" b="1" dirty="0"/>
              <a:t> Pro</a:t>
            </a:r>
            <a:endParaRPr lang="ru-RU" sz="2400" dirty="0"/>
          </a:p>
          <a:p>
            <a:r>
              <a:rPr lang="ru-RU" sz="2400" dirty="0"/>
              <a:t>Недостаточно комфортные и экологичные аппараты для профессиональной чистки зубов: существующие решения не </a:t>
            </a:r>
            <a:r>
              <a:rPr lang="ru-RU" sz="2400" dirty="0" err="1"/>
              <a:t>обеспечиваютоптимального</a:t>
            </a:r>
            <a:r>
              <a:rPr lang="ru-RU" sz="2400" dirty="0"/>
              <a:t> баланса между удобством для врача, комфортом пациента и заботой об экологии.</a:t>
            </a:r>
          </a:p>
          <a:p>
            <a:endParaRPr lang="ru-RU" sz="2400" dirty="0"/>
          </a:p>
          <a:p>
            <a:r>
              <a:rPr lang="ru-RU" sz="2400" dirty="0"/>
              <a:t>В настоящее время используются традиционные аппараты воздушно-абразивной чистки (Air </a:t>
            </a:r>
            <a:r>
              <a:rPr lang="ru-RU" sz="2400" dirty="0" err="1"/>
              <a:t>Flow</a:t>
            </a:r>
            <a:r>
              <a:rPr lang="ru-RU" sz="2400" dirty="0"/>
              <a:t>) и оборудование компаний EMS, NSK и </a:t>
            </a:r>
            <a:r>
              <a:rPr lang="ru-RU" sz="2400" dirty="0" err="1"/>
              <a:t>Woodpecker</a:t>
            </a:r>
            <a:r>
              <a:rPr lang="ru-RU" sz="2400" dirty="0"/>
              <a:t>. Эти устройства требуют ручной настройки параметров (давление, температура, подача порошка) и не обеспечивают автоматической адаптации под пациента. Замена расходников также остаётся неудобной и занимает дополнительное время.</a:t>
            </a:r>
          </a:p>
          <a:p>
            <a:endParaRPr lang="ru-RU" sz="2400" dirty="0"/>
          </a:p>
          <a:p>
            <a:r>
              <a:rPr lang="ru-RU" sz="2400" dirty="0"/>
              <a:t>Проблема наиболее актуальна для частных стоматологических клиник и сетей, ориентированных на качество сервиса. В России насчитывается </a:t>
            </a:r>
            <a:r>
              <a:rPr lang="ru-RU" sz="2400" b="1" dirty="0"/>
              <a:t>более 38 000 </a:t>
            </a:r>
            <a:r>
              <a:rPr lang="ru-RU" sz="2400" dirty="0"/>
              <a:t>стоматологических учреждений, из которых не менее 6 000–8 000 регулярно сталкиваются с данной проблемой.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Экономически это выражается в потере до 5–10 минут на пациента из-за настройки и замены расходников. При средней загрузке это приводит к упущенной выручке до 1 млн рублей в год на одну клинику.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Актуальность подтверждена первичным </a:t>
            </a:r>
            <a:r>
              <a:rPr lang="ru-RU" sz="2400" dirty="0" err="1"/>
              <a:t>CustDev</a:t>
            </a:r>
            <a:r>
              <a:rPr lang="ru-RU" sz="2400" dirty="0"/>
              <a:t>: опрошены более 10 представителей стоматологической сферы, которые подтвердили наличие проблемы и заинтересованность в более удобном и автоматизированном решении.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24447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ЕШЕНИЕ</a:t>
            </a:r>
            <a:endParaRPr sz="59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7050" y="1692275"/>
            <a:ext cx="100584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+mn-lt"/>
              </a:rPr>
              <a:t>AuraSense</a:t>
            </a:r>
            <a:r>
              <a:rPr lang="ru-RU" sz="2400" b="1" dirty="0">
                <a:latin typeface="+mn-lt"/>
              </a:rPr>
              <a:t> Pro </a:t>
            </a:r>
            <a:r>
              <a:rPr lang="ru-RU" sz="2400" dirty="0">
                <a:latin typeface="+mn-lt"/>
              </a:rPr>
              <a:t>— инновационный аппарат для профессиональной чистки зубов нового поколения, который сочетает комфорт пациента и удобство для врача. Аппарат позволяет регулировать давление струи, температуру воды и подачу порошка в реальном времени с помощью раздвоенной педали. Текущий уровень давления отображается на беспроводном наконечнике в виде шкалы и на экране устройства.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Текущие параметры: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Давление струи и подача порошка вручную фиксируются на существующих аппаратах;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Время процедуры составляет 30 – 40 минут; часть времени теряется на замену расходников;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Пациенты испытывают дискомфорт, врач контролирует несколько параметров одновременно;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Расходные материалы обычно одноразовые, но не экологичные.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Целевые параметры с </a:t>
            </a:r>
            <a:r>
              <a:rPr lang="ru-RU" sz="2400" b="1" dirty="0" err="1">
                <a:latin typeface="+mn-lt"/>
              </a:rPr>
              <a:t>AuraSense</a:t>
            </a:r>
            <a:r>
              <a:rPr lang="ru-RU" sz="2400" b="1" dirty="0">
                <a:latin typeface="+mn-lt"/>
              </a:rPr>
              <a:t> Pro</a:t>
            </a:r>
            <a:r>
              <a:rPr lang="ru-RU" sz="2400" dirty="0">
                <a:latin typeface="+mn-lt"/>
              </a:rPr>
              <a:t>: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Давление и подача порошка регулируются педалью в реальном времени;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Текущий уровень давления виден на ручке и экране;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Время процедуры сокращается на 5 – 10 минут;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Комфорт пациента повышен, врач работает проще и точнее;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Используемые капсулы одноразовые, но изготовлены из биоразлагаемого медицинского пластика, безопасного и экологичного.</a:t>
            </a:r>
          </a:p>
          <a:p>
            <a:endParaRPr lang="ru-RU" sz="2400" spc="65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Изображение 3" descr="проект aura seince pr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450" y="244475"/>
            <a:ext cx="7010400" cy="10504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24447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ЕШЕНИЕ</a:t>
            </a:r>
            <a:endParaRPr sz="59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0850" y="1616075"/>
            <a:ext cx="100584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+mn-lt"/>
            </a:endParaRPr>
          </a:p>
          <a:p>
            <a:r>
              <a:rPr lang="ru-RU" sz="2400" dirty="0" err="1">
                <a:latin typeface="+mn-lt"/>
              </a:rPr>
              <a:t>AuraSense</a:t>
            </a:r>
            <a:r>
              <a:rPr lang="ru-RU" sz="2400" dirty="0">
                <a:latin typeface="+mn-lt"/>
              </a:rPr>
              <a:t> Pro использует одноразовые биоразлагаемые капсулы с порошком, которые продаются отдельно как готовые расходники, что упрощает замену и снижает затраты на обслуживание. Аппарат полностью собирается и выпускается в России, что исключает расходы на импорт и санкционные наценки, делает его дешевле аналогов и повышает устойчивость поставок.</a:t>
            </a:r>
            <a:endParaRPr lang="ru-RU" sz="2400" b="1" dirty="0">
              <a:latin typeface="+mn-lt"/>
            </a:endParaRPr>
          </a:p>
          <a:p>
            <a:endParaRPr lang="ru-RU" sz="2400" b="1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Как продукт решает проблему: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Автоматическая регулировка давления и подачи порошка педалью в реальном времени исключает ручную настройку и снижает нагрузку на врача;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Сменные одноразовые капсулы упрощают замену расходников и снижают риск ошибок;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• Пациенты испытывают меньше дискомфорта, процедура становится быстрее и точнее.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Сценарии применения: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Частные стоматологические клиники премиум‑сегмента и частные кабинеты;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Сетевые стоматологические клиники;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Центры эстетической стоматологии и гигиены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Образовательные стоматологические программы;</a:t>
            </a:r>
            <a:endParaRPr lang="ru-RU" sz="2400" spc="65" dirty="0">
              <a:latin typeface="+mn-lt"/>
              <a:cs typeface="Microsoft Sans Serif" panose="020B060402020202020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1A9230-082A-6F14-4FF3-6C8BB111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78" y="6985597"/>
            <a:ext cx="5752543" cy="38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D24773-09D2-008B-CE1E-8B51775A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876" y="4220016"/>
            <a:ext cx="5431024" cy="36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17D9EE2-0994-6475-9442-8A6E0B62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77" y="488724"/>
            <a:ext cx="5752543" cy="38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5055" y="10810551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94250" y="498799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ТЕХНОЛОГИЧЕСКОЕ ЯДРО ПРОЕКТА</a:t>
            </a:r>
            <a:endParaRPr sz="59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763" y="1616075"/>
            <a:ext cx="9717221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Раздвоенная педаль управления</a:t>
            </a:r>
            <a:endParaRPr lang="ru-RU" sz="2000" dirty="0">
              <a:latin typeface="+mn-lt"/>
            </a:endParaRPr>
          </a:p>
          <a:p>
            <a:pPr lvl="1"/>
            <a:endParaRPr lang="ru-RU" sz="2000" b="1" dirty="0">
              <a:latin typeface="+mn-lt"/>
            </a:endParaRPr>
          </a:p>
          <a:p>
            <a:pPr lvl="1"/>
            <a:r>
              <a:rPr lang="ru-RU" sz="2000" b="1" dirty="0">
                <a:latin typeface="+mn-lt"/>
              </a:rPr>
              <a:t>Технология:</a:t>
            </a:r>
            <a:r>
              <a:rPr lang="ru-RU" sz="2000" dirty="0">
                <a:latin typeface="+mn-lt"/>
              </a:rPr>
              <a:t> эргономичный интерфейс с разделением функций.</a:t>
            </a:r>
          </a:p>
          <a:p>
            <a:pPr lvl="1"/>
            <a:r>
              <a:rPr lang="ru-RU" sz="2000" b="1" dirty="0">
                <a:latin typeface="+mn-lt"/>
              </a:rPr>
              <a:t>Улучшения:</a:t>
            </a:r>
            <a:endParaRPr lang="ru-RU" sz="2000" dirty="0">
              <a:latin typeface="+mn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быстрое включение/выключение воды (центральная часть педали);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точная настройка давления струи (1–7 уровней) с помощью кнопок «+» и «–» по бокам;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повышение удобства для врача, сокращение времени настройки.</a:t>
            </a:r>
          </a:p>
          <a:p>
            <a:pPr lvl="2"/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Биоразлагаемый медицинский пластик</a:t>
            </a:r>
            <a:endParaRPr lang="ru-RU" sz="2000" dirty="0">
              <a:latin typeface="+mn-lt"/>
            </a:endParaRPr>
          </a:p>
          <a:p>
            <a:pPr lvl="1"/>
            <a:endParaRPr lang="ru-RU" sz="2000" b="1" dirty="0">
              <a:latin typeface="+mn-lt"/>
            </a:endParaRPr>
          </a:p>
          <a:p>
            <a:pPr lvl="1"/>
            <a:r>
              <a:rPr lang="ru-RU" sz="2000" b="1" dirty="0">
                <a:latin typeface="+mn-lt"/>
              </a:rPr>
              <a:t>Технология:</a:t>
            </a:r>
            <a:r>
              <a:rPr lang="ru-RU" sz="2000" dirty="0">
                <a:latin typeface="+mn-lt"/>
              </a:rPr>
              <a:t> современные биополимеры для медицинского применения.</a:t>
            </a:r>
          </a:p>
          <a:p>
            <a:pPr lvl="1"/>
            <a:r>
              <a:rPr lang="ru-RU" sz="2000" b="1" dirty="0">
                <a:latin typeface="+mn-lt"/>
              </a:rPr>
              <a:t>Улучшения:</a:t>
            </a:r>
            <a:endParaRPr lang="ru-RU" sz="2000" dirty="0">
              <a:latin typeface="+mn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сохранение прочности, герметичности и влагостойкости;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обеспечение стерильности порошков;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сокращение срока разложения отходов в сравнении с обычным пластиком;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снижение экологической нагрузки на клиники.</a:t>
            </a:r>
          </a:p>
          <a:p>
            <a:pPr lvl="2"/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Модульная капсульная система 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Технология: </a:t>
            </a:r>
            <a:r>
              <a:rPr lang="ru-RU" sz="2000" dirty="0">
                <a:latin typeface="+mn-lt"/>
              </a:rPr>
              <a:t>сменные капсулы объёмом 500 мл с разными порошками. </a:t>
            </a:r>
          </a:p>
          <a:p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Используемые составы: порошок </a:t>
            </a:r>
            <a:r>
              <a:rPr lang="ru-RU" sz="2000" dirty="0" err="1">
                <a:latin typeface="+mn-lt"/>
              </a:rPr>
              <a:t>эритритола</a:t>
            </a:r>
            <a:r>
              <a:rPr lang="ru-RU" sz="2000" dirty="0">
                <a:latin typeface="+mn-lt"/>
              </a:rPr>
              <a:t> (щадящая очистка);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порошок на основе бикарбоната натрия (интенсивная очистка). </a:t>
            </a:r>
          </a:p>
          <a:p>
            <a:r>
              <a:rPr lang="ru-RU" sz="2000" b="1" dirty="0">
                <a:latin typeface="+mn-lt"/>
              </a:rPr>
              <a:t>Улучшения: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лёгкая замена и обслуживание капсул;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гибкость выбора режима чистки под задачи пациента;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оптимизация рабочего процесса врача.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518650" y="1629529"/>
            <a:ext cx="10413343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Интегрированная сенсорная система 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Ключевые технологии: </a:t>
            </a:r>
            <a:r>
              <a:rPr lang="ru-RU" sz="2000" dirty="0">
                <a:latin typeface="+mn-lt"/>
              </a:rPr>
              <a:t>беспроводные наконечники; сенсорный экран для управления параметрами.</a:t>
            </a:r>
          </a:p>
          <a:p>
            <a:r>
              <a:rPr lang="ru-RU" sz="2000" b="1" dirty="0">
                <a:latin typeface="+mn-lt"/>
              </a:rPr>
              <a:t>Как работает: </a:t>
            </a:r>
          </a:p>
          <a:p>
            <a:r>
              <a:rPr lang="ru-RU" sz="2000" dirty="0">
                <a:latin typeface="+mn-lt"/>
              </a:rPr>
              <a:t>Врач подключает беспроводной наконечник к </a:t>
            </a:r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 система</a:t>
            </a:r>
          </a:p>
          <a:p>
            <a:r>
              <a:rPr lang="ru-RU" sz="2000" dirty="0">
                <a:latin typeface="+mn-lt"/>
              </a:rPr>
              <a:t>автоматически распознаёт его тип и загружает предустановленные настройки.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На сенсорном экране отображаются текущие параметры: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температура воды (регулируется в удобном диапазоне);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давление струи (уровни 1–7);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режим работы.</a:t>
            </a:r>
          </a:p>
          <a:p>
            <a:endParaRPr lang="ru-RU" sz="2000" dirty="0">
              <a:latin typeface="+mn-lt"/>
            </a:endParaRPr>
          </a:p>
          <a:p>
            <a:pPr algn="ctr"/>
            <a:r>
              <a:rPr lang="ru-RU" sz="2000" dirty="0">
                <a:latin typeface="+mn-lt"/>
              </a:rPr>
              <a:t>Врач индивидуально подбирает температуру воды для каждого пациента с </a:t>
            </a:r>
          </a:p>
          <a:p>
            <a:pPr algn="ctr"/>
            <a:r>
              <a:rPr lang="ru-RU" sz="2000" dirty="0">
                <a:latin typeface="+mn-lt"/>
              </a:rPr>
              <a:t>учётом чувствительности зубов и дёсен - выбранный параметр сразу виден на экране.</a:t>
            </a:r>
          </a:p>
          <a:p>
            <a:endParaRPr lang="ru-RU" sz="2000" b="1" dirty="0">
              <a:latin typeface="+mn-lt"/>
            </a:endParaRP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Отнесение к критическим технологиям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Медицинские технологии </a:t>
            </a:r>
            <a:r>
              <a:rPr lang="ru-RU" sz="2000" dirty="0">
                <a:latin typeface="+mn-lt"/>
              </a:rPr>
              <a:t>(разработка высокотехнологичного медицинского оборудования);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Экологические технологии </a:t>
            </a:r>
            <a:r>
              <a:rPr lang="ru-RU" sz="2000" dirty="0">
                <a:latin typeface="+mn-lt"/>
              </a:rPr>
              <a:t>(создание биоразлагаемых материалов для снижения объёма отходов);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Цифровые технологии в медицине </a:t>
            </a:r>
            <a:r>
              <a:rPr lang="ru-RU" sz="2000" dirty="0">
                <a:latin typeface="+mn-lt"/>
              </a:rPr>
              <a:t>(интеграция сенсоров и баз данных для персонализации лечения).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97725" y="397510"/>
            <a:ext cx="12455525" cy="202565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КОНКУРЕНТЫ И АНАЛОГИ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5020116"/>
              </p:ext>
            </p:extLst>
          </p:nvPr>
        </p:nvGraphicFramePr>
        <p:xfrm>
          <a:off x="302895" y="1692275"/>
          <a:ext cx="18441035" cy="91528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8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65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Характеристики продута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AuraSense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№1 </a:t>
                      </a:r>
                    </a:p>
                    <a:p>
                      <a:pPr algn="ctr"/>
                      <a:r>
                        <a:rPr lang="en-US" altLang="ru-RU" sz="2400" dirty="0"/>
                        <a:t>EMS Air-Flow</a:t>
                      </a:r>
                    </a:p>
                    <a:p>
                      <a:pPr algn="ctr"/>
                      <a:r>
                        <a:rPr lang="ru-RU" altLang="en-US" sz="2400" dirty="0"/>
                        <a:t>Швейцария </a:t>
                      </a:r>
                      <a:endParaRPr lang="en-US" altLang="ru-RU" sz="2400" dirty="0"/>
                    </a:p>
                    <a:p>
                      <a:pPr algn="ctr"/>
                      <a:endParaRPr lang="en-US" alt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№2 </a:t>
                      </a:r>
                    </a:p>
                    <a:p>
                      <a:pPr algn="ctr"/>
                      <a:r>
                        <a:rPr lang="en-US" sz="2400" dirty="0"/>
                        <a:t>NSK Varios</a:t>
                      </a:r>
                    </a:p>
                    <a:p>
                      <a:pPr algn="ctr"/>
                      <a:r>
                        <a:rPr lang="ru-RU" sz="2400" dirty="0"/>
                        <a:t>Япония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№3</a:t>
                      </a:r>
                    </a:p>
                    <a:p>
                      <a:pPr algn="ctr"/>
                      <a:r>
                        <a:rPr lang="en-US" sz="2400" dirty="0"/>
                        <a:t>Woodpecker</a:t>
                      </a:r>
                    </a:p>
                    <a:p>
                      <a:pPr algn="ctr"/>
                      <a:r>
                        <a:rPr lang="ru-RU" sz="2400" dirty="0"/>
                        <a:t>Китай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ru-RU" sz="2800" b="1" i="1" u="sng" dirty="0"/>
                        <a:t>тип 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профчистка зубов с адаптивной регулировкой давления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ru-RU" sz="2000" b="1" dirty="0">
                          <a:sym typeface="+mn-ea"/>
                        </a:rPr>
                        <a:t>air-Flow</a:t>
                      </a:r>
                      <a:r>
                        <a:rPr lang="ru-RU" altLang="ru-RU" sz="2000" b="1" dirty="0">
                          <a:sym typeface="+mn-ea"/>
                        </a:rPr>
                        <a:t> система для гигиены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система для проф чистки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аппарат для проф чистки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b="1" i="1" u="sng">
                          <a:sym typeface="+mn-ea"/>
                        </a:rPr>
                        <a:t>регулировка давления</a:t>
                      </a:r>
                      <a:endParaRPr lang="ru-RU" sz="2400" b="1" i="1" u="sng"/>
                    </a:p>
                    <a:p>
                      <a:pPr>
                        <a:buNone/>
                      </a:pPr>
                      <a:endParaRPr lang="ru-RU" altLang="en-US" sz="2400" b="1" i="1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педаль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ручная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ручная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ручная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визуализация параметров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визуальная шкала 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 b="1" dirty="0"/>
                        <a:t>на ручке и экран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на основном блоке частично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на основном блоке частично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на основном блоке частично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подача порошка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сменные одноразовые капсулы с порошком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контейнер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контейнер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контейнер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температурный 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индивидуальный подбор для пациента комфортной температуры на основном сенсорном экране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экологичность расходников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биоразлагаемый медицинский пластик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обычный пластик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обычный пластик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обычный пластик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удобство обслуживиния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высокое - быстрая смена капсул, беспроводные наконечники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среднее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среднее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среднее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1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 i="1" u="sng"/>
                        <a:t>стоимость / санкции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ниже аналогов,нет импорта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/>
                        <a:t>дороже из-за импорта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ym typeface="+mn-ea"/>
                        </a:rPr>
                        <a:t>дороже из-за импорта</a:t>
                      </a:r>
                      <a:endParaRPr lang="ru-RU" altLang="en-US" sz="2000" b="1"/>
                    </a:p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>
                          <a:sym typeface="+mn-ea"/>
                        </a:rPr>
                        <a:t>дороже / зависит от курса</a:t>
                      </a:r>
                      <a:endParaRPr lang="ru-RU" altLang="en-US" sz="2000" b="1" dirty="0"/>
                    </a:p>
                    <a:p>
                      <a:pPr>
                        <a:buNone/>
                      </a:pPr>
                      <a:endParaRPr lang="ru-RU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40349" y="625475"/>
            <a:ext cx="13243865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</a:rPr>
              <a:t>МОДЕЛЬ МОНЕТИЗАЦИИ, РЫНОК И ПОТРЕБИТЕЛИ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096" y="2613474"/>
            <a:ext cx="9736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Потенциальные потребители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Частные стоматологические клиники премиум‑сегмента и частные кабинеты;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Сетевые стоматологические клиники;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Центры эстетической стоматологии и гигиены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Образовательные стоматологические программы;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Ключевые мотивы для покупки:</a:t>
            </a:r>
            <a:endParaRPr lang="ru-RU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повышение комфорта пациента → рост лояльности и повторных визитов;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экономия на обслуживании за счёт долговечных и экологичных расходников;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конкурентное преимущество на рынке;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соответствие трендам устойчивого развития.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spc="65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206" y="6461589"/>
            <a:ext cx="128638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Этап 1. Пилотные испытания 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Партнёры: 5–7 клиник в Москве и Санкт‑Петербурге.</a:t>
            </a:r>
          </a:p>
          <a:p>
            <a:r>
              <a:rPr lang="ru-RU" sz="2000" dirty="0">
                <a:latin typeface="+mn-lt"/>
              </a:rPr>
              <a:t>Цель: сбор обратной связи, демонстрация эффективности, формирование кейсов.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Этап 2. Локальный запуск 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География: Москва, Санкт‑Петербург, крупные областные центры.</a:t>
            </a:r>
          </a:p>
          <a:p>
            <a:r>
              <a:rPr lang="ru-RU" sz="2000" dirty="0">
                <a:latin typeface="+mn-lt"/>
              </a:rPr>
              <a:t>Целевой объём продаж: 150 аппаратов.</a:t>
            </a:r>
          </a:p>
          <a:p>
            <a:r>
              <a:rPr lang="ru-RU" sz="2000" dirty="0">
                <a:latin typeface="+mn-lt"/>
              </a:rPr>
              <a:t>Каналы продаж: прямые продажи, партнёрство с поставщиками стоматологического оборудования.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Этап 3. </a:t>
            </a:r>
            <a:r>
              <a:rPr lang="ru-RU" sz="2000" b="1" dirty="0" err="1">
                <a:latin typeface="+mn-lt"/>
              </a:rPr>
              <a:t>Масштабрование</a:t>
            </a:r>
            <a:r>
              <a:rPr lang="ru-RU" sz="2000" b="1" dirty="0">
                <a:latin typeface="+mn-lt"/>
              </a:rPr>
              <a:t> </a:t>
            </a:r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Расширение на регионы РФ.</a:t>
            </a:r>
          </a:p>
          <a:p>
            <a:r>
              <a:rPr lang="ru-RU" sz="2000" dirty="0">
                <a:latin typeface="+mn-lt"/>
              </a:rPr>
              <a:t>Целевой объём продаж: до 500 аппаратов в год.</a:t>
            </a:r>
          </a:p>
          <a:p>
            <a:r>
              <a:rPr lang="ru-RU" sz="2000" dirty="0">
                <a:latin typeface="+mn-lt"/>
              </a:rPr>
              <a:t>Каналы: дилерская сеть, участие в отраслевых выставках, онлайн‑маркетинг.</a:t>
            </a:r>
          </a:p>
          <a:p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2252349" y="2267210"/>
            <a:ext cx="6975673" cy="4724400"/>
          </a:xfrm>
          <a:prstGeom prst="ellipse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828556" y="2768894"/>
            <a:ext cx="5823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Финансовые показатели </a:t>
            </a:r>
          </a:p>
          <a:p>
            <a:pPr algn="ctr"/>
            <a:r>
              <a:rPr lang="ru-RU" sz="2400" b="1" dirty="0"/>
              <a:t>(план на 2026–2028 гг.)</a:t>
            </a:r>
            <a:endParaRPr lang="ru-RU" sz="2400" dirty="0"/>
          </a:p>
          <a:p>
            <a:pPr algn="ctr"/>
            <a:r>
              <a:rPr lang="ru-RU" sz="2400" b="1" i="1" dirty="0"/>
              <a:t>Цена аппарата: 500 000 руб.</a:t>
            </a:r>
          </a:p>
          <a:p>
            <a:endParaRPr lang="ru-RU" sz="2400" dirty="0"/>
          </a:p>
          <a:p>
            <a:pPr algn="ctr"/>
            <a:r>
              <a:rPr lang="ru-RU" sz="2400" dirty="0"/>
              <a:t>Объём продаж в денежном выражении:</a:t>
            </a:r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2026 г.: 67,5 млн руб. (150 шт.);</a:t>
            </a:r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2027 г.: 180 млн руб. (400 шт.);</a:t>
            </a:r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2028 г.: 225 млн руб. (500 шт.).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2566650" y="7215641"/>
            <a:ext cx="6865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Размер целевого рынка (РФ, на 2025 г.)</a:t>
            </a:r>
            <a:endParaRPr lang="ru-RU" dirty="0"/>
          </a:p>
          <a:p>
            <a:r>
              <a:rPr lang="ru-RU" dirty="0"/>
              <a:t>Общее число стоматологических клиник: </a:t>
            </a:r>
            <a:r>
              <a:rPr lang="ru-RU" b="1" dirty="0"/>
              <a:t>свыше 38 000.</a:t>
            </a:r>
          </a:p>
          <a:p>
            <a:endParaRPr lang="ru-RU" b="1" dirty="0"/>
          </a:p>
          <a:p>
            <a:r>
              <a:rPr lang="ru-RU" dirty="0"/>
              <a:t>Целевая аудитория (премиум, сетевые, эстетические, клиники): ≈ 10 % от общего числа → </a:t>
            </a:r>
            <a:r>
              <a:rPr lang="ru-RU" b="1" dirty="0"/>
              <a:t>~3 800 клиник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Потенциальная ёмкость рынка: до </a:t>
            </a:r>
            <a:r>
              <a:rPr lang="ru-RU" b="1" dirty="0"/>
              <a:t>1,71 млрд руб.</a:t>
            </a:r>
            <a:r>
              <a:rPr lang="ru-RU" dirty="0"/>
              <a:t> (при установке хотя бы одного аппарата в каждой целевой клинике по цене 450 000 руб.).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42050" y="601559"/>
            <a:ext cx="1154576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КОМАНДА И ПРОГРЕСС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0323" y="2329271"/>
            <a:ext cx="872261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ФИО:</a:t>
            </a:r>
            <a:r>
              <a:rPr lang="ru-RU" sz="2000" dirty="0">
                <a:latin typeface="+mn-lt"/>
              </a:rPr>
              <a:t> Шумейко Александра Игоревна  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Принадлежность к вузу:</a:t>
            </a:r>
            <a:r>
              <a:rPr lang="ru-RU" sz="2000" dirty="0">
                <a:latin typeface="+mn-lt"/>
              </a:rPr>
              <a:t> студент НОВГУ МИ, 1 курс. 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Должность/роль в проекте:</a:t>
            </a:r>
            <a:r>
              <a:rPr lang="ru-RU" sz="2000" dirty="0">
                <a:latin typeface="+mn-lt"/>
              </a:rPr>
              <a:t> лидер.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организует работу команды;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ставит задачи и следит за их выполнением;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планирует этапы разработки </a:t>
            </a:r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координирует взаимодействие с научным руководителем;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готовит презентации и отчёты для защиты проекта;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ведёт учёт прогресса и корректирует план при необходимости.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Релевантный опыт: </a:t>
            </a:r>
            <a:r>
              <a:rPr lang="ru-RU" sz="2000" dirty="0">
                <a:latin typeface="+mn-lt"/>
              </a:rPr>
              <a:t>участие в подобных проект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На «входе»:</a:t>
            </a:r>
            <a:r>
              <a:rPr lang="ru-RU" sz="2000" dirty="0">
                <a:latin typeface="+mn-lt"/>
              </a:rPr>
              <a:t> базовые навыки управления мини‑проектами, интерес к </a:t>
            </a:r>
          </a:p>
          <a:p>
            <a:r>
              <a:rPr lang="ru-RU" sz="2000" dirty="0">
                <a:latin typeface="+mn-lt"/>
              </a:rPr>
              <a:t>биомедицинской инженерии.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На «выходе»:</a:t>
            </a:r>
            <a:r>
              <a:rPr lang="ru-RU" sz="2000" dirty="0">
                <a:latin typeface="+mn-lt"/>
              </a:rPr>
              <a:t> опыт руководства студенческим инновационным проектом, </a:t>
            </a:r>
          </a:p>
          <a:p>
            <a:r>
              <a:rPr lang="ru-RU" sz="2000" dirty="0">
                <a:latin typeface="+mn-lt"/>
              </a:rPr>
              <a:t>навыки презентации технических решений</a:t>
            </a:r>
          </a:p>
          <a:p>
            <a:endParaRPr lang="ru-RU" sz="2800" dirty="0"/>
          </a:p>
          <a:p>
            <a:r>
              <a:rPr lang="ru-RU" sz="2800" spc="-20" dirty="0">
                <a:latin typeface="Microsoft Sans Serif" panose="020B0604020202020204"/>
                <a:cs typeface="Microsoft Sans Serif" panose="020B0604020202020204"/>
              </a:rPr>
              <a:t/>
            </a:r>
            <a:br>
              <a:rPr lang="ru-RU" sz="2800" spc="-20" dirty="0">
                <a:latin typeface="Microsoft Sans Serif" panose="020B0604020202020204"/>
                <a:cs typeface="Microsoft Sans Serif" panose="020B0604020202020204"/>
              </a:rPr>
            </a:br>
            <a:endParaRPr lang="ru-RU" sz="2800" spc="-2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6340475"/>
            <a:ext cx="8088906" cy="57184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99650" y="2249835"/>
            <a:ext cx="1020445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ФИО:</a:t>
            </a:r>
            <a:r>
              <a:rPr lang="ru-RU" sz="2000" dirty="0">
                <a:latin typeface="+mn-lt"/>
              </a:rPr>
              <a:t> Москаленко Вероника Андреевна 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Принадлежность к вузу:</a:t>
            </a:r>
            <a:r>
              <a:rPr lang="ru-RU" sz="2000" dirty="0">
                <a:latin typeface="+mn-lt"/>
              </a:rPr>
              <a:t> студент НОВГУ МИ, 1 курс. 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Должность/роль в проекте: работник. </a:t>
            </a:r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оформляет техническую и проектную документацию;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составляет описания компонентов </a:t>
            </a:r>
            <a:r>
              <a:rPr lang="ru-RU" sz="2000" dirty="0" err="1">
                <a:latin typeface="+mn-lt"/>
              </a:rPr>
              <a:t>AuraSense</a:t>
            </a:r>
            <a:r>
              <a:rPr lang="ru-RU" sz="2000" dirty="0">
                <a:latin typeface="+mn-lt"/>
              </a:rPr>
              <a:t> Pro (педаль, капсулы, сенсорная система);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собирает и систематизирует нормативные требования к стоматологическому </a:t>
            </a:r>
          </a:p>
          <a:p>
            <a:r>
              <a:rPr lang="ru-RU" sz="2000" dirty="0">
                <a:latin typeface="+mn-lt"/>
              </a:rPr>
              <a:t>оборудованию;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ведёт журнал проектных решений и изменений;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готовит разделы отчёта для научной конференции;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оформляет приложения к проекту (схемы, спецификации, стандарты).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Релевантный опыт: </a:t>
            </a:r>
            <a:r>
              <a:rPr lang="ru-RU" sz="2000" dirty="0">
                <a:latin typeface="+mn-lt"/>
              </a:rPr>
              <a:t>участие в подобных проектах.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На «входе»:</a:t>
            </a:r>
            <a:r>
              <a:rPr lang="ru-RU" sz="2000" dirty="0">
                <a:latin typeface="+mn-lt"/>
              </a:rPr>
              <a:t> начальные навыки оформления научных и технических текстов, базовые </a:t>
            </a:r>
          </a:p>
          <a:p>
            <a:r>
              <a:rPr lang="ru-RU" sz="2000" dirty="0">
                <a:latin typeface="+mn-lt"/>
              </a:rPr>
              <a:t>знания о стоматологическом оборудовании.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На «выходе»:</a:t>
            </a:r>
            <a:r>
              <a:rPr lang="ru-RU" sz="2000" dirty="0">
                <a:latin typeface="+mn-lt"/>
              </a:rPr>
              <a:t> уверенное владение правилами оформления студенческих инженерных </a:t>
            </a:r>
          </a:p>
          <a:p>
            <a:r>
              <a:rPr lang="ru-RU" sz="2000" dirty="0">
                <a:latin typeface="+mn-lt"/>
              </a:rPr>
              <a:t>проектов, опыт подготовки документации для инновационного медицинского устройства, </a:t>
            </a:r>
          </a:p>
          <a:p>
            <a:r>
              <a:rPr lang="ru-RU" sz="2000" dirty="0">
                <a:latin typeface="+mn-lt"/>
              </a:rPr>
              <a:t>понимание требований к безопасности и стерильности в стоматологии.</a:t>
            </a:r>
          </a:p>
          <a:p>
            <a:endParaRPr lang="ru-RU" sz="2400" dirty="0"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9581" y="488251"/>
            <a:ext cx="1412090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УРОВЕНЬ ГОТОВНОСТИ ТЕХНОЛОГИИ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66780"/>
              </p:ext>
            </p:extLst>
          </p:nvPr>
        </p:nvGraphicFramePr>
        <p:xfrm>
          <a:off x="450850" y="2124500"/>
          <a:ext cx="18455005" cy="7206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9495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готовности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Краткое описание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Артефакт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-3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Формирование концепции, лабораторные исследования, создание макета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dirty="0"/>
                        <a:t>Концепция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аппарата</a:t>
                      </a:r>
                      <a:r>
                        <a:rPr lang="en-US" altLang="ru-RU" sz="2000" dirty="0"/>
                        <a:t> AuraSense Pro </a:t>
                      </a:r>
                      <a:r>
                        <a:rPr lang="en-US" altLang="en-US" sz="2000" dirty="0"/>
                        <a:t>описана</a:t>
                      </a:r>
                      <a:r>
                        <a:rPr lang="en-US" altLang="ru-RU" sz="2000" dirty="0"/>
                        <a:t> (</a:t>
                      </a:r>
                      <a:r>
                        <a:rPr lang="en-US" altLang="en-US" sz="2000" dirty="0"/>
                        <a:t>система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регулировки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давления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через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педаль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визуализация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параметров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на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ручке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экране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использование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одноразовых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биоразлагаемых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капсул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 err="1"/>
                        <a:t>порошком</a:t>
                      </a:r>
                      <a:r>
                        <a:rPr lang="ru-RU" altLang="en-US" sz="2000" dirty="0"/>
                        <a:t>, беспроводные наконечники</a:t>
                      </a:r>
                      <a:r>
                        <a:rPr lang="en-US" altLang="ru-RU" sz="2000" dirty="0"/>
                        <a:t>). </a:t>
                      </a:r>
                      <a:r>
                        <a:rPr lang="en-US" altLang="en-US" sz="2000" dirty="0"/>
                        <a:t>Есть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понимание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клинической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проблемы</a:t>
                      </a:r>
                      <a:r>
                        <a:rPr lang="en-US" altLang="ru-RU" sz="2000" dirty="0"/>
                        <a:t> (</a:t>
                      </a:r>
                      <a:r>
                        <a:rPr lang="en-US" altLang="en-US" sz="2000" dirty="0"/>
                        <a:t>дискомфорт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пациента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сложность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управления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для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врача</a:t>
                      </a:r>
                      <a:r>
                        <a:rPr lang="en-US" altLang="ru-RU" sz="2000" dirty="0"/>
                        <a:t>). </a:t>
                      </a:r>
                      <a:r>
                        <a:rPr lang="en-US" altLang="en-US" sz="2000" dirty="0"/>
                        <a:t>Проведён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анализ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существующих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решений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аналогов</a:t>
                      </a:r>
                      <a:r>
                        <a:rPr lang="en-US" altLang="ru-RU" sz="2000" dirty="0"/>
                        <a:t>. </a:t>
                      </a:r>
                      <a:r>
                        <a:rPr lang="en-US" altLang="en-US" sz="2000" dirty="0"/>
                        <a:t>Физического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прототипа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пока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нет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имеется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визуализация</a:t>
                      </a:r>
                      <a:r>
                        <a:rPr lang="en-US" altLang="ru-RU" sz="2000" dirty="0"/>
                        <a:t> (</a:t>
                      </a:r>
                      <a:r>
                        <a:rPr lang="en-US" altLang="en-US" sz="2000" dirty="0"/>
                        <a:t>рендер</a:t>
                      </a:r>
                      <a:r>
                        <a:rPr lang="en-US" altLang="ru-RU" sz="2000" dirty="0"/>
                        <a:t>) </a:t>
                      </a:r>
                      <a:r>
                        <a:rPr lang="en-US" altLang="en-US" sz="2000" dirty="0"/>
                        <a:t>устройства</a:t>
                      </a:r>
                      <a:r>
                        <a:rPr lang="en-US" altLang="ru-RU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dirty="0"/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Создание прототипа, подтверждение характеристик в лабораторных условиях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dirty="0"/>
                        <a:t>Есть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только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фото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прототипа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лабораторные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испытания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тесты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пациентами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проводились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инженер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по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встраиваемым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системам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финансирование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отсутствуют</a:t>
                      </a:r>
                      <a:r>
                        <a:rPr lang="en-US" altLang="ru-RU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Пилотирование проекта (опытные испытания)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2000" dirty="0" err="1"/>
                        <a:t>фотодемонстрация</a:t>
                      </a:r>
                      <a:r>
                        <a:rPr lang="ru-RU" altLang="ru-RU" sz="2000" dirty="0"/>
                        <a:t> прототипа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Предсерийное производство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достигнуто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подтверждение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характеристик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опытная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партия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произведена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лабораторные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испытания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тесты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пациентами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проводились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инженер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финансирование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отсутствуют</a:t>
                      </a:r>
                      <a:r>
                        <a:rPr lang="en-US" altLang="ru-RU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5235">
                <a:tc>
                  <a:txBody>
                    <a:bodyPr/>
                    <a:lstStyle/>
                    <a:p>
                      <a:r>
                        <a:rPr lang="ru-RU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Серийное производство, коммерческое использование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dirty="0"/>
                        <a:t>Характеристики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подтверждены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опытная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партия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не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произведена</a:t>
                      </a:r>
                      <a:r>
                        <a:rPr lang="en-US" altLang="ru-RU" sz="2000" dirty="0"/>
                        <a:t>, </a:t>
                      </a:r>
                      <a:r>
                        <a:rPr lang="en-US" altLang="en-US" sz="2000" dirty="0"/>
                        <a:t>регистрация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контракты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с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клиниками</a:t>
                      </a:r>
                      <a:r>
                        <a:rPr lang="en-US" altLang="ru-RU" sz="2000" dirty="0"/>
                        <a:t> </a:t>
                      </a:r>
                      <a:r>
                        <a:rPr lang="en-US" altLang="en-US" sz="2000" dirty="0"/>
                        <a:t>отсутствуют</a:t>
                      </a:r>
                      <a:r>
                        <a:rPr lang="en-US" altLang="ru-RU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94005" y="1565244"/>
            <a:ext cx="9641840" cy="6381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i="1" spc="125" dirty="0">
                <a:solidFill>
                  <a:schemeClr val="tx1"/>
                </a:solidFill>
                <a:latin typeface="Trebuchet MS" panose="020B0603020202020204"/>
              </a:rPr>
              <a:t>ОПИСАНИЕ </a:t>
            </a:r>
            <a:r>
              <a:rPr lang="ru-RU" sz="1800" i="1" spc="125" dirty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rPr>
              <a:t>УРОВНЕЙ ГОТОВНОСТИ И СООТВЕТСТВУЮЩИХ ИМ АРТЕФАКТОВ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52*584"/>
  <p:tag name="TABLE_ENDDRAG_RECT" val="25*178*1452*5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53*550"/>
  <p:tag name="TABLE_ENDDRAG_RECT" val="39*277*1453*5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01*480"/>
  <p:tag name="TABLE_ENDDRAG_RECT" val="40*358*1501*4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575</Words>
  <Application>Microsoft Office PowerPoint</Application>
  <PresentationFormat>Произвольный</PresentationFormat>
  <Paragraphs>307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НатПК</dc:creator>
  <cp:lastModifiedBy>НатПК</cp:lastModifiedBy>
  <cp:revision>29</cp:revision>
  <dcterms:created xsi:type="dcterms:W3CDTF">2026-02-16T12:08:00Z</dcterms:created>
  <dcterms:modified xsi:type="dcterms:W3CDTF">2026-04-19T06:00:53Z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2023-10-17T03:00:00Z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2026-02-16T03:00:00Z</vt:filetime>
  </property>
  <property fmtid="{D5CDD505-2E9C-101B-9397-08002B2CF9AE}" pid="5" name="Producer">
    <vt:lpwstr>Adobe PDF library 17.00</vt:lpwstr>
  </property>
  <property fmtid="{D5CDD505-2E9C-101B-9397-08002B2CF9AE}" pid="6" name="ICV">
    <vt:lpwstr>58F006DA1A2F424583E8AD6725ED7336_13</vt:lpwstr>
  </property>
  <property fmtid="{D5CDD505-2E9C-101B-9397-08002B2CF9AE}" pid="7" name="KSOProductBuildVer">
    <vt:lpwstr>1049-12.2.0.23196</vt:lpwstr>
  </property>
</Properties>
</file>