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ommentAuthors.xml" ContentType="application/vnd.openxmlformats-officedocument.presentationml.commentAuthors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3"/>
    <p:sldId id="262" r:id="rId4"/>
    <p:sldId id="263" r:id="rId5"/>
    <p:sldId id="264" r:id="rId6"/>
    <p:sldId id="268" r:id="rId7"/>
    <p:sldId id="269" r:id="rId8"/>
    <p:sldId id="270" r:id="rId9"/>
    <p:sldId id="266" r:id="rId10"/>
    <p:sldId id="267" r:id="rId11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изавета" initials="Е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3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Употребляете ли вы энергетические (бодрящие) напитки ?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200237311931154"/>
          <c:y val="0.296180510145799"/>
          <c:w val="0.607689811596788"/>
          <c:h val="0.45715163532217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Употребляете ли вы энергетические (бодрящие) напитки ?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0.249594527677371"/>
                  <c:y val="0.085721721927901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3913716520788"/>
                  <c:y val="-0.087316506581341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</c:v>
                </c:pt>
                <c:pt idx="1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ayout>
        <c:manualLayout>
          <c:xMode val="edge"/>
          <c:yMode val="edge"/>
          <c:x val="0.691384797888194"/>
          <c:y val="0.342097036247202"/>
          <c:w val="0.192221805031322"/>
          <c:h val="0.151890634227457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19de37e-116a-4ff6-a5d0-88d886942cc1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775481086898"/>
          <c:y val="0.0489670991567989"/>
          <c:w val="0.715527222121519"/>
          <c:h val="0.7734085166999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Укажите свой возраст ?
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EE9D26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rgbClr val="552579"/>
              </a:solidFill>
            </c:spPr>
          </c:dPt>
          <c:dPt>
            <c:idx val="5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B02E18"/>
              </a:solidFill>
            </c:spPr>
          </c:dPt>
          <c:dLbls>
            <c:delete val="1"/>
          </c:dLbls>
          <c:cat>
            <c:strRef>
              <c:f>Лист1!$A$2:$A$8</c:f>
              <c:strCache>
                <c:ptCount val="7"/>
                <c:pt idx="0">
                  <c:v>16 -18 лет</c:v>
                </c:pt>
                <c:pt idx="1">
                  <c:v>18 - 25 лет</c:v>
                </c:pt>
                <c:pt idx="2">
                  <c:v>25 - 35 лет</c:v>
                </c:pt>
                <c:pt idx="3">
                  <c:v>35 - 45 лет</c:v>
                </c:pt>
                <c:pt idx="4">
                  <c:v>45 - 55 лет</c:v>
                </c:pt>
                <c:pt idx="5">
                  <c:v>55 - 65 лет</c:v>
                </c:pt>
                <c:pt idx="6">
                  <c:v>65 - 75 лет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8</c:v>
                </c:pt>
                <c:pt idx="1">
                  <c:v>23</c:v>
                </c:pt>
                <c:pt idx="2">
                  <c:v>4</c:v>
                </c:pt>
                <c:pt idx="3">
                  <c:v>11</c:v>
                </c:pt>
                <c:pt idx="4">
                  <c:v>8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586176"/>
        <c:axId val="97584640"/>
      </c:barChart>
      <c:catAx>
        <c:axId val="9758617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97584640"/>
        <c:crosses val="autoZero"/>
        <c:auto val="1"/>
        <c:lblAlgn val="ctr"/>
        <c:lblOffset val="100"/>
        <c:noMultiLvlLbl val="0"/>
      </c:catAx>
      <c:valAx>
        <c:axId val="975846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9758617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03143c70-0f25-4e2e-ab82-9fc6703a05f9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727280846792"/>
          <c:y val="0.401034875267273"/>
          <c:w val="0.547724000165562"/>
          <c:h val="0.49006884225339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Укажите свой пол ?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explosion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Лист1!$A$2:$A$3</c:f>
              <c:strCache>
                <c:ptCount val="2"/>
                <c:pt idx="0">
                  <c:v>Женский</c:v>
                </c:pt>
                <c:pt idx="1">
                  <c:v>Мужской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38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0751245504312157"/>
          <c:y val="0.280164289737789"/>
          <c:w val="0.80383769995055"/>
          <c:h val="0.171760155304381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5ac01ff-ac52-4b37-b73e-53573a415de8}"/>
      </c:ext>
    </c:extLst>
  </c:chart>
  <c:txPr>
    <a:bodyPr/>
    <a:lstStyle/>
    <a:p>
      <a:pPr>
        <a:defRPr lang="ru-RU" sz="1800"/>
      </a:pPr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2000" b="1" i="0" u="none" strike="noStrike" kern="1200" baseline="0">
              <a:solidFill>
                <a:schemeClr val="dk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1098158691702"/>
          <c:y val="0.400639234611802"/>
          <c:w val="0.564212719563901"/>
          <c:h val="0.49292777918889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Вам важно, чтобы состав продукта включал в себя только натуральные компоненты ?</c:v>
                </c:pt>
              </c:strCache>
            </c:strRef>
          </c:tx>
          <c:spPr>
            <a:ln w="6350" cap="flat" cmpd="sng" algn="ctr">
              <a:noFill/>
              <a:prstDash val="solid"/>
              <a:round/>
            </a:ln>
          </c:spPr>
          <c:explosion val="0"/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6350" cap="flat" cmpd="sng" algn="ctr">
                <a:noFill/>
                <a:prstDash val="solid"/>
                <a:round/>
              </a:ln>
            </c:spPr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6350" cap="flat" cmpd="sng" algn="ctr">
                <a:noFill/>
                <a:prstDash val="solid"/>
                <a:round/>
              </a:ln>
            </c:spPr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6350" cap="flat" cmpd="sng" algn="ctr">
                <a:noFill/>
                <a:prstDash val="solid"/>
                <a:round/>
              </a:ln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8</a:t>
                    </a:r>
                    <a:r>
                      <a:rPr lang="ru-RU" smtClean="0"/>
                      <a:t>4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mtClean="0"/>
                      <a:t>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 знаю</c:v>
                </c:pt>
                <c:pt idx="2">
                  <c:v>Нет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48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dk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dk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dk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dk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d70c648-b009-4751-8ac6-df9f31e59c13}"/>
      </c:ext>
    </c:extLst>
  </c:chart>
  <c:spPr>
    <a:noFill/>
    <a:ln w="6350" cap="flat" cmpd="sng" algn="ctr">
      <a:noFill/>
      <a:prstDash val="solid"/>
      <a:round/>
    </a:ln>
  </c:spPr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>
        <c:manualLayout>
          <c:xMode val="edge"/>
          <c:yMode val="edge"/>
          <c:x val="0.148693037374933"/>
          <c:y val="0.0158997290899302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216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206941671513623"/>
          <c:y val="0.383765265397865"/>
          <c:w val="0.467992731199804"/>
          <c:h val="0.48959239571671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Хотели бы вы употреблять полезные и безвредные энергетические (бодрящие) напитки ?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2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0.0994431991216662"/>
                  <c:y val="-0.14170882722432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 знаю</c:v>
                </c:pt>
                <c:pt idx="2">
                  <c:v>Нет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38</c:v>
                </c:pt>
                <c:pt idx="1">
                  <c:v>9</c:v>
                </c:pt>
                <c:pt idx="2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ayout>
        <c:manualLayout>
          <c:xMode val="edge"/>
          <c:yMode val="edge"/>
          <c:x val="0.70408863884405"/>
          <c:y val="0.415487168092436"/>
          <c:w val="0.280349364776463"/>
          <c:h val="0.353876065052604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3abcbb3-116b-4b15-b088-5f8bd849ce9f}"/>
      </c:ext>
    </c:extLst>
  </c:chart>
  <c:txPr>
    <a:bodyPr/>
    <a:lstStyle/>
    <a:p>
      <a:pPr>
        <a:defRPr lang="ru-RU" sz="1800"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0.04084</cdr:x>
      <cdr:y>0.03661</cdr:y>
    </cdr:from>
    <cdr:to>
      <cdr:x>0.95381</cdr:x>
      <cdr:y>0.27879</cdr:y>
    </cdr:to>
    <cdr:sp>
      <cdr:nvSpPr>
        <cdr:cNvPr id="2" name="Прямоугольник 1"/>
        <cdr:cNvSpPr/>
      </cdr:nvSpPr>
      <cdr:spPr xmlns:a="http://schemas.openxmlformats.org/drawingml/2006/main">
        <a:xfrm xmlns:a="http://schemas.openxmlformats.org/drawingml/2006/main">
          <a:off x="149994" y="165100"/>
          <a:ext cx="3352800" cy="109220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vert="horz" wrap="square" lIns="45720" tIns="45720" rIns="45720" bIns="45720" rtlCol="0" anchor="t" anchorCtr="0">
          <a:normAutofit/>
        </a:bodyPr>
        <a:p>
          <a:pPr algn="ctr" rtl="0"/>
          <a:r>
            <a:rPr lang="ru-RU" sz="2000" b="1" i="0" u="none" strike="noStrike" baseline="0" dirty="0" smtClean="0"/>
            <a:t>Если вы употребляете энергетические/</a:t>
          </a:r>
          <a:r>
            <a:rPr lang="ru-RU" sz="2000" b="1" dirty="0" smtClean="0"/>
            <a:t>тонизирующие </a:t>
          </a:r>
          <a:r>
            <a:rPr lang="ru-RU" sz="2000" b="1" i="0" u="none" strike="noStrike" baseline="0" dirty="0" smtClean="0"/>
            <a:t>напитки,</a:t>
          </a:r>
          <a:r>
            <a:rPr lang="ru-RU" sz="2000" b="1" i="0" u="none" strike="noStrike" baseline="0" dirty="0" smtClean="0">
              <a:latin typeface="+mn-lt"/>
              <a:cs typeface="Times New Roman" panose="02020603050405020304" pitchFamily="18" charset="0"/>
            </a:rPr>
            <a:t> у</a:t>
          </a:r>
          <a:r>
            <a:rPr lang="ru-RU" sz="2000" b="1" dirty="0" smtClean="0">
              <a:latin typeface="+mn-lt"/>
              <a:cs typeface="Times New Roman" panose="02020603050405020304" pitchFamily="18" charset="0"/>
            </a:rPr>
            <a:t>кажите свой пол ?</a:t>
          </a:r>
          <a:endParaRPr lang="ru-RU" sz="2000" b="1" dirty="0" smtClean="0">
            <a:latin typeface="+mn-lt"/>
            <a:cs typeface="Times New Roman" panose="02020603050405020304" pitchFamily="18" charset="0"/>
          </a:endParaRPr>
        </a:p>
        <a:p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79"/>
            <a:ext cx="12192000" cy="689249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57829" y="4185634"/>
            <a:ext cx="8650513" cy="14585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322745" y="5803092"/>
            <a:ext cx="5507868" cy="68998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A9419-C209-4862-B0B0-FF33D2FC87CD}" type="datetime1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87E4-273C-4A07-B2D2-3E7551980DA4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85511-968F-408C-855A-6519CA8A678D}" type="slidenum">
              <a:rPr lang="ru-RU" smtClean="0"/>
            </a:fld>
            <a:endParaRPr lang="ru-RU" dirty="0"/>
          </a:p>
        </p:txBody>
      </p:sp>
      <p:sp>
        <p:nvSpPr>
          <p:cNvPr id="8" name="Title 1"/>
          <p:cNvSpPr txBox="1"/>
          <p:nvPr userDrawn="1"/>
        </p:nvSpPr>
        <p:spPr>
          <a:xfrm>
            <a:off x="2202287" y="386366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hart" Target="../charts/chart5.xml"/><Relationship Id="rId1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1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1713896683612 (1).jpg"/>
          <p:cNvPicPr>
            <a:picLocks noChangeAspect="1"/>
          </p:cNvPicPr>
          <p:nvPr/>
        </p:nvPicPr>
        <p:blipFill>
          <a:blip r:embed="rId1" cstate="print"/>
          <a:srcRect t="3777" b="22785"/>
          <a:stretch>
            <a:fillRect/>
          </a:stretch>
        </p:blipFill>
        <p:spPr>
          <a:xfrm>
            <a:off x="1" y="0"/>
            <a:ext cx="12191999" cy="4869160"/>
          </a:xfrm>
          <a:prstGeom prst="rect">
            <a:avLst/>
          </a:prstGeom>
        </p:spPr>
      </p:pic>
      <p:pic>
        <p:nvPicPr>
          <p:cNvPr id="12" name="Рисунок 11" descr="1713896683612 (1).jpg"/>
          <p:cNvPicPr>
            <a:picLocks noChangeAspect="1"/>
          </p:cNvPicPr>
          <p:nvPr/>
        </p:nvPicPr>
        <p:blipFill>
          <a:blip r:embed="rId1" cstate="print"/>
          <a:srcRect l="32872" t="55368" r="55951" b="22785"/>
          <a:stretch>
            <a:fillRect/>
          </a:stretch>
        </p:blipFill>
        <p:spPr>
          <a:xfrm>
            <a:off x="4248398" y="3356992"/>
            <a:ext cx="1368152" cy="1448544"/>
          </a:xfrm>
          <a:prstGeom prst="rect">
            <a:avLst/>
          </a:prstGeom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 cstate="print"/>
          <a:srcRect l="921" t="67557" r="69424" b="25261"/>
          <a:stretch>
            <a:fillRect/>
          </a:stretch>
        </p:blipFill>
        <p:spPr bwMode="auto">
          <a:xfrm>
            <a:off x="0" y="3356992"/>
            <a:ext cx="4968478" cy="936104"/>
          </a:xfrm>
          <a:prstGeom prst="round2DiagRect">
            <a:avLst>
              <a:gd name="adj1" fmla="val 5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119698" y="3357286"/>
            <a:ext cx="5923862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Интенсив университет 20.35 «От идеи к прототипу</a:t>
            </a:r>
            <a:r>
              <a:rPr lang="ru-RU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</a:t>
            </a:r>
            <a:endParaRPr lang="ru-RU" sz="2000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</a:t>
            </a:r>
            <a:r>
              <a:rPr lang="ru-RU" sz="2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АльтерАйс</a:t>
            </a:r>
            <a:r>
              <a:rPr lang="ru-RU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/>
          <p:nvPr/>
        </p:nvSpPr>
        <p:spPr>
          <a:xfrm>
            <a:off x="772160" y="4293235"/>
            <a:ext cx="10619740" cy="831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9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«Создание тонизирующих и освежающих напитков с добавлением растительных компонентов»</a:t>
            </a:r>
            <a:br>
              <a:rPr lang="ru-RU" sz="29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900" b="1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92855" y="5072380"/>
            <a:ext cx="5036820" cy="78359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Санкт-Петербургский государственный аграрный университет</a:t>
            </a:r>
            <a:endParaRPr lang="ru-RU" sz="2000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87482" y="5856089"/>
            <a:ext cx="298831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Инициативная разработка</a:t>
            </a:r>
            <a:endParaRPr lang="ru-RU" sz="2000" dirty="0"/>
          </a:p>
        </p:txBody>
      </p:sp>
      <p:sp>
        <p:nvSpPr>
          <p:cNvPr id="14" name="Текстовое поле 3"/>
          <p:cNvSpPr txBox="1"/>
          <p:nvPr/>
        </p:nvSpPr>
        <p:spPr>
          <a:xfrm>
            <a:off x="506730" y="6212840"/>
            <a:ext cx="116090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Наставник команды: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Савенок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Наталья Анатольевна, ст. преподаватель каф. плодоовощеводства и декоративного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садоводства ФГБОУ ВО СПбГАУ.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altLang="en-US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</a:t>
            </a:r>
            <a:r>
              <a:rPr lang="en-US" altLang="ru-RU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en-US" altLang="en-US" b="1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>
          <a:xfrm>
            <a:off x="417830" y="1327785"/>
            <a:ext cx="6999605" cy="2548255"/>
          </a:xfrm>
        </p:spPr>
        <p:txBody>
          <a:bodyPr>
            <a:noAutofit/>
          </a:bodyPr>
          <a:p>
            <a:r>
              <a:rPr lang="ru-RU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роблема</a:t>
            </a:r>
            <a:r>
              <a:rPr lang="ru-RU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заключается в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употребления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энергетических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напитков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современном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мире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ростом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популярности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зависимостью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рисками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употребление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энергетиков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</a:t>
            </a:r>
            <a:r>
              <a:rPr lang="en-US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Замещающее содержимое 5"/>
          <p:cNvPicPr>
            <a:picLocks noChangeAspect="1"/>
          </p:cNvPicPr>
          <p:nvPr>
            <p:ph sz="half" idx="2"/>
          </p:nvPr>
        </p:nvPicPr>
        <p:blipFill>
          <a:blip r:embed="rId1">
            <a:alphaModFix amt="11000"/>
            <a:lum bright="6000"/>
          </a:blip>
          <a:stretch>
            <a:fillRect/>
          </a:stretch>
        </p:blipFill>
        <p:spPr>
          <a:xfrm>
            <a:off x="5015865" y="363855"/>
            <a:ext cx="7176135" cy="717613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4792345" y="4831715"/>
            <a:ext cx="665734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Пользователь: молодежь, употребляющая энергетические напитки, а так же все желающие охладиться и взбодриться в жаркую погоду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endParaRPr lang="ru-RU" altLang="en-US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47700" y="1174750"/>
            <a:ext cx="5181600" cy="4351338"/>
          </a:xfrm>
        </p:spPr>
        <p:txBody>
          <a:bodyPr>
            <a:normAutofit fontScale="90000"/>
          </a:bodyPr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Создание тонизирующих и освежающих напитков с добавлением растительных компонентов, не только позволит охладиться и взбодриться в жаркий летний день, но и будет полезен за счет растительных компонентов.</a:t>
            </a: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511290" y="1253490"/>
            <a:ext cx="5022215" cy="50222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altLang="en-US"/>
              <a:t> </a:t>
            </a:r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-96520" y="2659380"/>
            <a:ext cx="4322445" cy="4322445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83830" y="127000"/>
            <a:ext cx="5426075" cy="542607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894080" y="1584325"/>
            <a:ext cx="983932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Проект актуален за счет большого количества вредных энергетических и газированных напитков, негативно сказывающихся на жкт за счет своего агрессивного состава.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аналогов продукта</a:t>
            </a:r>
            <a:endParaRPr lang="ru-RU" altLang="en-US" b="1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Замещающее 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647700" y="1825625"/>
          <a:ext cx="10573385" cy="60655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229360"/>
                <a:gridCol w="2854960"/>
                <a:gridCol w="3179445"/>
                <a:gridCol w="1821180"/>
                <a:gridCol w="1488440"/>
              </a:tblGrid>
              <a:tr h="620238">
                <a:tc>
                  <a:txBody>
                    <a:bodyPr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Вредные хим.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добавки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Полезные компоненты</a:t>
                      </a:r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Понятный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простой состав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Оригинальные компоненты 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900000"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Imba</a:t>
                      </a:r>
                      <a:r>
                        <a:rPr lang="en-US" sz="1800" u="none" strike="noStrike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Energy</a:t>
                      </a:r>
                      <a:endParaRPr lang="ru-RU" sz="1800" b="1" i="1" u="none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800" b="0" i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кофеин, кремния диоксид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т.д.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Витамины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спектра B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Сложные компоненты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Нет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900000"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Flash Up Ultra Energy</a:t>
                      </a:r>
                      <a:endParaRPr lang="en-US" sz="1800" b="1" i="0" kern="12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800" b="1" i="1" u="none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кофеин;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мальтодекстрин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т.д.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Витамины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спектра B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Сложные компоненты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900000">
                <a:tc>
                  <a:txBody>
                    <a:bodyPr/>
                    <a:p>
                      <a:pPr algn="ctr"/>
                      <a:r>
                        <a:rPr lang="en-US" sz="1800" u="none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Monster</a:t>
                      </a:r>
                      <a:endParaRPr lang="en-US" sz="1800" u="none" kern="12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u="none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Energy</a:t>
                      </a:r>
                      <a:endParaRPr lang="ru-RU" sz="1800" b="1" i="1" u="none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таурин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кофеин,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пиридоксина гидрохлорид;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Витамины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спектра B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Сложные компоненты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007745"/>
          </a:xfrm>
        </p:spPr>
        <p:txBody>
          <a:bodyPr/>
          <a:p>
            <a:pPr algn="ctr"/>
            <a:r>
              <a:rPr lang="ru-RU" altLang="en-US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опрос </a:t>
            </a:r>
            <a:endParaRPr lang="ru-RU" altLang="en-US" b="1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одержимое 3"/>
          <p:cNvGraphicFramePr/>
          <p:nvPr>
            <p:ph sz="half" idx="1"/>
          </p:nvPr>
        </p:nvGraphicFramePr>
        <p:xfrm>
          <a:off x="170180" y="923925"/>
          <a:ext cx="3919855" cy="4351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4" name="Группа 13"/>
          <p:cNvGrpSpPr/>
          <p:nvPr/>
        </p:nvGrpSpPr>
        <p:grpSpPr>
          <a:xfrm>
            <a:off x="4124960" y="1806575"/>
            <a:ext cx="3641090" cy="4488815"/>
            <a:chOff x="287958" y="1219200"/>
            <a:chExt cx="4019748" cy="5306144"/>
          </a:xfrm>
        </p:grpSpPr>
        <p:graphicFrame>
          <p:nvGraphicFramePr>
            <p:cNvPr id="15" name="Диаграмма 14"/>
            <p:cNvGraphicFramePr/>
            <p:nvPr/>
          </p:nvGraphicFramePr>
          <p:xfrm>
            <a:off x="287958" y="2276872"/>
            <a:ext cx="3816424" cy="42484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6" name="TextBox 15"/>
            <p:cNvSpPr txBox="1"/>
            <p:nvPr/>
          </p:nvSpPr>
          <p:spPr>
            <a:xfrm>
              <a:off x="330200" y="1219200"/>
              <a:ext cx="3977506" cy="1562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ru-RU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Если вы употребляете энергетические/тонизирующие напитки, укажите свой возраст ?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9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7955915" y="1136015"/>
          <a:ext cx="400304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Социальный опрос</a:t>
            </a:r>
            <a:endParaRPr lang="ru-RU" altLang="en-US"/>
          </a:p>
        </p:txBody>
      </p:sp>
      <p:graphicFrame>
        <p:nvGraphicFramePr>
          <p:cNvPr id="10" name="Замещающее содержимое 9"/>
          <p:cNvGraphicFramePr/>
          <p:nvPr>
            <p:ph sz="half" idx="1"/>
          </p:nvPr>
        </p:nvGraphicFramePr>
        <p:xfrm>
          <a:off x="6477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Замещающее содержимое 10"/>
          <p:cNvGraphicFramePr/>
          <p:nvPr>
            <p:ph sz="half" idx="2"/>
          </p:nvPr>
        </p:nvGraphicFramePr>
        <p:xfrm>
          <a:off x="59817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5809" y="78393"/>
            <a:ext cx="6997147" cy="850265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4"/>
          <a:stretch>
            <a:fillRect/>
          </a:stretch>
        </p:blipFill>
        <p:spPr bwMode="auto">
          <a:xfrm>
            <a:off x="655955" y="1110615"/>
            <a:ext cx="1941830" cy="25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677" y="2607650"/>
            <a:ext cx="1965960" cy="25539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44786" y="888792"/>
            <a:ext cx="8165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 команды: Савенок Наталья Анатольевна,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преподаватель кафедры плодоовощеводства и декоративного садоводства ФГБОУ ВО СПбГАУ.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41843" y="2533739"/>
            <a:ext cx="4576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Илюшина Виталия Витальевна - лидер команды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(технолог по производству продуктов из растительного сырья);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" y="4103370"/>
            <a:ext cx="1946275" cy="2534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78842" y="4666718"/>
            <a:ext cx="49779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Пчелина Александра Ильинична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(пиар менеджер, технолог по производству продуктов из растительного сырья)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8005" y="980440"/>
            <a:ext cx="2146935" cy="277368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713595" y="2440940"/>
            <a:ext cx="2232025" cy="281178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48005" y="3991610"/>
            <a:ext cx="2152015" cy="273240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11201062" y="663197"/>
            <a:ext cx="648072" cy="634486"/>
          </a:xfrm>
          <a:prstGeom prst="star4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2234202" y="634817"/>
            <a:ext cx="762635" cy="671830"/>
          </a:xfrm>
          <a:prstGeom prst="star4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9839677" y="5542627"/>
            <a:ext cx="432048" cy="432048"/>
          </a:xfrm>
          <a:prstGeom prst="star4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8176" y="2157874"/>
            <a:ext cx="523445" cy="5144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755" y="4372190"/>
            <a:ext cx="707197" cy="69500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2890" y="3218841"/>
            <a:ext cx="707197" cy="69500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3798" y="4319216"/>
            <a:ext cx="707197" cy="69500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0537" y="5370830"/>
            <a:ext cx="707197" cy="69500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676" y="3113102"/>
            <a:ext cx="523444" cy="51441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204" y="2260148"/>
            <a:ext cx="707197" cy="6950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3552" y="72887"/>
            <a:ext cx="9151513" cy="83161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 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41320" y="1408568"/>
            <a:ext cx="58223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Ink Free" panose="03080402000500000000" pitchFamily="66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Старухина Елизавета Александровна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(экономическое обоснование, технолог по переработке растительного сырья)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61335" y="4778285"/>
            <a:ext cx="58096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Столярова Алина Алексеевна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(технолог по производству продуктов из растительного сырья)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74720" y="3017351"/>
            <a:ext cx="58223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Ариунаа Мунх-Эрдэнэ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(технолог по производству продуктов из растительного сырья)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65" y="4117340"/>
            <a:ext cx="2005330" cy="261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" y="1196975"/>
            <a:ext cx="2004060" cy="2564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23545" y="1089025"/>
            <a:ext cx="2251075" cy="27889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277350" y="2205355"/>
            <a:ext cx="2251075" cy="287972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22910" y="3991610"/>
            <a:ext cx="2232025" cy="277368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11327447" y="1951672"/>
            <a:ext cx="452755" cy="507365"/>
          </a:xfrm>
          <a:prstGeom prst="star4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2773045" y="6193790"/>
            <a:ext cx="488950" cy="541655"/>
          </a:xfrm>
          <a:prstGeom prst="star4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516110" y="2306320"/>
            <a:ext cx="1798955" cy="267843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9368" y="2752875"/>
            <a:ext cx="707197" cy="6950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0285" y="351511"/>
            <a:ext cx="707197" cy="69500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090934"/>
            <a:ext cx="401801" cy="39487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3355" y="5454683"/>
            <a:ext cx="707197" cy="69500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935" y="1053461"/>
            <a:ext cx="707197" cy="6950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2275</Words>
  <Application>WPS Presentation</Application>
  <PresentationFormat>宽屏</PresentationFormat>
  <Paragraphs>99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SimSun</vt:lpstr>
      <vt:lpstr>Wingdings</vt:lpstr>
      <vt:lpstr>Calibri Light</vt:lpstr>
      <vt:lpstr>Times New Roman</vt:lpstr>
      <vt:lpstr>Ink Free</vt:lpstr>
      <vt:lpstr>Calibri</vt:lpstr>
      <vt:lpstr>Microsoft YaHei</vt:lpstr>
      <vt:lpstr>Arial Unicode MS</vt:lpstr>
      <vt:lpstr>Office Theme</vt:lpstr>
      <vt:lpstr>PowerPoint 演示文稿</vt:lpstr>
      <vt:lpstr>Пользователь и проблема</vt:lpstr>
      <vt:lpstr>Решение </vt:lpstr>
      <vt:lpstr>Актуальность </vt:lpstr>
      <vt:lpstr>Анализ аналогов продукта</vt:lpstr>
      <vt:lpstr>Социальный опрос </vt:lpstr>
      <vt:lpstr>Социальный опрос</vt:lpstr>
      <vt:lpstr>НАША КОМАНДА</vt:lpstr>
      <vt:lpstr>НАША КОМАНДА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Vitalia Iliushina</cp:lastModifiedBy>
  <cp:revision>5</cp:revision>
  <dcterms:created xsi:type="dcterms:W3CDTF">2025-04-17T16:11:00Z</dcterms:created>
  <dcterms:modified xsi:type="dcterms:W3CDTF">2025-04-17T18:19:46Z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1049-12.2.0.20795</vt:lpwstr>
  </property>
  <property fmtid="{D5CDD505-2E9C-101B-9397-08002B2CF9AE}" pid="3" name="ICV">
    <vt:lpwstr>3054CBAA05654438B61B67E00DC7DCFC_11</vt:lpwstr>
  </property>
</Properties>
</file>