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3" r:id="rId7"/>
    <p:sldId id="267" r:id="rId8"/>
    <p:sldId id="268" r:id="rId9"/>
    <p:sldId id="269" r:id="rId10"/>
    <p:sldId id="271" r:id="rId11"/>
    <p:sldId id="270" r:id="rId12"/>
    <p:sldId id="272" r:id="rId13"/>
    <p:sldId id="266" r:id="rId14"/>
  </p:sldIdLst>
  <p:sldSz cx="14630400" cy="8229600"/>
  <p:notesSz cx="8229600" cy="14630400"/>
  <p:embeddedFontLst>
    <p:embeddedFont>
      <p:font typeface="Anton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Fira Sans" panose="020B0604020202020204" charset="0"/>
      <p:regular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ина Хохлова" initials="АХ" lastIdx="2" clrIdx="0">
    <p:extLst>
      <p:ext uri="{19B8F6BF-5375-455C-9EA6-DF929625EA0E}">
        <p15:presenceInfo xmlns:p15="http://schemas.microsoft.com/office/powerpoint/2012/main" userId="c94bcb1bb116018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66CC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8166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06773"/>
            <a:ext cx="7556421" cy="391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 kern="0" spc="-62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Фиксатор </a:t>
            </a:r>
            <a:r>
              <a:rPr lang="en-US" sz="6150" kern="0" spc="-62" dirty="0" err="1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конечностей</a:t>
            </a:r>
            <a:r>
              <a:rPr lang="en-US" sz="6150" kern="0" spc="-62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 </a:t>
            </a:r>
            <a:r>
              <a:rPr lang="en-US" sz="6150" kern="0" spc="-62" dirty="0" err="1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коровы</a:t>
            </a:r>
            <a:r>
              <a:rPr lang="ru-RU" sz="6150" kern="0" spc="-62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/быка</a:t>
            </a:r>
            <a:r>
              <a:rPr lang="en-US" sz="6150" kern="0" spc="-62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 при травме и растяжении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6280190" y="6059805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kern="0" spc="-3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Кузбасский ГАУ </a:t>
            </a:r>
            <a:r>
              <a:rPr lang="en-US" sz="2000" kern="0" spc="-36" dirty="0" err="1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Инициативная</a:t>
            </a:r>
            <a:r>
              <a:rPr lang="en-US" sz="2000" kern="0" spc="-3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en-US" sz="2000" kern="0" spc="-36" dirty="0" err="1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разработк</a:t>
            </a:r>
            <a:r>
              <a:rPr lang="ru-RU" sz="2000" kern="0" spc="-3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а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74" y="370794"/>
            <a:ext cx="4650059" cy="697508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81783" y="307416"/>
            <a:ext cx="5580459" cy="552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350"/>
              </a:lnSpc>
              <a:buNone/>
            </a:pPr>
            <a:r>
              <a:rPr lang="en-US" sz="5400" kern="0" spc="-35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Пользователь и проблема</a:t>
            </a:r>
            <a:endParaRPr lang="en-US" sz="5400" dirty="0"/>
          </a:p>
        </p:txBody>
      </p:sp>
      <p:sp>
        <p:nvSpPr>
          <p:cNvPr id="4" name="Text 1"/>
          <p:cNvSpPr/>
          <p:nvPr/>
        </p:nvSpPr>
        <p:spPr>
          <a:xfrm>
            <a:off x="6105168" y="1653722"/>
            <a:ext cx="7906464" cy="848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200"/>
              </a:spcAft>
              <a:buNone/>
            </a:pP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6634578" y="3240020"/>
            <a:ext cx="4420195" cy="552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endParaRPr lang="en-US" sz="3450" dirty="0"/>
          </a:p>
        </p:txBody>
      </p:sp>
      <p:sp>
        <p:nvSpPr>
          <p:cNvPr id="9" name="Text 6"/>
          <p:cNvSpPr/>
          <p:nvPr/>
        </p:nvSpPr>
        <p:spPr>
          <a:xfrm>
            <a:off x="6723936" y="3327916"/>
            <a:ext cx="7287697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endParaRPr lang="ru-RU" sz="2000" kern="0" spc="-28" dirty="0">
              <a:solidFill>
                <a:srgbClr val="E0D6DE"/>
              </a:solidFill>
              <a:latin typeface="Fira Sans" pitchFamily="34" charset="0"/>
              <a:ea typeface="Fira Sans" pitchFamily="34" charset="-122"/>
              <a:cs typeface="Fira Sans" pitchFamily="34" charset="-120"/>
            </a:endParaRPr>
          </a:p>
          <a:p>
            <a:pPr marL="0" indent="0" algn="l">
              <a:lnSpc>
                <a:spcPts val="2200"/>
              </a:lnSpc>
              <a:buNone/>
            </a:pPr>
            <a:endParaRPr lang="ru-RU" sz="2000" kern="0" spc="-28" dirty="0">
              <a:solidFill>
                <a:srgbClr val="E0D6DE"/>
              </a:solidFill>
              <a:latin typeface="Fira Sans" pitchFamily="34" charset="0"/>
              <a:ea typeface="Fira Sans" pitchFamily="34" charset="-122"/>
              <a:cs typeface="Fira Sans" pitchFamily="34" charset="-120"/>
            </a:endParaRPr>
          </a:p>
          <a:p>
            <a:pPr marL="0" indent="0" algn="l">
              <a:lnSpc>
                <a:spcPts val="2200"/>
              </a:lnSpc>
              <a:buNone/>
            </a:pP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723936" y="3716893"/>
            <a:ext cx="7287697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6723936" y="4530209"/>
            <a:ext cx="4420195" cy="552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endParaRPr lang="en-US" sz="3450" dirty="0"/>
          </a:p>
        </p:txBody>
      </p:sp>
      <p:sp>
        <p:nvSpPr>
          <p:cNvPr id="17" name="Text 14"/>
          <p:cNvSpPr/>
          <p:nvPr/>
        </p:nvSpPr>
        <p:spPr>
          <a:xfrm>
            <a:off x="6723936" y="6002179"/>
            <a:ext cx="4420195" cy="552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endParaRPr lang="en-US" sz="3450" dirty="0"/>
          </a:p>
        </p:txBody>
      </p:sp>
      <p:sp>
        <p:nvSpPr>
          <p:cNvPr id="18" name="Text 15"/>
          <p:cNvSpPr/>
          <p:nvPr/>
        </p:nvSpPr>
        <p:spPr>
          <a:xfrm>
            <a:off x="6723936" y="6660833"/>
            <a:ext cx="7287697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6105168" y="7319367"/>
            <a:ext cx="7906464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endParaRPr lang="en-US" sz="135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AD1F9B1-BE87-4011-A262-FADA84094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546" y="955066"/>
            <a:ext cx="6769846" cy="3224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6CA544-58D7-43FB-96D1-35F0B480F2E7}"/>
              </a:ext>
            </a:extLst>
          </p:cNvPr>
          <p:cNvSpPr txBox="1"/>
          <p:nvPr/>
        </p:nvSpPr>
        <p:spPr>
          <a:xfrm>
            <a:off x="5647968" y="4319421"/>
            <a:ext cx="85363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solidFill>
                  <a:schemeClr val="bg1"/>
                </a:solidFill>
              </a:rPr>
              <a:t>Пользователем</a:t>
            </a:r>
            <a:r>
              <a:rPr lang="ru-RU" sz="2800" dirty="0">
                <a:solidFill>
                  <a:schemeClr val="bg1"/>
                </a:solidFill>
              </a:rPr>
              <a:t> являются небольшие фермерские хозяйства и личные подсобные хозяйства, имеющие небольшое количество животных, ценность которых высока.</a:t>
            </a:r>
          </a:p>
          <a:p>
            <a:r>
              <a:rPr lang="ru-RU" sz="2800" dirty="0">
                <a:solidFill>
                  <a:schemeClr val="bg1"/>
                </a:solidFill>
              </a:rPr>
              <a:t>Проблема заключается в том, что у животных могут возникать: переломы , вывихи, растяжения.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9975" y="403604"/>
            <a:ext cx="760976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5400" kern="0" spc="-45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Как решается эта проблема: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6545766" y="1715170"/>
            <a:ext cx="71702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3200" dirty="0">
                <a:solidFill>
                  <a:schemeClr val="bg1"/>
                </a:solidFill>
              </a:rPr>
              <a:t>В настоящее время используются недостаточно удобные, малоэффективные способы фиксации конечностей.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659974" y="4454235"/>
            <a:ext cx="130428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3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965D1E-ED14-40A8-86DE-26447F1BD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189" y="1508163"/>
            <a:ext cx="5488691" cy="52132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0C2E90-A528-4C1C-8BD5-29C2F4647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532" y="3389971"/>
            <a:ext cx="7984679" cy="404856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620" y="1335524"/>
            <a:ext cx="4310699" cy="615457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7350" y="7166729"/>
            <a:ext cx="6361271" cy="323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4" name="Text 1"/>
          <p:cNvSpPr/>
          <p:nvPr/>
        </p:nvSpPr>
        <p:spPr>
          <a:xfrm>
            <a:off x="651594" y="340357"/>
            <a:ext cx="5053012" cy="631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5400" kern="0" spc="-40" dirty="0" err="1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Решение</a:t>
            </a:r>
            <a:r>
              <a:rPr lang="ru-RU" sz="5400" kern="0" spc="-4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: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5402689" y="2142809"/>
            <a:ext cx="7454091" cy="1940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7569398" y="5441037"/>
            <a:ext cx="6361271" cy="323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endParaRPr lang="en-US" sz="155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89FB2B-EC83-4CFA-84F4-963CAAA8E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8453" y="3385532"/>
            <a:ext cx="3536073" cy="35360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83D393-41B3-4BBA-ACDB-15C2FD4EC4EB}"/>
              </a:ext>
            </a:extLst>
          </p:cNvPr>
          <p:cNvSpPr txBox="1"/>
          <p:nvPr/>
        </p:nvSpPr>
        <p:spPr>
          <a:xfrm>
            <a:off x="6735337" y="1081668"/>
            <a:ext cx="69026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По решению данной проблемы мы предлагаем изготовить практичные бандажи/фиксаторы.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1638" y="566976"/>
            <a:ext cx="5155168" cy="644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800" kern="0" spc="-41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Актуальность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721638" y="1706047"/>
            <a:ext cx="6342102" cy="3629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6937" y="1211342"/>
            <a:ext cx="5746342" cy="59568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C1DEA9-B083-4432-B039-F5FF6F9C3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50" y="1211342"/>
            <a:ext cx="3440825" cy="283728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8A1AAF-ADCC-42DB-8BDC-2B3B9895A5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151" y="4309158"/>
            <a:ext cx="3440825" cy="34408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E7981E-FF5F-456C-A8AF-1836DDBBE8B3}"/>
              </a:ext>
            </a:extLst>
          </p:cNvPr>
          <p:cNvSpPr txBox="1"/>
          <p:nvPr/>
        </p:nvSpPr>
        <p:spPr>
          <a:xfrm>
            <a:off x="4259766" y="1405054"/>
            <a:ext cx="354608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Своевременное и грамотное применение таких приспособлений может значительно ускорить заживление травм и предотвратить </a:t>
            </a:r>
            <a:r>
              <a:rPr lang="ru-RU" sz="2800" dirty="0" err="1">
                <a:solidFill>
                  <a:schemeClr val="bg1"/>
                </a:solidFill>
              </a:rPr>
              <a:t>хронизацию</a:t>
            </a:r>
            <a:r>
              <a:rPr lang="ru-RU" sz="2800" dirty="0">
                <a:solidFill>
                  <a:schemeClr val="bg1"/>
                </a:solidFill>
              </a:rPr>
              <a:t> проблемы.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1647" y="621983"/>
            <a:ext cx="10570607" cy="706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800" kern="0" spc="-45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Принципы использования фиксаторов</a:t>
            </a:r>
            <a:endParaRPr lang="en-US" sz="4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47" y="1922502"/>
            <a:ext cx="2847975" cy="28479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1647" y="5024914"/>
            <a:ext cx="2827377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3200" i="1" kern="0" spc="-22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Неподвижность</a:t>
            </a:r>
            <a:r>
              <a:rPr lang="en-US" sz="2200" kern="0" spc="-22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 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1647" y="5604391"/>
            <a:ext cx="2847975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8977" y="1922502"/>
            <a:ext cx="2847975" cy="28479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98977" y="5024914"/>
            <a:ext cx="2827377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3200" i="1" kern="0" spc="-22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      </a:t>
            </a:r>
            <a:r>
              <a:rPr lang="en-US" sz="3200" i="1" kern="0" spc="-22" dirty="0" err="1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Комфорт</a:t>
            </a:r>
            <a:endParaRPr lang="en-US" sz="3200" i="1" dirty="0"/>
          </a:p>
        </p:txBody>
      </p:sp>
      <p:sp>
        <p:nvSpPr>
          <p:cNvPr id="8" name="Text 4"/>
          <p:cNvSpPr/>
          <p:nvPr/>
        </p:nvSpPr>
        <p:spPr>
          <a:xfrm>
            <a:off x="4198977" y="5604391"/>
            <a:ext cx="2847975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6308" y="1922502"/>
            <a:ext cx="2847975" cy="284797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606308" y="5024914"/>
            <a:ext cx="2827377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3200" i="1" kern="0" spc="-22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  </a:t>
            </a:r>
            <a:r>
              <a:rPr lang="en-US" sz="3200" i="1" kern="0" spc="-22" dirty="0" err="1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Доступность</a:t>
            </a:r>
            <a:endParaRPr lang="en-US" sz="3200" i="1" dirty="0"/>
          </a:p>
        </p:txBody>
      </p:sp>
      <p:sp>
        <p:nvSpPr>
          <p:cNvPr id="11" name="Text 6"/>
          <p:cNvSpPr/>
          <p:nvPr/>
        </p:nvSpPr>
        <p:spPr>
          <a:xfrm>
            <a:off x="7607484" y="5632729"/>
            <a:ext cx="2847975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3638" y="1922502"/>
            <a:ext cx="2847975" cy="284797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1013638" y="5024914"/>
            <a:ext cx="2827377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3200" i="1" kern="0" spc="-22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Своевременность</a:t>
            </a:r>
            <a:endParaRPr lang="en-US" sz="3200" i="1" dirty="0"/>
          </a:p>
        </p:txBody>
      </p:sp>
      <p:sp>
        <p:nvSpPr>
          <p:cNvPr id="14" name="Text 8"/>
          <p:cNvSpPr/>
          <p:nvPr/>
        </p:nvSpPr>
        <p:spPr>
          <a:xfrm>
            <a:off x="11013638" y="5604391"/>
            <a:ext cx="2847975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29FF392-00B7-4354-BE0E-A5AA8F50F5EB}"/>
              </a:ext>
            </a:extLst>
          </p:cNvPr>
          <p:cNvSpPr/>
          <p:nvPr/>
        </p:nvSpPr>
        <p:spPr>
          <a:xfrm>
            <a:off x="490853" y="350592"/>
            <a:ext cx="1261182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6699"/>
                </a:solidFill>
              </a:rPr>
              <a:t>Пользовательский сценарий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41C912-A263-4545-AA08-F78C52450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5" y="2650244"/>
            <a:ext cx="2669080" cy="13247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75ADDE-5BEB-4440-A3BB-43C47E9F7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556" y="5932449"/>
            <a:ext cx="2669080" cy="132472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1584C7-439F-48C2-9A53-CF1B8216D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780" y="1176309"/>
            <a:ext cx="2735987" cy="13579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89FE49-FC12-460D-AF5A-9931FA1A3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7751" y="1156612"/>
            <a:ext cx="2735987" cy="13579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E6CC81-F920-4E09-A61D-08C7227B1A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0780" y="3889084"/>
            <a:ext cx="2669080" cy="13247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87690B-7D48-4B0A-A653-858133CB8F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7750" y="3919214"/>
            <a:ext cx="2735987" cy="135793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ACF2DFA-CCCC-4CA9-8FD4-C41D904902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1764" y="5932449"/>
            <a:ext cx="2735987" cy="13529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60B170-8A5D-4BB0-8B6C-82307953C1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2888" y="5932449"/>
            <a:ext cx="2735986" cy="2014290"/>
          </a:xfrm>
          <a:prstGeom prst="rect">
            <a:avLst/>
          </a:prstGeom>
        </p:spPr>
      </p:pic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565A43F8-EF73-4F73-ADBB-40AFA0B8FBE8}"/>
              </a:ext>
            </a:extLst>
          </p:cNvPr>
          <p:cNvCxnSpPr>
            <a:cxnSpLocks/>
          </p:cNvCxnSpPr>
          <p:nvPr/>
        </p:nvCxnSpPr>
        <p:spPr>
          <a:xfrm flipV="1">
            <a:off x="3430303" y="2030646"/>
            <a:ext cx="574455" cy="61959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DD20EFC-1272-400C-A975-9EF32BC248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6167381">
            <a:off x="3474681" y="3742912"/>
            <a:ext cx="420660" cy="74377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7E7B67A-EC81-45F0-ACE5-4ECE5DFA51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784198">
            <a:off x="6878935" y="4032502"/>
            <a:ext cx="420660" cy="74377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D41F710-1559-40FB-8B94-B8CF9D3F2F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728785">
            <a:off x="6946601" y="1403446"/>
            <a:ext cx="420660" cy="74377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62F6470-7ADB-43A4-8B6A-094BC6F36A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735972">
            <a:off x="4213870" y="6186296"/>
            <a:ext cx="420660" cy="74377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05E077B-7C74-4796-B756-4D194E6B18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727924">
            <a:off x="7764989" y="6237041"/>
            <a:ext cx="420660" cy="7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7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37A69AC-1892-455E-86C7-96A1BE3E9622}"/>
              </a:ext>
            </a:extLst>
          </p:cNvPr>
          <p:cNvSpPr/>
          <p:nvPr/>
        </p:nvSpPr>
        <p:spPr>
          <a:xfrm>
            <a:off x="560916" y="27207"/>
            <a:ext cx="125306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FF6699"/>
                </a:solidFill>
              </a:rPr>
              <a:t>Результаты пользовательского тестирования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40B629-B3AA-441F-8922-39BE9D12F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63" y="809134"/>
            <a:ext cx="9344722" cy="739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09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1D01E12-766E-48D7-91F6-1744C410C226}"/>
              </a:ext>
            </a:extLst>
          </p:cNvPr>
          <p:cNvSpPr/>
          <p:nvPr/>
        </p:nvSpPr>
        <p:spPr>
          <a:xfrm>
            <a:off x="-388752" y="174351"/>
            <a:ext cx="1298962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rgbClr val="FF6699"/>
                </a:solidFill>
              </a:rPr>
              <a:t>Экономика проекта: предположения и вопросы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6549020-56B1-40B4-A878-BDE7396DE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656727"/>
              </p:ext>
            </p:extLst>
          </p:nvPr>
        </p:nvGraphicFramePr>
        <p:xfrm>
          <a:off x="2888166" y="1055304"/>
          <a:ext cx="8831765" cy="6867342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2582875">
                  <a:extLst>
                    <a:ext uri="{9D8B030D-6E8A-4147-A177-3AD203B41FA5}">
                      <a16:colId xmlns:a16="http://schemas.microsoft.com/office/drawing/2014/main" val="4249069252"/>
                    </a:ext>
                  </a:extLst>
                </a:gridCol>
                <a:gridCol w="3482715">
                  <a:extLst>
                    <a:ext uri="{9D8B030D-6E8A-4147-A177-3AD203B41FA5}">
                      <a16:colId xmlns:a16="http://schemas.microsoft.com/office/drawing/2014/main" val="2926458961"/>
                    </a:ext>
                  </a:extLst>
                </a:gridCol>
                <a:gridCol w="2766175">
                  <a:extLst>
                    <a:ext uri="{9D8B030D-6E8A-4147-A177-3AD203B41FA5}">
                      <a16:colId xmlns:a16="http://schemas.microsoft.com/office/drawing/2014/main" val="364562743"/>
                    </a:ext>
                  </a:extLst>
                </a:gridCol>
              </a:tblGrid>
              <a:tr h="495173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bg1"/>
                          </a:solidFill>
                        </a:rPr>
                        <a:t>Издержки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Затраты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Итого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356935"/>
                  </a:ext>
                </a:extLst>
              </a:tr>
              <a:tr h="1011323">
                <a:tc>
                  <a:txBody>
                    <a:bodyPr/>
                    <a:lstStyle/>
                    <a:p>
                      <a:r>
                        <a:rPr lang="ru-RU" sz="2000" dirty="0"/>
                        <a:t>Ткань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Органический хлопок= 120р (1 м)</a:t>
                      </a:r>
                    </a:p>
                    <a:p>
                      <a:r>
                        <a:rPr lang="ru-RU" dirty="0"/>
                        <a:t>Водоотталкивающая ткань=200р (1м)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120*3=360 руб.</a:t>
                      </a:r>
                    </a:p>
                    <a:p>
                      <a:r>
                        <a:rPr lang="ru-RU" dirty="0"/>
                        <a:t>200*3=600 руб.</a:t>
                      </a:r>
                    </a:p>
                    <a:p>
                      <a:r>
                        <a:rPr lang="ru-RU" dirty="0"/>
                        <a:t>=960 руб. * 115 шт. бан. = 110.400 руб.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18822"/>
                  </a:ext>
                </a:extLst>
              </a:tr>
              <a:tr h="777941">
                <a:tc>
                  <a:txBody>
                    <a:bodyPr/>
                    <a:lstStyle/>
                    <a:p>
                      <a:r>
                        <a:rPr lang="ru-RU" sz="2000" dirty="0"/>
                        <a:t>Каркас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Алюминиевый каркас ~ 150р (1 изделие)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r>
                        <a:rPr lang="ru-RU" dirty="0"/>
                        <a:t>~150 руб. * 115 шт. бан. ~  17.250руб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565632"/>
                  </a:ext>
                </a:extLst>
              </a:tr>
              <a:tr h="1011323">
                <a:tc>
                  <a:txBody>
                    <a:bodyPr/>
                    <a:lstStyle/>
                    <a:p>
                      <a:r>
                        <a:rPr lang="ru-RU" sz="2000" dirty="0"/>
                        <a:t>Аренда</a:t>
                      </a:r>
                      <a:r>
                        <a:rPr lang="ru-RU" sz="1800" dirty="0"/>
                        <a:t> </a:t>
                      </a:r>
                      <a:r>
                        <a:rPr lang="ru-RU" sz="2000" dirty="0"/>
                        <a:t>помещения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Производственное помещение(700 </a:t>
                      </a:r>
                      <a:r>
                        <a:rPr lang="ru-RU" dirty="0" err="1"/>
                        <a:t>кв.м</a:t>
                      </a:r>
                      <a:r>
                        <a:rPr lang="ru-RU" dirty="0"/>
                        <a:t>)= 200р в мес. за </a:t>
                      </a:r>
                      <a:r>
                        <a:rPr lang="ru-RU" dirty="0" err="1"/>
                        <a:t>кв.м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r>
                        <a:rPr lang="ru-RU" dirty="0"/>
                        <a:t>~140.000 руб. в мес.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421769"/>
                  </a:ext>
                </a:extLst>
              </a:tr>
              <a:tr h="495173">
                <a:tc>
                  <a:txBody>
                    <a:bodyPr/>
                    <a:lstStyle/>
                    <a:p>
                      <a:r>
                        <a:rPr lang="ru-RU" sz="2000" dirty="0"/>
                        <a:t>Электричество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 руб. 70 коп.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~ 13.536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311145"/>
                  </a:ext>
                </a:extLst>
              </a:tr>
              <a:tr h="777941">
                <a:tc>
                  <a:txBody>
                    <a:bodyPr/>
                    <a:lstStyle/>
                    <a:p>
                      <a:r>
                        <a:rPr lang="ru-RU" sz="2000" dirty="0"/>
                        <a:t>Швейная машинка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47.000 </a:t>
                      </a:r>
                      <a:r>
                        <a:rPr lang="ru-RU" dirty="0" err="1"/>
                        <a:t>руб</a:t>
                      </a:r>
                      <a:r>
                        <a:rPr lang="ru-RU" dirty="0"/>
                        <a:t> (</a:t>
                      </a:r>
                      <a:r>
                        <a:rPr lang="ru-RU" dirty="0" err="1"/>
                        <a:t>шт</a:t>
                      </a:r>
                      <a:r>
                        <a:rPr lang="ru-RU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47.000 руб. *3 </a:t>
                      </a:r>
                      <a:r>
                        <a:rPr lang="ru-RU" dirty="0" err="1"/>
                        <a:t>шт</a:t>
                      </a:r>
                      <a:r>
                        <a:rPr lang="ru-RU" dirty="0"/>
                        <a:t> ~ 141.000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716495"/>
                  </a:ext>
                </a:extLst>
              </a:tr>
              <a:tr h="495173">
                <a:tc>
                  <a:txBody>
                    <a:bodyPr/>
                    <a:lstStyle/>
                    <a:p>
                      <a:r>
                        <a:rPr lang="ru-RU" sz="2000" dirty="0"/>
                        <a:t>З/п швеи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 27.000-40.000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~ 33. 500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87852"/>
                  </a:ext>
                </a:extLst>
              </a:tr>
              <a:tr h="544559">
                <a:tc>
                  <a:txBody>
                    <a:bodyPr/>
                    <a:lstStyle/>
                    <a:p>
                      <a:r>
                        <a:rPr lang="ru-RU" sz="2000" dirty="0"/>
                        <a:t>Налог НДФЛ 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427285"/>
                  </a:ext>
                </a:extLst>
              </a:tr>
              <a:tr h="49517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Итого:</a:t>
                      </a:r>
                      <a:r>
                        <a:rPr lang="ru-RU" b="1" dirty="0"/>
                        <a:t>  ~ 515.000 руб.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401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3386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C7C62D4-9C88-43F8-BF9B-9017F314940B}"/>
              </a:ext>
            </a:extLst>
          </p:cNvPr>
          <p:cNvSpPr/>
          <p:nvPr/>
        </p:nvSpPr>
        <p:spPr>
          <a:xfrm>
            <a:off x="862556" y="283685"/>
            <a:ext cx="21707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rgbClr val="FF6699"/>
                </a:solidFill>
              </a:rPr>
              <a:t>Аналоги</a:t>
            </a:r>
            <a:endParaRPr lang="ru-RU" dirty="0">
              <a:solidFill>
                <a:srgbClr val="FF6699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7970A1E-CD1E-4B84-BF58-292EA322423B}"/>
              </a:ext>
            </a:extLst>
          </p:cNvPr>
          <p:cNvSpPr/>
          <p:nvPr/>
        </p:nvSpPr>
        <p:spPr>
          <a:xfrm>
            <a:off x="680224" y="1371820"/>
            <a:ext cx="1178683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На данный момент имеются лишь неудобные приспособления, такие как: шины, гипс.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chemeClr val="bg1"/>
                </a:solidFill>
              </a:rPr>
              <a:t>Наложение гипса/шины на корову/быка, со всеми расходными материалами и препаратами в среднем стоит около 17 </a:t>
            </a:r>
            <a:r>
              <a:rPr lang="ru-RU" sz="4000" dirty="0" err="1">
                <a:solidFill>
                  <a:schemeClr val="bg1"/>
                </a:solidFill>
              </a:rPr>
              <a:t>тыс.руб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311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14EBC70-F648-4FCE-8CC0-7E453593EF1C}"/>
              </a:ext>
            </a:extLst>
          </p:cNvPr>
          <p:cNvSpPr/>
          <p:nvPr/>
        </p:nvSpPr>
        <p:spPr>
          <a:xfrm>
            <a:off x="743657" y="294836"/>
            <a:ext cx="17123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rgbClr val="FF6699"/>
                </a:solidFill>
              </a:rPr>
              <a:t>Рынок</a:t>
            </a:r>
            <a:endParaRPr lang="ru-RU" dirty="0">
              <a:solidFill>
                <a:srgbClr val="FF6699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C34CCF1-552F-4421-B468-B19B76B13B14}"/>
              </a:ext>
            </a:extLst>
          </p:cNvPr>
          <p:cNvSpPr/>
          <p:nvPr/>
        </p:nvSpPr>
        <p:spPr>
          <a:xfrm>
            <a:off x="858644" y="1560255"/>
            <a:ext cx="114188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RAM (объем потенциального рынка) – 17 млн голов </a:t>
            </a:r>
            <a:r>
              <a:rPr lang="ru-RU" sz="3200" dirty="0" err="1">
                <a:solidFill>
                  <a:schemeClr val="bg1"/>
                </a:solidFill>
              </a:rPr>
              <a:t>коров</a:t>
            </a:r>
            <a:r>
              <a:rPr lang="ru-RU" sz="3200" dirty="0">
                <a:solidFill>
                  <a:schemeClr val="bg1"/>
                </a:solidFill>
              </a:rPr>
              <a:t> в России т.е. рынок – 731 000 голов (шт. бандажей)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TAM (объем целевого рынка) -  274 000 голов (шт. бандажей)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SAM (доступный объем рынка) - 2 300 голов (шт. бандажей)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SOM (реально достижимый объем рынка) – 575 000 руб. и 115 шт. бандажей</a:t>
            </a:r>
          </a:p>
        </p:txBody>
      </p:sp>
    </p:spTree>
    <p:extLst>
      <p:ext uri="{BB962C8B-B14F-4D97-AF65-F5344CB8AC3E}">
        <p14:creationId xmlns:p14="http://schemas.microsoft.com/office/powerpoint/2010/main" val="2291528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EF4C463-70F2-4B30-BD61-6FACA89E1485}"/>
              </a:ext>
            </a:extLst>
          </p:cNvPr>
          <p:cNvSpPr/>
          <p:nvPr/>
        </p:nvSpPr>
        <p:spPr>
          <a:xfrm>
            <a:off x="251962" y="250232"/>
            <a:ext cx="77194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6699"/>
                </a:solidFill>
              </a:rPr>
              <a:t>Структура издержек и бизнес-</a:t>
            </a:r>
            <a:r>
              <a:rPr lang="ru-RU" sz="3600" dirty="0" err="1">
                <a:solidFill>
                  <a:srgbClr val="FF6699"/>
                </a:solidFill>
              </a:rPr>
              <a:t>модель</a:t>
            </a:r>
            <a:r>
              <a:rPr lang="ru-RU" dirty="0" err="1"/>
              <a:t>ь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1AAEF30-E5A9-496B-B671-8DB8E17B5267}"/>
              </a:ext>
            </a:extLst>
          </p:cNvPr>
          <p:cNvSpPr/>
          <p:nvPr/>
        </p:nvSpPr>
        <p:spPr>
          <a:xfrm>
            <a:off x="287673" y="1051317"/>
            <a:ext cx="14055053" cy="8063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Кто ваши клиенты? </a:t>
            </a:r>
          </a:p>
          <a:p>
            <a:r>
              <a:rPr lang="ru-RU" sz="3200" dirty="0">
                <a:solidFill>
                  <a:srgbClr val="FF6699"/>
                </a:solidFill>
              </a:rPr>
              <a:t>Пользователем являются небольшие фермерские хозяйства и личные подсобные хозяйства.</a:t>
            </a:r>
          </a:p>
          <a:p>
            <a:r>
              <a:rPr lang="ru-RU" sz="3600" dirty="0">
                <a:solidFill>
                  <a:schemeClr val="bg1"/>
                </a:solidFill>
              </a:rPr>
              <a:t>2. </a:t>
            </a:r>
            <a:r>
              <a:rPr lang="ru-RU" sz="3200" dirty="0">
                <a:solidFill>
                  <a:schemeClr val="bg1"/>
                </a:solidFill>
              </a:rPr>
              <a:t>На чем именно и как проект будет зарабатывать?</a:t>
            </a:r>
          </a:p>
          <a:p>
            <a:r>
              <a:rPr lang="ru-RU" sz="3200" dirty="0">
                <a:solidFill>
                  <a:srgbClr val="FF6699"/>
                </a:solidFill>
              </a:rPr>
              <a:t>Проект будет зарабатывать за счет продажи фиксаторов/бандажей, наш продукт будет передовым в этой сфере.</a:t>
            </a:r>
          </a:p>
          <a:p>
            <a:r>
              <a:rPr lang="ru-RU" sz="3600" dirty="0">
                <a:solidFill>
                  <a:schemeClr val="bg1"/>
                </a:solidFill>
              </a:rPr>
              <a:t>3. </a:t>
            </a:r>
            <a:r>
              <a:rPr lang="ru-RU" sz="3200" dirty="0">
                <a:solidFill>
                  <a:schemeClr val="bg1"/>
                </a:solidFill>
              </a:rPr>
              <a:t>Структура издержек, из которой складывается себестоимость вашего решения.</a:t>
            </a:r>
          </a:p>
          <a:p>
            <a:r>
              <a:rPr lang="ru-RU" sz="2800" dirty="0">
                <a:solidFill>
                  <a:srgbClr val="FF6699"/>
                </a:solidFill>
              </a:rPr>
              <a:t>В затраты входят: гипоаллергенная ткань с водоотталкивающим эффектом, каркас, аренда помещения, швейные машинки, электричество, заработная плата швеи, налог НДФЛ 13%</a:t>
            </a:r>
            <a:endParaRPr lang="ru-RU" sz="3200" dirty="0">
              <a:solidFill>
                <a:schemeClr val="bg1"/>
              </a:solidFill>
            </a:endParaRPr>
          </a:p>
          <a:p>
            <a:r>
              <a:rPr lang="ru-RU" sz="3200" dirty="0">
                <a:solidFill>
                  <a:schemeClr val="bg1"/>
                </a:solidFill>
              </a:rPr>
              <a:t>4. Как вы будете продавать свой продукт/услугу потребителям? (каналы распространения).</a:t>
            </a:r>
          </a:p>
          <a:p>
            <a:r>
              <a:rPr lang="ru-RU" sz="2800" dirty="0">
                <a:solidFill>
                  <a:srgbClr val="FF6699"/>
                </a:solidFill>
              </a:rPr>
              <a:t>Продукт будет предложен ветеринарам, которые осуществляют лечение животных, стоимость бандажа будет включена в стоимость лечения</a:t>
            </a:r>
          </a:p>
          <a:p>
            <a:endParaRPr lang="ru-RU" sz="2000" dirty="0">
              <a:solidFill>
                <a:srgbClr val="FF6699"/>
              </a:solidFill>
            </a:endParaRPr>
          </a:p>
          <a:p>
            <a:endParaRPr lang="ru-RU" sz="28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6571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90706" y="529364"/>
            <a:ext cx="4132421" cy="516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4800" kern="0" spc="-33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Участники</a:t>
            </a:r>
            <a:endParaRPr lang="en-US" sz="4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25" y="1267778"/>
            <a:ext cx="4085630" cy="5033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81774" y="6332089"/>
            <a:ext cx="2479477" cy="309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50" kern="0" spc="-2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Хохлова Алина</a:t>
            </a:r>
            <a:r>
              <a:rPr lang="ru-RU" sz="1950" kern="0" spc="-2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 (лидер)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310896" y="6642009"/>
            <a:ext cx="6535103" cy="2643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2000" kern="0" spc="-2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Занимаюсь сбором информации и </a:t>
            </a:r>
            <a:r>
              <a:rPr lang="en-US" sz="2000" kern="0" spc="-26" dirty="0" err="1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созданием</a:t>
            </a:r>
            <a:r>
              <a:rPr lang="en-US" sz="2000" kern="0" spc="-2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en-US" sz="2000" kern="0" spc="-26" dirty="0" err="1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общего</a:t>
            </a:r>
            <a:endParaRPr lang="ru-RU" sz="2000" kern="0" spc="-26" dirty="0">
              <a:solidFill>
                <a:srgbClr val="E0D6DE"/>
              </a:solidFill>
              <a:latin typeface="Fira Sans" pitchFamily="34" charset="0"/>
              <a:ea typeface="Fira Sans" pitchFamily="34" charset="-122"/>
              <a:cs typeface="Fira Sans" pitchFamily="34" charset="-120"/>
            </a:endParaRPr>
          </a:p>
          <a:p>
            <a:pPr marL="0" indent="0">
              <a:lnSpc>
                <a:spcPts val="2050"/>
              </a:lnSpc>
              <a:buNone/>
            </a:pPr>
            <a:r>
              <a:rPr lang="en-US" sz="2000" kern="0" spc="-2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сведенья о данном проекте.</a:t>
            </a:r>
            <a:endParaRPr lang="en-US" sz="2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4722" y="1267778"/>
            <a:ext cx="3978745" cy="503324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256442" y="6332089"/>
            <a:ext cx="2493407" cy="309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50" kern="0" spc="-2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Воробьёва Виктория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9881075" y="6642009"/>
            <a:ext cx="4347882" cy="319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2000" kern="0" spc="-2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Занимаюсь </a:t>
            </a:r>
            <a:r>
              <a:rPr lang="en-US" sz="2000" kern="0" spc="-26" dirty="0" err="1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креативной</a:t>
            </a:r>
            <a:r>
              <a:rPr lang="en-US" sz="2000" kern="0" spc="-2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en-US" sz="2000" kern="0" spc="-26" dirty="0" err="1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деятельностью</a:t>
            </a:r>
            <a:r>
              <a:rPr lang="en-US" sz="1300" kern="0" spc="-26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523</Words>
  <Application>Microsoft Office PowerPoint</Application>
  <PresentationFormat>Произвольный</PresentationFormat>
  <Paragraphs>79</Paragraphs>
  <Slides>13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Fira Sans</vt:lpstr>
      <vt:lpstr>Arial</vt:lpstr>
      <vt:lpstr>Anton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Алина Хохлова</cp:lastModifiedBy>
  <cp:revision>39</cp:revision>
  <dcterms:created xsi:type="dcterms:W3CDTF">2024-10-21T17:23:55Z</dcterms:created>
  <dcterms:modified xsi:type="dcterms:W3CDTF">2024-11-22T11:02:00Z</dcterms:modified>
</cp:coreProperties>
</file>