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6858000" cx="12193575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Helvetica Neue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13">
          <p15:clr>
            <a:srgbClr val="747775"/>
          </p15:clr>
        </p15:guide>
        <p15:guide id="2" orient="horz" pos="1966">
          <p15:clr>
            <a:srgbClr val="747775"/>
          </p15:clr>
        </p15:guide>
        <p15:guide id="3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1B3CB6A-FDFA-436F-A512-A98FFF9FA78B}">
  <a:tblStyle styleId="{D1B3CB6A-FDFA-436F-A512-A98FFF9FA78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7CA3D856-A279-4FA8-BE0B-49339FB68BBF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13" orient="horz"/>
        <p:guide pos="1966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Raleway-regular.fntdata"/><Relationship Id="rId21" Type="http://schemas.openxmlformats.org/officeDocument/2006/relationships/slide" Target="slides/slide15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alewaySemiBold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5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4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" name="Google Shape;40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9" name="Google Shape;59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1" name="Google Shape;81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3" name="Google Shape;123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92da44432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g292da44432e_0_5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92da44432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g292da44432e_0_24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9325f78e6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g29325f78e60_0_5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7" name="Google Shape;207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2" name="Google Shape;222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8" name="Google Shape;248;p1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2" name="Google Shape;262;p1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609150" y="1677175"/>
            <a:ext cx="62082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609150" y="3120375"/>
            <a:ext cx="10658700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84">
          <p15:clr>
            <a:srgbClr val="E46962"/>
          </p15:clr>
        </p15:guide>
        <p15:guide id="2" orient="horz" pos="10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11297723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750" lIns="77750" spcFirstLastPara="1" rIns="77750" wrap="square" tIns="777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415641" y="205784"/>
            <a:ext cx="11361900" cy="4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415641" y="106854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10823749" y="6492636"/>
            <a:ext cx="10536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875" lIns="77750" spcFirstLastPara="1" rIns="77750" wrap="square" tIns="388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8" name="Google Shape;18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59876" y="323255"/>
            <a:ext cx="604238" cy="299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5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7197628" y="0"/>
            <a:ext cx="4995570" cy="6858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76821" y="5711245"/>
            <a:ext cx="1752745" cy="1064003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5"/>
          <p:cNvSpPr txBox="1"/>
          <p:nvPr>
            <p:ph type="title"/>
          </p:nvPr>
        </p:nvSpPr>
        <p:spPr>
          <a:xfrm>
            <a:off x="415641" y="205784"/>
            <a:ext cx="8647200" cy="4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15641" y="106854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0823749" y="6492636"/>
            <a:ext cx="10536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875" lIns="77750" spcFirstLastPara="1" rIns="77750" wrap="square" tIns="388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25" name="Google Shape;2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9876" y="323255"/>
            <a:ext cx="604238" cy="299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522488" y="-209636"/>
            <a:ext cx="1704104" cy="2437103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/>
          <p:nvPr>
            <p:ph type="title"/>
          </p:nvPr>
        </p:nvSpPr>
        <p:spPr>
          <a:xfrm>
            <a:off x="415641" y="205784"/>
            <a:ext cx="11361900" cy="4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415641" y="106854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10823749" y="6492636"/>
            <a:ext cx="10536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875" lIns="77750" spcFirstLastPara="1" rIns="77750" wrap="square" tIns="388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1" name="Google Shape;3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9876" y="323255"/>
            <a:ext cx="604238" cy="299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415641" y="593367"/>
            <a:ext cx="113619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415641" y="1536633"/>
            <a:ext cx="5333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2pPr>
            <a:lvl3pPr indent="-33020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3pPr>
            <a:lvl4pPr indent="-33020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4pPr>
            <a:lvl5pPr indent="-33020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5pPr>
            <a:lvl6pPr indent="-33020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6pPr>
            <a:lvl7pPr indent="-33020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7pPr>
            <a:lvl8pPr indent="-33020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8pPr>
            <a:lvl9pPr indent="-33020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600"/>
              <a:buChar char="■"/>
              <a:defRPr sz="1500"/>
            </a:lvl9pPr>
          </a:lstStyle>
          <a:p/>
        </p:txBody>
      </p:sp>
      <p:sp>
        <p:nvSpPr>
          <p:cNvPr id="35" name="Google Shape;35;p7"/>
          <p:cNvSpPr txBox="1"/>
          <p:nvPr>
            <p:ph idx="2" type="body"/>
          </p:nvPr>
        </p:nvSpPr>
        <p:spPr>
          <a:xfrm>
            <a:off x="6443834" y="1536633"/>
            <a:ext cx="5333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2pPr>
            <a:lvl3pPr indent="-33020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3pPr>
            <a:lvl4pPr indent="-33020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4pPr>
            <a:lvl5pPr indent="-33020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5pPr>
            <a:lvl6pPr indent="-33020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6pPr>
            <a:lvl7pPr indent="-33020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7pPr>
            <a:lvl8pPr indent="-33020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8pPr>
            <a:lvl9pPr indent="-33020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600"/>
              <a:buChar char="■"/>
              <a:defRPr sz="15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11297723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750" lIns="77750" spcFirstLastPara="1" rIns="77750" wrap="square" tIns="777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7" name="Google Shape;37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59876" y="323255"/>
            <a:ext cx="604238" cy="299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41" y="593367"/>
            <a:ext cx="113619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"/>
              <a:buNone/>
              <a:defRPr b="1" i="0" sz="36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41" y="153663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30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○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302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■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302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302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○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302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■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302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302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○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302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■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7722" y="6217622"/>
            <a:ext cx="731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5.png"/><Relationship Id="rId5" Type="http://schemas.openxmlformats.org/officeDocument/2006/relationships/image" Target="../media/image14.jpg"/><Relationship Id="rId6" Type="http://schemas.openxmlformats.org/officeDocument/2006/relationships/image" Target="../media/image16.png"/><Relationship Id="rId7" Type="http://schemas.openxmlformats.org/officeDocument/2006/relationships/image" Target="../media/image7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Relationship Id="rId4" Type="http://schemas.openxmlformats.org/officeDocument/2006/relationships/image" Target="../media/image22.jpg"/><Relationship Id="rId5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42" y="5858650"/>
            <a:ext cx="683199" cy="5067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43" name="Google Shape;4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150" y="5860584"/>
            <a:ext cx="1000796" cy="495237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8"/>
          <p:cNvSpPr txBox="1"/>
          <p:nvPr>
            <p:ph type="title"/>
          </p:nvPr>
        </p:nvSpPr>
        <p:spPr>
          <a:xfrm>
            <a:off x="609600" y="1693875"/>
            <a:ext cx="6208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" sz="4200">
                <a:solidFill>
                  <a:schemeClr val="dk1"/>
                </a:solidFill>
              </a:rPr>
              <a:t>Fresh meat</a:t>
            </a:r>
            <a:endParaRPr sz="4200"/>
          </a:p>
        </p:txBody>
      </p:sp>
      <p:sp>
        <p:nvSpPr>
          <p:cNvPr id="45" name="Google Shape;45;p8"/>
          <p:cNvSpPr txBox="1"/>
          <p:nvPr>
            <p:ph idx="1" type="body"/>
          </p:nvPr>
        </p:nvSpPr>
        <p:spPr>
          <a:xfrm>
            <a:off x="609150" y="3120375"/>
            <a:ext cx="5100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ru"/>
              <a:t>ЭКОЛОГИЧНО, БЫСТРО, ВЫГОДНО</a:t>
            </a:r>
            <a:endParaRPr/>
          </a:p>
        </p:txBody>
      </p:sp>
      <p:pic>
        <p:nvPicPr>
          <p:cNvPr id="46" name="Google Shape;46;p8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6966827" y="892800"/>
            <a:ext cx="3777372" cy="59652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8"/>
          <p:cNvSpPr/>
          <p:nvPr/>
        </p:nvSpPr>
        <p:spPr>
          <a:xfrm>
            <a:off x="6966863" y="13"/>
            <a:ext cx="3777300" cy="146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8"/>
          <p:cNvSpPr/>
          <p:nvPr/>
        </p:nvSpPr>
        <p:spPr>
          <a:xfrm>
            <a:off x="10744200" y="1464600"/>
            <a:ext cx="1449000" cy="317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8"/>
          <p:cNvSpPr/>
          <p:nvPr/>
        </p:nvSpPr>
        <p:spPr>
          <a:xfrm flipH="1" rot="10800000">
            <a:off x="10744200" y="4626300"/>
            <a:ext cx="1449000" cy="223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8"/>
          <p:cNvSpPr/>
          <p:nvPr/>
        </p:nvSpPr>
        <p:spPr>
          <a:xfrm>
            <a:off x="10744197" y="0"/>
            <a:ext cx="1449000" cy="146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" name="Google Shape;51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64125" y="336475"/>
            <a:ext cx="1009150" cy="79165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8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" name="Google Shape;53;p8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" name="Google Shape;54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812325" y="-78125"/>
            <a:ext cx="1449000" cy="1620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8"/>
          <p:cNvPicPr preferRelativeResize="0"/>
          <p:nvPr/>
        </p:nvPicPr>
        <p:blipFill rotWithShape="1">
          <a:blip r:embed="rId8">
            <a:alphaModFix/>
          </a:blip>
          <a:srcRect b="0" l="10655" r="56081" t="0"/>
          <a:stretch/>
        </p:blipFill>
        <p:spPr>
          <a:xfrm>
            <a:off x="7608799" y="79713"/>
            <a:ext cx="1009150" cy="130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43250" y="1592129"/>
            <a:ext cx="1486635" cy="50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>
            <p:ph type="title"/>
          </p:nvPr>
        </p:nvSpPr>
        <p:spPr>
          <a:xfrm>
            <a:off x="264421" y="603778"/>
            <a:ext cx="8810816" cy="772572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АКТУАЛЬНОСТЬ ПРОЕКТА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62" name="Google Shape;62;p9"/>
          <p:cNvSpPr txBox="1"/>
          <p:nvPr/>
        </p:nvSpPr>
        <p:spPr>
          <a:xfrm>
            <a:off x="9921304" y="416820"/>
            <a:ext cx="246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9"/>
          <p:cNvSpPr/>
          <p:nvPr/>
        </p:nvSpPr>
        <p:spPr>
          <a:xfrm>
            <a:off x="9639925" y="0"/>
            <a:ext cx="2552100" cy="492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4" name="Google Shape;64;p9"/>
          <p:cNvSpPr/>
          <p:nvPr/>
        </p:nvSpPr>
        <p:spPr>
          <a:xfrm>
            <a:off x="9993575" y="4615376"/>
            <a:ext cx="2198100" cy="22584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5" name="Google Shape;65;p9"/>
          <p:cNvSpPr/>
          <p:nvPr/>
        </p:nvSpPr>
        <p:spPr>
          <a:xfrm>
            <a:off x="9993575" y="429091"/>
            <a:ext cx="2198100" cy="20931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6" name="Google Shape;66;p9"/>
          <p:cNvSpPr/>
          <p:nvPr/>
        </p:nvSpPr>
        <p:spPr>
          <a:xfrm>
            <a:off x="9993575" y="2522283"/>
            <a:ext cx="2198100" cy="2093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67" name="Google Shape;67;p9"/>
          <p:cNvGrpSpPr/>
          <p:nvPr/>
        </p:nvGrpSpPr>
        <p:grpSpPr>
          <a:xfrm>
            <a:off x="0" y="1596325"/>
            <a:ext cx="4728304" cy="97200"/>
            <a:chOff x="0" y="692501"/>
            <a:chExt cx="2624940" cy="97200"/>
          </a:xfrm>
        </p:grpSpPr>
        <p:sp>
          <p:nvSpPr>
            <p:cNvPr id="68" name="Google Shape;68;p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9" name="Google Shape;69;p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" name="Google Shape;70;p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1" name="Google Shape;71;p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2" name="Google Shape;72;p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73" name="Google Shape;7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13278" y="5222441"/>
            <a:ext cx="1159335" cy="115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13287" y="895986"/>
            <a:ext cx="1159335" cy="1159333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9"/>
          <p:cNvSpPr/>
          <p:nvPr/>
        </p:nvSpPr>
        <p:spPr>
          <a:xfrm>
            <a:off x="9639925" y="413125"/>
            <a:ext cx="354000" cy="644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" name="Google Shape;76;p9"/>
          <p:cNvSpPr txBox="1"/>
          <p:nvPr/>
        </p:nvSpPr>
        <p:spPr>
          <a:xfrm>
            <a:off x="68141" y="2398328"/>
            <a:ext cx="93981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мире ежегодно выбрасывается ⅓ всех произведенных продуктов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7% продуктов питания на полках магазинов не соответствует микробиологическим показателям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5 из 6 индивидуальных предпринимателей сталкиваются с испорченным мясом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7" name="Google Shape;77;p9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" name="Google Shape;78;p9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"/>
          <p:cNvSpPr txBox="1"/>
          <p:nvPr>
            <p:ph type="title"/>
          </p:nvPr>
        </p:nvSpPr>
        <p:spPr>
          <a:xfrm>
            <a:off x="1526250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ЦЕЛЕВАЯ АУДИТОРИЯ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84" name="Google Shape;84;p10"/>
          <p:cNvSpPr txBox="1"/>
          <p:nvPr>
            <p:ph idx="1" type="body"/>
          </p:nvPr>
        </p:nvSpPr>
        <p:spPr>
          <a:xfrm>
            <a:off x="609150" y="3501375"/>
            <a:ext cx="10658700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-3683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стейк-хаусы</a:t>
            </a:r>
            <a:endParaRPr sz="1800">
              <a:solidFill>
                <a:srgbClr val="132C40"/>
              </a:solidFill>
            </a:endParaRPr>
          </a:p>
          <a:p>
            <a:pPr indent="-3683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точки быстрого питания</a:t>
            </a:r>
            <a:endParaRPr sz="1800">
              <a:solidFill>
                <a:srgbClr val="132C40"/>
              </a:solidFill>
            </a:endParaRPr>
          </a:p>
          <a:p>
            <a:pPr indent="-3683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точки продажи мяса</a:t>
            </a:r>
            <a:endParaRPr sz="18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85" name="Google Shape;85;p10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6" name="Google Shape;86;p10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0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0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9" name="Google Shape;89;p10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0" name="Google Shape;90;p10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" name="Google Shape;91;p10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2" name="Google Shape;9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710" y="874987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1"/>
          <p:cNvSpPr txBox="1"/>
          <p:nvPr>
            <p:ph type="title"/>
          </p:nvPr>
        </p:nvSpPr>
        <p:spPr>
          <a:xfrm>
            <a:off x="1526250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ПРОБЛЕМА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98" name="Google Shape;98;p11"/>
          <p:cNvSpPr txBox="1"/>
          <p:nvPr>
            <p:ph idx="1" type="body"/>
          </p:nvPr>
        </p:nvSpPr>
        <p:spPr>
          <a:xfrm>
            <a:off x="535625" y="2083375"/>
            <a:ext cx="8758500" cy="17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-37465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ru" sz="1900">
                <a:solidFill>
                  <a:srgbClr val="132C40"/>
                </a:solidFill>
              </a:rPr>
              <a:t>ИП не хотят тратить деньги на некачественные продукты</a:t>
            </a:r>
            <a:endParaRPr sz="1900">
              <a:solidFill>
                <a:srgbClr val="132C40"/>
              </a:solidFill>
            </a:endParaRPr>
          </a:p>
          <a:p>
            <a:pPr indent="-37465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Char char="●"/>
            </a:pPr>
            <a:r>
              <a:rPr lang="ru" sz="1900">
                <a:solidFill>
                  <a:srgbClr val="132C40"/>
                </a:solidFill>
              </a:rPr>
              <a:t>Не хотят терять клиентов и их доверие</a:t>
            </a:r>
            <a:endParaRPr sz="1900">
              <a:solidFill>
                <a:srgbClr val="132C40"/>
              </a:solidFill>
            </a:endParaRPr>
          </a:p>
          <a:p>
            <a:pPr indent="-37465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Char char="●"/>
            </a:pPr>
            <a:r>
              <a:rPr lang="ru" sz="1900">
                <a:solidFill>
                  <a:srgbClr val="132C40"/>
                </a:solidFill>
              </a:rPr>
              <a:t>Потеря клиентов =&gt; потеря денег</a:t>
            </a:r>
            <a:endParaRPr sz="19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32C40"/>
              </a:solidFill>
            </a:endParaRPr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1900">
              <a:solidFill>
                <a:srgbClr val="132C40"/>
              </a:solidFill>
            </a:endParaRPr>
          </a:p>
        </p:txBody>
      </p:sp>
      <p:sp>
        <p:nvSpPr>
          <p:cNvPr id="99" name="Google Shape;99;p11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" name="Google Shape;100;p11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1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1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" name="Google Shape;103;p11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1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1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6" name="Google Shape;10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703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2"/>
          <p:cNvSpPr txBox="1"/>
          <p:nvPr>
            <p:ph type="title"/>
          </p:nvPr>
        </p:nvSpPr>
        <p:spPr>
          <a:xfrm>
            <a:off x="1526244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РЕШЕНИЕ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12" name="Google Shape;112;p12"/>
          <p:cNvSpPr txBox="1"/>
          <p:nvPr>
            <p:ph idx="1" type="body"/>
          </p:nvPr>
        </p:nvSpPr>
        <p:spPr>
          <a:xfrm>
            <a:off x="609150" y="3501375"/>
            <a:ext cx="10658700" cy="23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-3683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выявление степени тухлости мяса путем производства стикера, посредством которого будет происходить химическая реакция  между мясом и индикатором, содержащим химические вещества, которые реагируют с сероводородом, выделяемым тухлым мясом, органолитически сложно определить такую степень тухлости мяса</a:t>
            </a:r>
            <a:endParaRPr sz="1800">
              <a:solidFill>
                <a:srgbClr val="132C40"/>
              </a:solidFill>
            </a:endParaRPr>
          </a:p>
          <a:p>
            <a:pPr indent="-3683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небольшая наклейка, аппарат</a:t>
            </a:r>
            <a:endParaRPr sz="1800">
              <a:solidFill>
                <a:srgbClr val="132C40"/>
              </a:solidFill>
            </a:endParaRPr>
          </a:p>
          <a:p>
            <a:pPr indent="-3683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экономия денег и времени, экологичность</a:t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113" name="Google Shape;113;p12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2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2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2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Google Shape;117;p12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" name="Google Shape;118;p12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" name="Google Shape;119;p12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0" name="Google Shape;12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"/>
          <p:cNvSpPr txBox="1"/>
          <p:nvPr>
            <p:ph type="title"/>
          </p:nvPr>
        </p:nvSpPr>
        <p:spPr>
          <a:xfrm>
            <a:off x="1526244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ЦЕННОСТЬ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26" name="Google Shape;126;p13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13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3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3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13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13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13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3" name="Google Shape;13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3"/>
          <p:cNvSpPr txBox="1"/>
          <p:nvPr/>
        </p:nvSpPr>
        <p:spPr>
          <a:xfrm>
            <a:off x="609150" y="2177996"/>
            <a:ext cx="103263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3"/>
          <p:cNvSpPr txBox="1"/>
          <p:nvPr/>
        </p:nvSpPr>
        <p:spPr>
          <a:xfrm>
            <a:off x="327715" y="1938388"/>
            <a:ext cx="6825900" cy="35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Fresh meat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широкой целевой аудитории, но наш сектор А - это стейк-хаусы, рестораны с ЦА мясоедов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ограниченности финансов и времени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качества продуктов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технологии выявления химической реакции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быстрый и дешевый способ определения свежести мяса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1526244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РЫНОК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41" name="Google Shape;141;p14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14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4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4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14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14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14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8" name="Google Shape;14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4"/>
          <p:cNvSpPr txBox="1"/>
          <p:nvPr/>
        </p:nvSpPr>
        <p:spPr>
          <a:xfrm>
            <a:off x="609075" y="2359987"/>
            <a:ext cx="9249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" sz="18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8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8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50" name="Google Shape;150;p14"/>
          <p:cNvSpPr txBox="1"/>
          <p:nvPr/>
        </p:nvSpPr>
        <p:spPr>
          <a:xfrm>
            <a:off x="609085" y="3477479"/>
            <a:ext cx="106587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работаем на рынке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B2B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 сектор А - это рестораторы (владельцы стейк-хаусов), сектор В - обычные покупатели, сектор С - точки быстрого питания ( например, шаурмичные)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Наша ЦА - это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стейк-хаусы</a:t>
            </a:r>
            <a:endParaRPr/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Наше решение будет стоить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300 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рублей за пачку, состоящую из 15 стикеров</a:t>
            </a:r>
            <a:endParaRPr/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Сможем заработать в первый год -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5000000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рублей </a:t>
            </a:r>
            <a:endParaRPr b="1" sz="16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5"/>
          <p:cNvSpPr txBox="1"/>
          <p:nvPr>
            <p:ph type="title"/>
          </p:nvPr>
        </p:nvSpPr>
        <p:spPr>
          <a:xfrm>
            <a:off x="1526244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АНАЛИЗ КОНКУРЕНТОВ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56" name="Google Shape;156;p15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15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5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5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15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15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15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5"/>
          <p:cNvSpPr txBox="1"/>
          <p:nvPr/>
        </p:nvSpPr>
        <p:spPr>
          <a:xfrm>
            <a:off x="485175" y="1780200"/>
            <a:ext cx="10906500" cy="51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не имеем конкурентов на рынке России, так как подобные изобретения разработаны только в других странах.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Что касается маркетплейсов на рынке страны, нам удалось найти прибор с похожим назначением, что и у нас, - Нитрат тестер с Озона. Рассмотрим наши преимущества: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2860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1. 	Компактность. Наш стикер имеет довольно маленький размер, что позволяет легко его транспортировать и использовать. Тестер с маркетплейса имеет крупный размер, что препятствует его легкой транспортировке, а также для его использования нужно приложить усилия.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2860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2. 	Рынок. Мы работаем на B2B. Соответственно, наши потенциальные потребители – ИП, компании, крупные рестораторы и стейкхаусы, которые заинтересованы в чистом и правильном производстве, гарантии качества и оптовой закупке. Мы сможем предоставлять покупателям все официальные документы, подтверждающие качество нашего продукта, в то время как, заказывая товар с Озона, потребитель не может знать, в каких условиях товар изготавливался и доставлялся.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2286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Таким образом, наш продукт соответствует всем приоритетам потребителей и не имеет как таковых конкурентов на рынке города, области и страны.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65" name="Google Shape;165;p15"/>
          <p:cNvSpPr txBox="1"/>
          <p:nvPr/>
        </p:nvSpPr>
        <p:spPr>
          <a:xfrm>
            <a:off x="609085" y="3477479"/>
            <a:ext cx="10658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6" name="Google Shape;166;p15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"/>
          <p:cNvSpPr txBox="1"/>
          <p:nvPr>
            <p:ph type="title"/>
          </p:nvPr>
        </p:nvSpPr>
        <p:spPr>
          <a:xfrm>
            <a:off x="1526244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АНАЛИЗ КОНКУРЕНТОВ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72" name="Google Shape;172;p16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16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6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6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16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16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16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6"/>
          <p:cNvSpPr txBox="1"/>
          <p:nvPr/>
        </p:nvSpPr>
        <p:spPr>
          <a:xfrm>
            <a:off x="535625" y="1865050"/>
            <a:ext cx="10906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81" name="Google Shape;181;p16"/>
          <p:cNvSpPr txBox="1"/>
          <p:nvPr/>
        </p:nvSpPr>
        <p:spPr>
          <a:xfrm>
            <a:off x="609085" y="3477479"/>
            <a:ext cx="10658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2" name="Google Shape;182;p16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3" name="Google Shape;183;p16"/>
          <p:cNvGraphicFramePr/>
          <p:nvPr/>
        </p:nvGraphicFramePr>
        <p:xfrm>
          <a:off x="1962300" y="1693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{D1B3CB6A-FDFA-436F-A512-A98FFF9FA78B}</a:tableStyleId>
              </a:tblPr>
              <a:tblGrid>
                <a:gridCol w="2810375"/>
                <a:gridCol w="1762875"/>
                <a:gridCol w="1366875"/>
                <a:gridCol w="3104200"/>
              </a:tblGrid>
              <a:tr h="438150"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Хараткеристика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Критерии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42862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Компактность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Находится в России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Сертификация, доступность официальных документов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Fresh Meat, Россия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Freshpoint, Израиль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BlakBear, Великобритания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ColorSensing, Испания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Strella Biotechnology, США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Нитрат-тестер, Озон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"/>
          <p:cNvSpPr txBox="1"/>
          <p:nvPr>
            <p:ph type="title"/>
          </p:nvPr>
        </p:nvSpPr>
        <p:spPr>
          <a:xfrm>
            <a:off x="1526244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TAM, SAM, SOM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89" name="Google Shape;189;p17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17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7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7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17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17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17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6" name="Google Shape;19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7"/>
          <p:cNvSpPr txBox="1"/>
          <p:nvPr>
            <p:ph idx="1" type="body"/>
          </p:nvPr>
        </p:nvSpPr>
        <p:spPr>
          <a:xfrm>
            <a:off x="6286500" y="1929700"/>
            <a:ext cx="4857900" cy="38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100"/>
              <a:t>TAM: ~90000*48000=4320000000</a:t>
            </a:r>
            <a:endParaRPr sz="2100"/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2100"/>
              <a:t>SAM:~15000*48000=720000</a:t>
            </a:r>
            <a:endParaRPr sz="2100"/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100"/>
              <a:t>SOM:~500</a:t>
            </a:r>
            <a:r>
              <a:rPr lang="ru" sz="2100"/>
              <a:t>0*48000=240000</a:t>
            </a:r>
            <a:endParaRPr sz="2100"/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100"/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aseline="30000" lang="ru" sz="2100"/>
              <a:t>*</a:t>
            </a:r>
            <a:r>
              <a:rPr lang="ru" sz="2100"/>
              <a:t>TAM рассчитан на Россию, SAM на Томскую область, SOM на Томск</a:t>
            </a:r>
            <a:endParaRPr sz="2100"/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100"/>
              <a:t>Первая цифра - примерное количество точек с мясной продукцией (кафе/рестораны/стейкхаусы/шаурмичные) в заданном месте.</a:t>
            </a:r>
            <a:endParaRPr sz="3200"/>
          </a:p>
        </p:txBody>
      </p:sp>
      <p:sp>
        <p:nvSpPr>
          <p:cNvPr id="198" name="Google Shape;198;p17"/>
          <p:cNvSpPr txBox="1"/>
          <p:nvPr/>
        </p:nvSpPr>
        <p:spPr>
          <a:xfrm>
            <a:off x="6626000" y="3379298"/>
            <a:ext cx="1065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7"/>
          <p:cNvSpPr/>
          <p:nvPr/>
        </p:nvSpPr>
        <p:spPr>
          <a:xfrm>
            <a:off x="997225" y="1823950"/>
            <a:ext cx="5003400" cy="4792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0" name="Google Shape;200;p17"/>
          <p:cNvSpPr/>
          <p:nvPr/>
        </p:nvSpPr>
        <p:spPr>
          <a:xfrm>
            <a:off x="1553575" y="2784775"/>
            <a:ext cx="3890700" cy="38313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1" name="Google Shape;201;p17"/>
          <p:cNvSpPr/>
          <p:nvPr/>
        </p:nvSpPr>
        <p:spPr>
          <a:xfrm>
            <a:off x="1938325" y="3830650"/>
            <a:ext cx="3121200" cy="27849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2" name="Google Shape;202;p17"/>
          <p:cNvSpPr txBox="1"/>
          <p:nvPr/>
        </p:nvSpPr>
        <p:spPr>
          <a:xfrm>
            <a:off x="2740025" y="1887475"/>
            <a:ext cx="94518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9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TAM</a:t>
            </a:r>
            <a:endParaRPr b="1" sz="29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3" name="Google Shape;203;p17"/>
          <p:cNvSpPr txBox="1"/>
          <p:nvPr/>
        </p:nvSpPr>
        <p:spPr>
          <a:xfrm>
            <a:off x="2879475" y="2882163"/>
            <a:ext cx="9473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SAM</a:t>
            </a:r>
            <a:endParaRPr b="1" sz="26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4" name="Google Shape;204;p17"/>
          <p:cNvSpPr txBox="1"/>
          <p:nvPr/>
        </p:nvSpPr>
        <p:spPr>
          <a:xfrm>
            <a:off x="3011175" y="3949988"/>
            <a:ext cx="9342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SOM</a:t>
            </a:r>
            <a:endParaRPr b="1" sz="25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8"/>
          <p:cNvSpPr txBox="1"/>
          <p:nvPr>
            <p:ph type="title"/>
          </p:nvPr>
        </p:nvSpPr>
        <p:spPr>
          <a:xfrm>
            <a:off x="1526244" y="848575"/>
            <a:ext cx="6208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БИЗНЕС-МОДЕЛЬ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210" name="Google Shape;210;p18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18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8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8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18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18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18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7" name="Google Shape;21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697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8"/>
          <p:cNvSpPr txBox="1"/>
          <p:nvPr>
            <p:ph idx="1" type="body"/>
          </p:nvPr>
        </p:nvSpPr>
        <p:spPr>
          <a:xfrm>
            <a:off x="609150" y="2396873"/>
            <a:ext cx="10658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219" name="Google Shape;219;p18"/>
          <p:cNvSpPr txBox="1"/>
          <p:nvPr/>
        </p:nvSpPr>
        <p:spPr>
          <a:xfrm>
            <a:off x="609150" y="2229848"/>
            <a:ext cx="106587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будем делать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индикатор</a:t>
            </a:r>
            <a:endParaRPr/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Это будет стоить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300 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рублей за одну пачку (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15 стикеров в 1 упаковке) </a:t>
            </a:r>
            <a:endParaRPr/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 нас будут покупать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индикаторы в формате стикера или автомата (точки быстрого питания)</a:t>
            </a:r>
            <a:endParaRPr/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Бизнес-модель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: продуктовая + сервис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9"/>
          <p:cNvSpPr txBox="1"/>
          <p:nvPr>
            <p:ph type="title"/>
          </p:nvPr>
        </p:nvSpPr>
        <p:spPr>
          <a:xfrm>
            <a:off x="1526250" y="874987"/>
            <a:ext cx="6208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3700">
                <a:solidFill>
                  <a:schemeClr val="dk1"/>
                </a:solidFill>
              </a:rPr>
              <a:t>ТЕКУЩИЕ РЕЗУЛЬТАТЫ</a:t>
            </a:r>
            <a:endParaRPr sz="3700">
              <a:solidFill>
                <a:schemeClr val="dk1"/>
              </a:solidFill>
            </a:endParaRPr>
          </a:p>
        </p:txBody>
      </p:sp>
      <p:sp>
        <p:nvSpPr>
          <p:cNvPr id="225" name="Google Shape;225;p19"/>
          <p:cNvSpPr txBox="1"/>
          <p:nvPr>
            <p:ph idx="1" type="body"/>
          </p:nvPr>
        </p:nvSpPr>
        <p:spPr>
          <a:xfrm>
            <a:off x="535624" y="2784775"/>
            <a:ext cx="10005900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-3683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готовая  стратегия </a:t>
            </a:r>
            <a:endParaRPr sz="1800">
              <a:solidFill>
                <a:srgbClr val="132C40"/>
              </a:solidFill>
            </a:endParaRPr>
          </a:p>
          <a:p>
            <a:pPr indent="-3683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начало работы над прототипом</a:t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2C40"/>
              </a:solidFill>
            </a:endParaRPr>
          </a:p>
          <a:p>
            <a:pPr indent="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800"/>
          </a:p>
          <a:p>
            <a:pPr indent="-2540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1800"/>
          </a:p>
        </p:txBody>
      </p:sp>
      <p:sp>
        <p:nvSpPr>
          <p:cNvPr id="226" name="Google Shape;226;p19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19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9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9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19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19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19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3" name="Google Shape;23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701" y="874987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0"/>
          <p:cNvSpPr txBox="1"/>
          <p:nvPr>
            <p:ph type="title"/>
          </p:nvPr>
        </p:nvSpPr>
        <p:spPr>
          <a:xfrm>
            <a:off x="1526250" y="804025"/>
            <a:ext cx="6208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" sz="4000">
                <a:solidFill>
                  <a:schemeClr val="dk1"/>
                </a:solidFill>
              </a:rPr>
              <a:t>КОМАНДА СТАРТАПА</a:t>
            </a:r>
            <a:endParaRPr sz="4000">
              <a:solidFill>
                <a:schemeClr val="dk1"/>
              </a:solidFill>
            </a:endParaRPr>
          </a:p>
        </p:txBody>
      </p:sp>
      <p:graphicFrame>
        <p:nvGraphicFramePr>
          <p:cNvPr id="239" name="Google Shape;239;p20"/>
          <p:cNvGraphicFramePr/>
          <p:nvPr/>
        </p:nvGraphicFramePr>
        <p:xfrm>
          <a:off x="609140" y="21507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{7CA3D856-A279-4FA8-BE0B-49339FB68BBF}</a:tableStyleId>
              </a:tblPr>
              <a:tblGrid>
                <a:gridCol w="3347900"/>
                <a:gridCol w="3347900"/>
                <a:gridCol w="3347900"/>
              </a:tblGrid>
              <a:tr h="508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ФОТОЧКА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58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, ТЕХНОЛОГ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Бригиня Екатерина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</a:t>
                      </a:r>
                      <a:endParaRPr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Иванушкина Ксения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СПИКЕР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Емельянова Кира</a:t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121900" marB="121900" marR="121900" marL="1219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0" name="Google Shape;240;p20"/>
          <p:cNvSpPr/>
          <p:nvPr/>
        </p:nvSpPr>
        <p:spPr>
          <a:xfrm>
            <a:off x="609150" y="5129536"/>
            <a:ext cx="10043700" cy="73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Clr>
                <a:schemeClr val="dk2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1" name="Google Shape;241;p20"/>
          <p:cNvSpPr txBox="1"/>
          <p:nvPr>
            <p:ph idx="1" type="body"/>
          </p:nvPr>
        </p:nvSpPr>
        <p:spPr>
          <a:xfrm>
            <a:off x="609150" y="4636936"/>
            <a:ext cx="10658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SzPts val="16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2" name="Google Shape;242;p20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20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20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Google Shape;24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701" y="874987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1"/>
          <p:cNvSpPr txBox="1"/>
          <p:nvPr>
            <p:ph type="title"/>
          </p:nvPr>
        </p:nvSpPr>
        <p:spPr>
          <a:xfrm>
            <a:off x="1526230" y="874982"/>
            <a:ext cx="6208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3700">
                <a:solidFill>
                  <a:schemeClr val="dk1"/>
                </a:solidFill>
              </a:rPr>
              <a:t>ПЛАНЫ РАЗВИТИЯ</a:t>
            </a:r>
            <a:endParaRPr sz="3700">
              <a:solidFill>
                <a:schemeClr val="dk1"/>
              </a:solidFill>
            </a:endParaRPr>
          </a:p>
        </p:txBody>
      </p:sp>
      <p:sp>
        <p:nvSpPr>
          <p:cNvPr id="251" name="Google Shape;251;p21"/>
          <p:cNvSpPr txBox="1"/>
          <p:nvPr>
            <p:ph idx="1" type="body"/>
          </p:nvPr>
        </p:nvSpPr>
        <p:spPr>
          <a:xfrm>
            <a:off x="609150" y="2729428"/>
            <a:ext cx="9872762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Доработать технологию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Принять участие в студенческом стартапе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t/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252" name="Google Shape;252;p21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21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21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690" y="87498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1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21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21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21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2"/>
          <p:cNvSpPr txBox="1"/>
          <p:nvPr>
            <p:ph type="title"/>
          </p:nvPr>
        </p:nvSpPr>
        <p:spPr>
          <a:xfrm>
            <a:off x="1526250" y="673824"/>
            <a:ext cx="62082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750" lIns="77750" spcFirstLastPara="1" rIns="77750" wrap="square" tIns="777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" sz="4000">
                <a:solidFill>
                  <a:schemeClr val="dk1"/>
                </a:solidFill>
              </a:rPr>
              <a:t>КОНТАКТЫ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265" name="Google Shape;265;p22"/>
          <p:cNvSpPr txBox="1"/>
          <p:nvPr>
            <p:ph idx="1" type="body"/>
          </p:nvPr>
        </p:nvSpPr>
        <p:spPr>
          <a:xfrm>
            <a:off x="138950" y="1942513"/>
            <a:ext cx="4805400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-2667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">
                <a:solidFill>
                  <a:srgbClr val="132C40"/>
                </a:solidFill>
              </a:rPr>
              <a:t>Катя Бригиня</a:t>
            </a:r>
            <a:endParaRPr>
              <a:solidFill>
                <a:srgbClr val="132C40"/>
              </a:solidFill>
            </a:endParaRPr>
          </a:p>
          <a:p>
            <a:pPr indent="-2667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">
                <a:solidFill>
                  <a:srgbClr val="132C40"/>
                </a:solidFill>
              </a:rPr>
              <a:t>89528051317</a:t>
            </a:r>
            <a:endParaRPr>
              <a:solidFill>
                <a:srgbClr val="132C40"/>
              </a:solidFill>
            </a:endParaRPr>
          </a:p>
          <a:p>
            <a:pPr indent="0" lvl="0" marL="279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66" name="Google Shape;266;p22"/>
          <p:cNvSpPr txBox="1"/>
          <p:nvPr>
            <p:ph idx="1" type="body"/>
          </p:nvPr>
        </p:nvSpPr>
        <p:spPr>
          <a:xfrm>
            <a:off x="535625" y="2782713"/>
            <a:ext cx="4805400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-2667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">
                <a:solidFill>
                  <a:srgbClr val="132C40"/>
                </a:solidFill>
              </a:rPr>
              <a:t>Емельянова Кира</a:t>
            </a:r>
            <a:endParaRPr>
              <a:solidFill>
                <a:srgbClr val="132C40"/>
              </a:solidFill>
            </a:endParaRPr>
          </a:p>
          <a:p>
            <a:pPr indent="-2667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">
                <a:solidFill>
                  <a:srgbClr val="132C40"/>
                </a:solidFill>
              </a:rPr>
              <a:t>89131819362</a:t>
            </a:r>
            <a:endParaRPr>
              <a:solidFill>
                <a:srgbClr val="132C40"/>
              </a:solidFill>
            </a:endParaRPr>
          </a:p>
          <a:p>
            <a:pPr indent="-2667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67" name="Google Shape;267;p22"/>
          <p:cNvSpPr/>
          <p:nvPr/>
        </p:nvSpPr>
        <p:spPr>
          <a:xfrm>
            <a:off x="-6779" y="63653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22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22"/>
          <p:cNvSpPr/>
          <p:nvPr/>
        </p:nvSpPr>
        <p:spPr>
          <a:xfrm>
            <a:off x="609150" y="776425"/>
            <a:ext cx="917100" cy="91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704" y="874974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2"/>
          <p:cNvSpPr/>
          <p:nvPr/>
        </p:nvSpPr>
        <p:spPr>
          <a:xfrm>
            <a:off x="11718800" y="0"/>
            <a:ext cx="473100" cy="2784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22"/>
          <p:cNvSpPr/>
          <p:nvPr/>
        </p:nvSpPr>
        <p:spPr>
          <a:xfrm>
            <a:off x="11718725" y="5777850"/>
            <a:ext cx="473100" cy="1095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22"/>
          <p:cNvSpPr/>
          <p:nvPr/>
        </p:nvSpPr>
        <p:spPr>
          <a:xfrm>
            <a:off x="11718725" y="2784773"/>
            <a:ext cx="473100" cy="1546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22"/>
          <p:cNvSpPr/>
          <p:nvPr/>
        </p:nvSpPr>
        <p:spPr>
          <a:xfrm>
            <a:off x="11718725" y="4330823"/>
            <a:ext cx="473100" cy="1446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5" name="Google Shape;27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1425" y="379877"/>
            <a:ext cx="2934662" cy="635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6775" y="379925"/>
            <a:ext cx="2934650" cy="63559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