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69" r:id="rId2"/>
    <p:sldId id="270" r:id="rId3"/>
    <p:sldId id="271" r:id="rId4"/>
    <p:sldId id="272" r:id="rId5"/>
    <p:sldId id="273" r:id="rId6"/>
    <p:sldId id="274" r:id="rId7"/>
    <p:sldId id="260" r:id="rId8"/>
    <p:sldId id="278" r:id="rId9"/>
    <p:sldId id="262" r:id="rId10"/>
    <p:sldId id="279" r:id="rId11"/>
    <p:sldId id="266" r:id="rId12"/>
    <p:sldId id="280" r:id="rId13"/>
    <p:sldId id="281" r:id="rId14"/>
    <p:sldId id="275" r:id="rId15"/>
    <p:sldId id="276" r:id="rId16"/>
    <p:sldId id="261" r:id="rId17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Nunito" panose="020B0604020202020204" charset="-52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1914" y="88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1660418664946525"/>
          <c:y val="8.9640794282590933E-2"/>
          <c:w val="0.23389060225293096"/>
          <c:h val="0.4171885521597064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dPt>
            <c:idx val="0"/>
            <c:bubble3D val="0"/>
            <c:explosion val="69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E99-4E1F-85D8-839E690737E1}"/>
              </c:ext>
            </c:extLst>
          </c:dPt>
          <c:dPt>
            <c:idx val="1"/>
            <c:bubble3D val="0"/>
            <c:explosion val="68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E99-4E1F-85D8-839E690737E1}"/>
              </c:ext>
            </c:extLst>
          </c:dPt>
          <c:dPt>
            <c:idx val="2"/>
            <c:bubble3D val="0"/>
            <c:explosion val="75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E99-4E1F-85D8-839E690737E1}"/>
              </c:ext>
            </c:extLst>
          </c:dPt>
          <c:dPt>
            <c:idx val="3"/>
            <c:bubble3D val="0"/>
            <c:explosion val="39"/>
            <c:spPr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E99-4E1F-85D8-839E690737E1}"/>
              </c:ext>
            </c:extLst>
          </c:dPt>
          <c:dLbls>
            <c:dLbl>
              <c:idx val="0"/>
              <c:layout>
                <c:manualLayout>
                  <c:x val="1.7241362748012846E-2"/>
                  <c:y val="-5.42466772100387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E99-4E1F-85D8-839E690737E1}"/>
                </c:ext>
              </c:extLst>
            </c:dLbl>
            <c:dLbl>
              <c:idx val="1"/>
              <c:layout>
                <c:manualLayout>
                  <c:x val="-3.9089211117479374E-3"/>
                  <c:y val="1.82130384485348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E99-4E1F-85D8-839E690737E1}"/>
                </c:ext>
              </c:extLst>
            </c:dLbl>
            <c:dLbl>
              <c:idx val="2"/>
              <c:layout>
                <c:manualLayout>
                  <c:x val="-2.117228412182242E-2"/>
                  <c:y val="-0.1223620793783454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E99-4E1F-85D8-839E690737E1}"/>
                </c:ext>
              </c:extLst>
            </c:dLbl>
            <c:dLbl>
              <c:idx val="3"/>
              <c:layout>
                <c:manualLayout>
                  <c:x val="-4.3906083991586145E-2"/>
                  <c:y val="4.798160362713179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E99-4E1F-85D8-839E690737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утилизировано</c:v>
                </c:pt>
                <c:pt idx="1">
                  <c:v>обработано</c:v>
                </c:pt>
                <c:pt idx="2">
                  <c:v>передано для захоронения</c:v>
                </c:pt>
                <c:pt idx="3">
                  <c:v>обезврежено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0.53</c:v>
                </c:pt>
                <c:pt idx="1">
                  <c:v>0.09</c:v>
                </c:pt>
                <c:pt idx="2">
                  <c:v>0.25</c:v>
                </c:pt>
                <c:pt idx="3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E99-4E1F-85D8-839E690737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209243476777128"/>
          <c:y val="0.79881632106576694"/>
          <c:w val="0.85779924882295233"/>
          <c:h val="0.1807953503051988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ООО «ВЭЛАРТУ»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Лист1!$A$2:$A$6</c:f>
              <c:strCache>
                <c:ptCount val="5"/>
                <c:pt idx="0">
                  <c:v>Участник гос. Заказов</c:v>
                </c:pt>
                <c:pt idx="1">
                  <c:v>Экологичность производства</c:v>
                </c:pt>
                <c:pt idx="2">
                  <c:v>Ассортимент продукции</c:v>
                </c:pt>
                <c:pt idx="3">
                  <c:v>Подверженность продукции влиянию погодных условий</c:v>
                </c:pt>
                <c:pt idx="4">
                  <c:v>Цена продукции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9</c:v>
                </c:pt>
                <c:pt idx="1">
                  <c:v>4</c:v>
                </c:pt>
                <c:pt idx="2">
                  <c:v>7</c:v>
                </c:pt>
                <c:pt idx="3">
                  <c:v>9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63-4695-AE34-780B1B4C94A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ООО «ПЗМИ»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Лист1!$A$2:$A$6</c:f>
              <c:strCache>
                <c:ptCount val="5"/>
                <c:pt idx="0">
                  <c:v>Участник гос. Заказов</c:v>
                </c:pt>
                <c:pt idx="1">
                  <c:v>Экологичность производства</c:v>
                </c:pt>
                <c:pt idx="2">
                  <c:v>Ассортимент продукции</c:v>
                </c:pt>
                <c:pt idx="3">
                  <c:v>Подверженность продукции влиянию погодных условий</c:v>
                </c:pt>
                <c:pt idx="4">
                  <c:v>Цена продукции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8</c:v>
                </c:pt>
                <c:pt idx="1">
                  <c:v>2</c:v>
                </c:pt>
                <c:pt idx="2">
                  <c:v>4</c:v>
                </c:pt>
                <c:pt idx="3">
                  <c:v>7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63-4695-AE34-780B1B4C94A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ООО «Пинто-Груп» 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Лист1!$A$2:$A$6</c:f>
              <c:strCache>
                <c:ptCount val="5"/>
                <c:pt idx="0">
                  <c:v>Участник гос. Заказов</c:v>
                </c:pt>
                <c:pt idx="1">
                  <c:v>Экологичность производства</c:v>
                </c:pt>
                <c:pt idx="2">
                  <c:v>Ассортимент продукции</c:v>
                </c:pt>
                <c:pt idx="3">
                  <c:v>Подверженность продукции влиянию погодных условий</c:v>
                </c:pt>
                <c:pt idx="4">
                  <c:v>Цена продукции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9</c:v>
                </c:pt>
                <c:pt idx="1">
                  <c:v>5</c:v>
                </c:pt>
                <c:pt idx="2">
                  <c:v>5</c:v>
                </c:pt>
                <c:pt idx="3">
                  <c:v>9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63-4695-AE34-780B1B4C94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35074976"/>
        <c:axId val="1235084128"/>
      </c:radarChart>
      <c:catAx>
        <c:axId val="12350749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ru-RU"/>
          </a:p>
        </c:txPr>
        <c:crossAx val="1235084128"/>
        <c:crosses val="autoZero"/>
        <c:auto val="1"/>
        <c:lblAlgn val="ctr"/>
        <c:lblOffset val="100"/>
        <c:noMultiLvlLbl val="0"/>
      </c:catAx>
      <c:valAx>
        <c:axId val="123508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ru-RU"/>
          </a:p>
        </c:txPr>
        <c:crossAx val="1235074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4.3248019439828964E-2"/>
          <c:y val="0"/>
          <c:w val="0.89999996455690456"/>
          <c:h val="0.111134274346119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tx2"/>
            </a:solidFill>
          </c:spPr>
          <c:dPt>
            <c:idx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142-4BC4-BB4D-510097F85BF3}"/>
              </c:ext>
            </c:extLst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142-4BC4-BB4D-510097F85BF3}"/>
              </c:ext>
            </c:extLst>
          </c:dPt>
          <c:dPt>
            <c:idx val="2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142-4BC4-BB4D-510097F85BF3}"/>
              </c:ext>
            </c:extLst>
          </c:dPt>
          <c:dLbls>
            <c:dLbl>
              <c:idx val="0"/>
              <c:layout>
                <c:manualLayout>
                  <c:x val="-0.15691109962344962"/>
                  <c:y val="-0.173275300120789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142-4BC4-BB4D-510097F85BF3}"/>
                </c:ext>
              </c:extLst>
            </c:dLbl>
            <c:dLbl>
              <c:idx val="1"/>
              <c:layout>
                <c:manualLayout>
                  <c:x val="0.11770390565697385"/>
                  <c:y val="0.118552954380640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ysClr val="windowText" lastClr="000000"/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7721496306932009E-2"/>
                      <c:h val="0.1280242257462712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142-4BC4-BB4D-510097F85BF3}"/>
                </c:ext>
              </c:extLst>
            </c:dLbl>
            <c:dLbl>
              <c:idx val="2"/>
              <c:layout>
                <c:manualLayout>
                  <c:x val="-0.11112698399246819"/>
                  <c:y val="9.4598839539426413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A142-4BC4-BB4D-510097F85B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TAM</c:v>
                </c:pt>
                <c:pt idx="1">
                  <c:v>SAM</c:v>
                </c:pt>
                <c:pt idx="2">
                  <c:v>SOM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250</c:v>
                </c:pt>
                <c:pt idx="1">
                  <c:v>75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142-4BC4-BB4D-510097F85B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437</c:v>
                </c:pt>
                <c:pt idx="1">
                  <c:v>358</c:v>
                </c:pt>
                <c:pt idx="2">
                  <c:v>404.2</c:v>
                </c:pt>
                <c:pt idx="3">
                  <c:v>425</c:v>
                </c:pt>
                <c:pt idx="4">
                  <c:v>460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55-49F4-8C33-5194725E53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9495056"/>
        <c:axId val="149485072"/>
      </c:barChart>
      <c:catAx>
        <c:axId val="149495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ru-RU"/>
          </a:p>
        </c:txPr>
        <c:crossAx val="149485072"/>
        <c:crosses val="autoZero"/>
        <c:auto val="1"/>
        <c:lblAlgn val="ctr"/>
        <c:lblOffset val="100"/>
        <c:noMultiLvlLbl val="0"/>
      </c:catAx>
      <c:valAx>
        <c:axId val="149485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ru-RU"/>
          </a:p>
        </c:txPr>
        <c:crossAx val="149495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rqX0zPbFIU2QixyELhYoDGyAzDuVaevB2E8Uw9Tw-iw/edit?usp=sharing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7D3HHEXm9YK3GzScI1tUa-Z7e9tBmPmhUY9Yf7zbh0g/edit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intensive22aw.notion.site/59eca6dc19894ffa94d6aabcd3232b75?v=492b6bbd92ec4c45af3d4730ce494d68" TargetMode="External"/><Relationship Id="rId5" Type="http://schemas.openxmlformats.org/officeDocument/2006/relationships/hyperlink" Target="https://2035intensive.ru/C-Check-e91a2aa05d884b129ebccf457299e082" TargetMode="External"/><Relationship Id="rId4" Type="http://schemas.openxmlformats.org/officeDocument/2006/relationships/hyperlink" Target="https://docs.google.com/spreadsheets/d/1tSXIcHVQptOPcgsonHsLVOzXcp9lPDtqJMJl64a3mi8/edit#gid=0" TargetMode="Externa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035.ru/e120c5a0e06e4d4188e5e01b9c4467bd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youtu.be/HyMY7T3EEto?t=2520" TargetMode="External"/><Relationship Id="rId5" Type="http://schemas.openxmlformats.org/officeDocument/2006/relationships/hyperlink" Target="https://intensive22aw.notion.site/Lean-Startup-Canvas-e1e5f9d5c96a4352afe19c32348154f7" TargetMode="External"/><Relationship Id="rId4" Type="http://schemas.openxmlformats.org/officeDocument/2006/relationships/hyperlink" Target="https://intensive22aw.notion.site/5df9d71615d646d092fe6bd1f5d6cc39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/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На титульном слайде укажите: 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название вашего проекта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ваш вуз (принятую аббревиатуру)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тип разработки (он должен быть указан по умолчанию)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самостоятельно. Если ваша команда работает над заказной задачей, воспользуйтесь другим шаблоном </a:t>
            </a:r>
            <a:r>
              <a:rPr lang="ru" u="sng">
                <a:solidFill>
                  <a:schemeClr val="hlink"/>
                </a:solidFill>
                <a:hlinkClick r:id="rId3"/>
              </a:rPr>
              <a:t>https://docs.google.com/presentation/d/1rqX0zPbFIU2QixyELhYoDGyAzDuVaevB2E8Uw9Tw-iw/edit?usp=sharing</a:t>
            </a:r>
            <a:r>
              <a:rPr lang="ru">
                <a:solidFill>
                  <a:schemeClr val="dk1"/>
                </a:solidFill>
              </a:rPr>
              <a:t>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56187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fe49c100d1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fe49c100d1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Вовлеченные стороны — это те, на кого влияет проблемная ситуация, или кто как-либо влияет на проект. В принципе, если достаточно подробно пройдена стадия работы с проблемой, многих, если не всех из них вы уже выявили. Иногда вовлеченные стороны называют стейкхолдерами.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Зачем их искать?</a:t>
            </a:r>
            <a:r>
              <a:rPr lang="ru">
                <a:solidFill>
                  <a:schemeClr val="dk1"/>
                </a:solidFill>
              </a:rPr>
              <a:t> Это необходимо, чтобы максимально учесть требования к решению, чтобы оно стало и правда реалистичным, встраивающимся в реальную жизнь реальных людей.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Слайд можно оформить в виде простой таблицы, из которой </a:t>
            </a:r>
            <a:r>
              <a:rPr lang="ru" b="1"/>
              <a:t>понятны интересы стейкхолдеров и как они могут повлиять</a:t>
            </a:r>
            <a:r>
              <a:rPr lang="ru"/>
              <a:t> на развитие проекта. Мы не ограничиваем вас в шаблоне — простой поиск в интернете даст вам массу вариантов, используйте тот, который для вас подходит.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Если вы достаточно хорошо изучили проблему, можете изложить свои наблюдения в виде диаграммы связей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8978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95bf51c697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95bf51c697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Опишите по шагам ответ на вопрос: как пользователь достигнет цели, используя ваше решение.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Если в этом есть необходимость, укажите и неоптимальный сценарий (как проблема решается сейчас и к каким последствиям это приводит)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По возможности, визуализируйте этот сценарий в виде схемы или прототипа будущего интерфейса решения.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fe49c100d1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fe49c100d1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ЭТОТ СЛАЙД ЗАПОЛНЯЕТСЯ СОВМЕСТНО С ЭКСПЕРТАМИ ВО ВРЕМЯ КОНСУЛЬТАЦИИ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ПОКА ОСТАВЬТЕ ЕГО ПУСТЫМ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Дальше у вас этап исследование … если у вас уже есть понимание, каким образов вы проверите актуальность вашей идей: с кем будете проводить интервью, как изучите проблему, которую решает ваш проект - напишите об этом на этом слайде. Во время консультаций эксперты помогут вам уточнить задачи.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2605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5bf51c697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95bf51c697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3"/>
              </a:rPr>
              <a:t>Шаблон для подготовки к тестированию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4"/>
              </a:rPr>
              <a:t>Шаблон протокола тестирования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5"/>
              </a:rPr>
              <a:t>Статья и вебинар про проведение пользовательского тестирования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6"/>
              </a:rPr>
              <a:t>Дополнительная статья про пользовательское тестирование: Проверь меня, если сможешь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95bf51c697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95bf51c697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Одна из важных составляющих любого коммерческого проекта — его бизнес-модель. Бизнес-модель — это структура бизнес-процессов компании, которая объясняет, как компания будет получать прибыль.</a:t>
            </a:r>
            <a:br>
              <a:rPr lang="ru"/>
            </a:br>
            <a:r>
              <a:rPr lang="ru"/>
              <a:t>Перед тем как приступить к созданию бизнес-модели, предлагаем вам встретиться с командой и ответить на три вводных вопроса на слайде выше - это поможет вам подготовиться к вдумчивому созданию БМ. </a:t>
            </a:r>
            <a:br>
              <a:rPr lang="ru"/>
            </a:br>
            <a:r>
              <a:rPr lang="ru"/>
              <a:t>О том, как ответить на вопросы выше, читайте с статье:</a:t>
            </a:r>
            <a:r>
              <a:rPr lang="ru" u="sng">
                <a:solidFill>
                  <a:schemeClr val="hlink"/>
                </a:solidFill>
                <a:hlinkClick r:id="rId3"/>
              </a:rPr>
              <a:t> Введение в бизнес-модели</a:t>
            </a:r>
            <a:endParaRPr/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b="1"/>
              <a:t>Вместо этого слайда можете продемонстрировать бизнес-модель вашего решения, если вы создали её. Создать бизнес-модель для своего проекта вам помогут материалы: </a:t>
            </a:r>
            <a:br>
              <a:rPr lang="ru" b="1"/>
            </a:br>
            <a:r>
              <a:rPr lang="ru"/>
              <a:t>1.</a:t>
            </a:r>
            <a:r>
              <a:rPr lang="ru" b="1"/>
              <a:t> 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Статьи в базе знаний: </a:t>
            </a:r>
            <a:r>
              <a:rPr lang="ru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Введение в бизнес-модели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ru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Lean Startup Canvas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/>
            </a:r>
            <a:b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2. Вебинар </a:t>
            </a:r>
            <a:r>
              <a:rPr lang="ru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Экономика проекта и модели монетизации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(про Lean Canvas с 42 минуты)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74519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95bf51c697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95bf51c697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Демонстрация продукта всегда лучше, чем скриншоты на слайдах.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chemeClr val="dk1"/>
                </a:solidFill>
              </a:rPr>
              <a:t>Почему? Когда вы показываете прототип «здесь и сейчас», он осязаем — зрители воспринимают его как реально существующий проект, а не только как ваши планы в далёком будущем. Взаимодействие слушателей с вами и их внимание также растёт: наблюдать за работой сайта или приложения онлайн интереснее, чем видеть застывшие картинки.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DA545-E2E8-4F48-830D-0CDE56E2A4CE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2E42A-9915-460F-B133-4D948EF6B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556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311700" y="4296704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Панфилова В.Ю. Трофимова А.И. </a:t>
            </a:r>
            <a:r>
              <a:rPr lang="ru-RU" sz="1600" dirty="0" err="1" smtClean="0">
                <a:solidFill>
                  <a:schemeClr val="tx1"/>
                </a:solidFill>
              </a:rPr>
              <a:t>Ряжева</a:t>
            </a:r>
            <a:r>
              <a:rPr lang="ru-RU" sz="1600" dirty="0" smtClean="0">
                <a:solidFill>
                  <a:schemeClr val="tx1"/>
                </a:solidFill>
              </a:rPr>
              <a:t> Ю.И.</a:t>
            </a:r>
            <a:endParaRPr sz="1600" dirty="0">
              <a:solidFill>
                <a:schemeClr val="tx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814455" y="1097432"/>
            <a:ext cx="79502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ru-RU" sz="3000" dirty="0" smtClean="0">
                <a:solidFill>
                  <a:schemeClr val="tx1"/>
                </a:solidFill>
              </a:rPr>
              <a:t>Разработка проекта по производству мебели из переработанного пластика «ЭКООКРУГ»</a:t>
            </a:r>
            <a:br>
              <a:rPr lang="ru-RU" sz="3000" dirty="0" smtClean="0">
                <a:solidFill>
                  <a:schemeClr val="tx1"/>
                </a:solidFill>
              </a:rPr>
            </a:br>
            <a:endParaRPr lang="ru-RU" sz="3000" dirty="0" smtClean="0">
              <a:solidFill>
                <a:schemeClr val="tx1"/>
              </a:solidFill>
            </a:endParaRPr>
          </a:p>
          <a:p>
            <a:pPr algn="l"/>
            <a:r>
              <a:rPr lang="ru-RU" sz="2200" dirty="0" smtClean="0">
                <a:solidFill>
                  <a:schemeClr val="tx1"/>
                </a:solidFill>
              </a:rPr>
              <a:t>Промежуточные результаты этапа «Разработка»</a:t>
            </a:r>
            <a:r>
              <a:rPr lang="ru-RU" sz="3000" dirty="0" smtClean="0">
                <a:solidFill>
                  <a:schemeClr val="tx1"/>
                </a:solidFill>
              </a:rPr>
              <a:t/>
            </a:r>
            <a:br>
              <a:rPr lang="ru-RU" sz="30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Институт экономики и управления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Управление проектами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5711" y="125746"/>
            <a:ext cx="914528" cy="971686"/>
          </a:xfrm>
          <a:prstGeom prst="rect">
            <a:avLst/>
          </a:prstGeom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71" y="358791"/>
            <a:ext cx="1018469" cy="50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48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023" y="226563"/>
            <a:ext cx="3438525" cy="382191"/>
          </a:xfrm>
        </p:spPr>
        <p:txBody>
          <a:bodyPr>
            <a:noAutofit/>
          </a:bodyPr>
          <a:lstStyle/>
          <a:p>
            <a:r>
              <a:rPr lang="ru-RU" sz="2400" dirty="0"/>
              <a:t>ПРОБЛЕМАТИКА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023" y="764908"/>
            <a:ext cx="7886700" cy="39290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400" dirty="0">
                <a:solidFill>
                  <a:schemeClr val="tx1"/>
                </a:solidFill>
                <a:latin typeface="+mj-lt"/>
              </a:rPr>
              <a:t>Основная проблема – загрязнение региона мусорными отходами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8215" y="4632723"/>
            <a:ext cx="596160" cy="2821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581023" y="1337108"/>
          <a:ext cx="4062586" cy="2457572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846749">
                  <a:extLst>
                    <a:ext uri="{9D8B030D-6E8A-4147-A177-3AD203B41FA5}">
                      <a16:colId xmlns:a16="http://schemas.microsoft.com/office/drawing/2014/main" val="1954140932"/>
                    </a:ext>
                  </a:extLst>
                </a:gridCol>
                <a:gridCol w="801214">
                  <a:extLst>
                    <a:ext uri="{9D8B030D-6E8A-4147-A177-3AD203B41FA5}">
                      <a16:colId xmlns:a16="http://schemas.microsoft.com/office/drawing/2014/main" val="625493791"/>
                    </a:ext>
                  </a:extLst>
                </a:gridCol>
                <a:gridCol w="677750">
                  <a:extLst>
                    <a:ext uri="{9D8B030D-6E8A-4147-A177-3AD203B41FA5}">
                      <a16:colId xmlns:a16="http://schemas.microsoft.com/office/drawing/2014/main" val="1650264022"/>
                    </a:ext>
                  </a:extLst>
                </a:gridCol>
                <a:gridCol w="736873">
                  <a:extLst>
                    <a:ext uri="{9D8B030D-6E8A-4147-A177-3AD203B41FA5}">
                      <a16:colId xmlns:a16="http://schemas.microsoft.com/office/drawing/2014/main" val="2402128304"/>
                    </a:ext>
                  </a:extLst>
                </a:gridCol>
              </a:tblGrid>
              <a:tr h="109728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Показатель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Т./г. на 1 жителя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Т./г. на 1 км</a:t>
                      </a:r>
                      <a:r>
                        <a:rPr lang="ru-RU" sz="1200" b="0" baseline="30000" dirty="0">
                          <a:effectLst/>
                        </a:rPr>
                        <a:t>2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Т./г. на 1 млн. руб. ВРП</a:t>
                      </a:r>
                      <a:endParaRPr lang="ru-RU" sz="12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995862489"/>
                  </a:ext>
                </a:extLst>
              </a:tr>
              <a:tr h="3201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Всего отходов</a:t>
                      </a:r>
                      <a:endParaRPr lang="ru-RU" sz="12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1,24</a:t>
                      </a:r>
                      <a:endParaRPr lang="ru-RU" sz="12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73,12</a:t>
                      </a:r>
                      <a:endParaRPr lang="ru-RU" sz="12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2,42</a:t>
                      </a:r>
                      <a:endParaRPr lang="ru-RU" sz="12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910175822"/>
                  </a:ext>
                </a:extLst>
              </a:tr>
              <a:tr h="49149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Промышленные отходы</a:t>
                      </a:r>
                      <a:endParaRPr lang="ru-RU" sz="12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0,86</a:t>
                      </a:r>
                      <a:endParaRPr lang="ru-RU" sz="12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50,69</a:t>
                      </a:r>
                      <a:endParaRPr lang="ru-RU" sz="12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1,68</a:t>
                      </a:r>
                      <a:endParaRPr lang="ru-RU" sz="12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893889959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</a:rPr>
                        <a:t>Твердые коммунальные отходы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0,38</a:t>
                      </a:r>
                      <a:endParaRPr lang="ru-RU" sz="12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22,43</a:t>
                      </a:r>
                      <a:endParaRPr lang="ru-RU" sz="12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074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986935838"/>
                  </a:ext>
                </a:extLst>
              </a:tr>
            </a:tbl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63735" y="4106988"/>
            <a:ext cx="4279874" cy="80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338138" algn="ctr" defTabSz="685800">
              <a:buClrTx/>
            </a:pPr>
            <a:r>
              <a:rPr lang="ru-RU" altLang="ru-RU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Удельные показатели образования отходов </a:t>
            </a:r>
          </a:p>
          <a:p>
            <a:pPr indent="338138" algn="ctr" defTabSz="685800">
              <a:buClrTx/>
            </a:pPr>
            <a:r>
              <a:rPr lang="ru-RU" altLang="ru-RU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на территории Самарской области за 2023 гг.</a:t>
            </a:r>
            <a:endParaRPr lang="ru-RU" altLang="ru-RU" sz="1200" dirty="0">
              <a:latin typeface="+mj-lt"/>
            </a:endParaRPr>
          </a:p>
          <a:p>
            <a:pPr indent="338138" algn="ctr" defTabSz="685800">
              <a:buClrTx/>
            </a:pPr>
            <a:r>
              <a:rPr lang="ru-RU" alt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altLang="ru-RU" sz="1200" dirty="0"/>
          </a:p>
          <a:p>
            <a:pPr indent="338138" defTabSz="685800">
              <a:buClrTx/>
            </a:pPr>
            <a:endParaRPr lang="ru-RU" altLang="ru-RU" sz="1200" dirty="0"/>
          </a:p>
        </p:txBody>
      </p:sp>
      <p:graphicFrame>
        <p:nvGraphicFramePr>
          <p:cNvPr id="8" name="Диаграмма 7"/>
          <p:cNvGraphicFramePr/>
          <p:nvPr>
            <p:extLst/>
          </p:nvPr>
        </p:nvGraphicFramePr>
        <p:xfrm>
          <a:off x="4747023" y="1337108"/>
          <a:ext cx="4163998" cy="2334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675200" y="4154964"/>
            <a:ext cx="4235821" cy="438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ru-RU" altLang="ru-RU" sz="1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Структура обращения с промышленными отходами и ТКО в Самарской области </a:t>
            </a:r>
            <a:endParaRPr lang="ru-RU" altLang="ru-RU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728364" y="4750724"/>
            <a:ext cx="25001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1" name="Google Shape;169;p4"/>
          <p:cNvSpPr txBox="1"/>
          <p:nvPr/>
        </p:nvSpPr>
        <p:spPr>
          <a:xfrm>
            <a:off x="242762" y="4793972"/>
            <a:ext cx="1028027" cy="164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850" rIns="0" bIns="0" anchor="t" anchorCtr="0">
            <a:spAutoFit/>
          </a:bodyPr>
          <a:lstStyle/>
          <a:p>
            <a:pPr marL="9525" algn="ctr">
              <a:buClr>
                <a:srgbClr val="404040"/>
              </a:buClr>
              <a:buSzPts val="1400"/>
            </a:pPr>
            <a:r>
              <a:rPr lang="ru-RU" sz="1050" dirty="0">
                <a:solidFill>
                  <a:srgbClr val="404040"/>
                </a:solidFill>
                <a:latin typeface="+mj-lt"/>
                <a:ea typeface="Times New Roman"/>
                <a:cs typeface="Times New Roman"/>
                <a:sym typeface="Times New Roman"/>
              </a:rPr>
              <a:t>Самара 2024</a:t>
            </a:r>
            <a:endParaRPr sz="1800" dirty="0">
              <a:latin typeface="+mj-lt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3850" y="37379"/>
            <a:ext cx="914528" cy="97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1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0004" y="1291664"/>
            <a:ext cx="4772025" cy="26302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  <a:latin typeface="+mj-lt"/>
              </a:rPr>
              <a:t>С начала реформы (2022 г.) в Самарской области ликвидировано 1079 свалок, но проблема пока не исчезла полностью.</a:t>
            </a:r>
          </a:p>
          <a:p>
            <a:pPr marL="0" indent="0">
              <a:buNone/>
            </a:pPr>
            <a:endParaRPr lang="ru-RU" sz="1600" dirty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  <a:latin typeface="+mj-lt"/>
              </a:rPr>
              <a:t>На сегодняшний день на территории области функционирует 8 полигонов в 3000 га. Также продолжают ликвидировать несанкционированные свалки.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8215" y="4632723"/>
            <a:ext cx="596160" cy="2821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90004" y="340037"/>
            <a:ext cx="3438525" cy="382191"/>
          </a:xfrm>
        </p:spPr>
        <p:txBody>
          <a:bodyPr>
            <a:noAutofit/>
          </a:bodyPr>
          <a:lstStyle/>
          <a:p>
            <a:r>
              <a:rPr lang="ru-RU" sz="2400" dirty="0"/>
              <a:t>АКТУАЛЬНОСТЬ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28364" y="4750724"/>
            <a:ext cx="25001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" name="Google Shape;169;p4"/>
          <p:cNvSpPr txBox="1"/>
          <p:nvPr/>
        </p:nvSpPr>
        <p:spPr>
          <a:xfrm>
            <a:off x="290004" y="4678596"/>
            <a:ext cx="1028027" cy="164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850" rIns="0" bIns="0" anchor="t" anchorCtr="0">
            <a:spAutoFit/>
          </a:bodyPr>
          <a:lstStyle/>
          <a:p>
            <a:pPr marL="9525" algn="ctr">
              <a:buClr>
                <a:srgbClr val="404040"/>
              </a:buClr>
              <a:buSzPts val="1400"/>
            </a:pPr>
            <a:r>
              <a:rPr lang="ru-RU" sz="1050" dirty="0">
                <a:solidFill>
                  <a:srgbClr val="404040"/>
                </a:solidFill>
                <a:latin typeface="+mj-lt"/>
                <a:ea typeface="Times New Roman"/>
                <a:cs typeface="Times New Roman"/>
                <a:sym typeface="Times New Roman"/>
              </a:rPr>
              <a:t>Самара 2024</a:t>
            </a:r>
            <a:endParaRPr sz="1800" dirty="0">
              <a:latin typeface="+mj-lt"/>
            </a:endParaRPr>
          </a:p>
        </p:txBody>
      </p:sp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162" y="-71437"/>
            <a:ext cx="4006499" cy="2670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162" y="2599561"/>
            <a:ext cx="4006499" cy="30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749490" y="4743580"/>
            <a:ext cx="25001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7501" y="4110759"/>
            <a:ext cx="914528" cy="97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05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3721" y="1301990"/>
            <a:ext cx="5079473" cy="26503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+mj-lt"/>
              </a:rPr>
              <a:t>В производстве мебели используются:</a:t>
            </a:r>
            <a:br>
              <a:rPr lang="ru-RU" dirty="0" smtClean="0">
                <a:solidFill>
                  <a:schemeClr val="tx1"/>
                </a:solidFill>
                <a:latin typeface="+mj-lt"/>
              </a:rPr>
            </a:br>
            <a:endParaRPr lang="ru-RU" dirty="0" smtClean="0">
              <a:solidFill>
                <a:schemeClr val="tx1"/>
              </a:solidFill>
              <a:latin typeface="+mj-lt"/>
            </a:endParaRP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+mj-lt"/>
              </a:rPr>
              <a:t>полиэтилентерефталат </a:t>
            </a:r>
            <a:r>
              <a:rPr lang="ru-RU" dirty="0">
                <a:solidFill>
                  <a:schemeClr val="tx1"/>
                </a:solidFill>
                <a:latin typeface="+mj-lt"/>
              </a:rPr>
              <a:t>(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PETE</a:t>
            </a:r>
            <a:r>
              <a:rPr lang="ru-RU" dirty="0" smtClean="0">
                <a:solidFill>
                  <a:schemeClr val="tx1"/>
                </a:solidFill>
                <a:latin typeface="+mj-lt"/>
              </a:rPr>
              <a:t>);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+mj-lt"/>
              </a:rPr>
              <a:t>полиэтилен высокой </a:t>
            </a:r>
            <a:r>
              <a:rPr lang="ru-RU" dirty="0">
                <a:solidFill>
                  <a:schemeClr val="tx1"/>
                </a:solidFill>
                <a:latin typeface="+mj-lt"/>
              </a:rPr>
              <a:t>плотности (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HDPE</a:t>
            </a:r>
            <a:r>
              <a:rPr lang="ru-RU" dirty="0" smtClean="0">
                <a:solidFill>
                  <a:schemeClr val="tx1"/>
                </a:solidFill>
                <a:latin typeface="+mj-lt"/>
              </a:rPr>
              <a:t>);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+mj-lt"/>
              </a:rPr>
              <a:t>полипропилен </a:t>
            </a:r>
            <a:r>
              <a:rPr lang="ru-RU" dirty="0">
                <a:solidFill>
                  <a:schemeClr val="tx1"/>
                </a:solidFill>
                <a:latin typeface="+mj-lt"/>
              </a:rPr>
              <a:t>(</a:t>
            </a:r>
            <a:r>
              <a:rPr lang="en-US" dirty="0" smtClean="0">
                <a:solidFill>
                  <a:schemeClr val="tx1"/>
                </a:solidFill>
                <a:latin typeface="+mj-lt"/>
              </a:rPr>
              <a:t>PP</a:t>
            </a:r>
            <a:r>
              <a:rPr lang="ru-RU" dirty="0" smtClean="0">
                <a:solidFill>
                  <a:schemeClr val="tx1"/>
                </a:solidFill>
                <a:latin typeface="+mj-lt"/>
              </a:rPr>
              <a:t>);</a:t>
            </a:r>
            <a:endParaRPr lang="ru-RU" dirty="0">
              <a:solidFill>
                <a:schemeClr val="tx1"/>
              </a:solidFill>
              <a:latin typeface="+mj-lt"/>
            </a:endParaRPr>
          </a:p>
          <a:p>
            <a:pPr lvl="0"/>
            <a:r>
              <a:rPr lang="ru-RU" dirty="0">
                <a:solidFill>
                  <a:schemeClr val="tx1"/>
                </a:solidFill>
                <a:latin typeface="+mj-lt"/>
              </a:rPr>
              <a:t>полистирол (</a:t>
            </a:r>
            <a:r>
              <a:rPr lang="en-US" dirty="0" smtClean="0">
                <a:solidFill>
                  <a:schemeClr val="tx1"/>
                </a:solidFill>
                <a:latin typeface="+mj-lt"/>
              </a:rPr>
              <a:t>PS</a:t>
            </a:r>
            <a:r>
              <a:rPr lang="ru-RU" dirty="0" smtClean="0">
                <a:solidFill>
                  <a:schemeClr val="tx1"/>
                </a:solidFill>
                <a:latin typeface="+mj-lt"/>
              </a:rPr>
              <a:t>);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+mj-lt"/>
              </a:rPr>
              <a:t>полиэтилен </a:t>
            </a:r>
            <a:r>
              <a:rPr lang="ru-RU" dirty="0">
                <a:solidFill>
                  <a:schemeClr val="tx1"/>
                </a:solidFill>
                <a:latin typeface="+mj-lt"/>
              </a:rPr>
              <a:t>низкой плотности (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LDPE</a:t>
            </a:r>
            <a:r>
              <a:rPr lang="ru-RU" dirty="0">
                <a:solidFill>
                  <a:schemeClr val="tx1"/>
                </a:solidFill>
                <a:latin typeface="+mj-lt"/>
              </a:rPr>
              <a:t>).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8215" y="4632723"/>
            <a:ext cx="596160" cy="2821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13721" y="515934"/>
            <a:ext cx="4917652" cy="382191"/>
          </a:xfrm>
        </p:spPr>
        <p:txBody>
          <a:bodyPr>
            <a:noAutofit/>
          </a:bodyPr>
          <a:lstStyle/>
          <a:p>
            <a:r>
              <a:rPr lang="ru-RU" sz="2400" dirty="0"/>
              <a:t>ПРЕДЛАГАЕМОЕ РЕШЕНИЕ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28364" y="4750724"/>
            <a:ext cx="25001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8" name="Рисунок 7"/>
          <p:cNvPicPr/>
          <p:nvPr/>
        </p:nvPicPr>
        <p:blipFill>
          <a:blip r:embed="rId2"/>
          <a:stretch>
            <a:fillRect/>
          </a:stretch>
        </p:blipFill>
        <p:spPr>
          <a:xfrm>
            <a:off x="6292110" y="400645"/>
            <a:ext cx="2194560" cy="2113598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3"/>
          <a:stretch>
            <a:fillRect/>
          </a:stretch>
        </p:blipFill>
        <p:spPr>
          <a:xfrm>
            <a:off x="6365452" y="2514243"/>
            <a:ext cx="2121218" cy="2161699"/>
          </a:xfrm>
          <a:prstGeom prst="rect">
            <a:avLst/>
          </a:prstGeom>
        </p:spPr>
      </p:pic>
      <p:sp>
        <p:nvSpPr>
          <p:cNvPr id="11" name="Google Shape;169;p4"/>
          <p:cNvSpPr txBox="1"/>
          <p:nvPr/>
        </p:nvSpPr>
        <p:spPr>
          <a:xfrm>
            <a:off x="200361" y="4708971"/>
            <a:ext cx="1028027" cy="164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850" rIns="0" bIns="0" anchor="t" anchorCtr="0">
            <a:spAutoFit/>
          </a:bodyPr>
          <a:lstStyle/>
          <a:p>
            <a:pPr marL="9525" algn="ctr">
              <a:buClr>
                <a:srgbClr val="404040"/>
              </a:buClr>
              <a:buSzPts val="1400"/>
            </a:pPr>
            <a:r>
              <a:rPr lang="ru-RU" sz="1050" dirty="0">
                <a:solidFill>
                  <a:srgbClr val="404040"/>
                </a:solidFill>
                <a:latin typeface="+mj-lt"/>
                <a:ea typeface="Times New Roman"/>
                <a:cs typeface="Times New Roman"/>
                <a:sym typeface="Times New Roman"/>
              </a:rPr>
              <a:t>Самара 2024</a:t>
            </a:r>
            <a:endParaRPr sz="1800" dirty="0"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4286" y="30091"/>
            <a:ext cx="914528" cy="97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05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215" y="4632723"/>
            <a:ext cx="596160" cy="2821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69873" y="192505"/>
            <a:ext cx="4595813" cy="382191"/>
          </a:xfrm>
        </p:spPr>
        <p:txBody>
          <a:bodyPr>
            <a:noAutofit/>
          </a:bodyPr>
          <a:lstStyle/>
          <a:p>
            <a:r>
              <a:rPr lang="ru-RU" sz="2400" dirty="0" smtClean="0"/>
              <a:t>АНАЛОГИ РЕШЕНИЯ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8728364" y="4750724"/>
            <a:ext cx="25001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bg1"/>
                </a:solidFill>
              </a:rPr>
              <a:t>5</a:t>
            </a: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/>
          </p:nvPr>
        </p:nvGraphicFramePr>
        <p:xfrm>
          <a:off x="469873" y="846416"/>
          <a:ext cx="8258492" cy="1200150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441736">
                  <a:extLst>
                    <a:ext uri="{9D8B030D-6E8A-4147-A177-3AD203B41FA5}">
                      <a16:colId xmlns:a16="http://schemas.microsoft.com/office/drawing/2014/main" val="1520635972"/>
                    </a:ext>
                  </a:extLst>
                </a:gridCol>
                <a:gridCol w="3408378">
                  <a:extLst>
                    <a:ext uri="{9D8B030D-6E8A-4147-A177-3AD203B41FA5}">
                      <a16:colId xmlns:a16="http://schemas.microsoft.com/office/drawing/2014/main" val="1508211748"/>
                    </a:ext>
                  </a:extLst>
                </a:gridCol>
                <a:gridCol w="3408378">
                  <a:extLst>
                    <a:ext uri="{9D8B030D-6E8A-4147-A177-3AD203B41FA5}">
                      <a16:colId xmlns:a16="http://schemas.microsoft.com/office/drawing/2014/main" val="2353426667"/>
                    </a:ext>
                  </a:extLst>
                </a:gridCol>
              </a:tblGrid>
              <a:tr h="4800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Название организации</a:t>
                      </a:r>
                      <a:endParaRPr lang="ru-RU" sz="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787" marR="317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Продукция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787" marR="317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Является ли участником государственных закупок по</a:t>
                      </a:r>
                      <a:r>
                        <a:rPr lang="ru-RU" sz="1050" baseline="0" dirty="0" smtClean="0">
                          <a:effectLst/>
                        </a:rPr>
                        <a:t> г. Самара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787" marR="31787" marT="0" marB="0"/>
                </a:tc>
                <a:extLst>
                  <a:ext uri="{0D108BD9-81ED-4DB2-BD59-A6C34878D82A}">
                    <a16:rowId xmlns:a16="http://schemas.microsoft.com/office/drawing/2014/main" val="2508921082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ООО «ВЭЛАРТУ»</a:t>
                      </a:r>
                      <a:r>
                        <a:rPr lang="en-US" sz="1050">
                          <a:effectLst/>
                        </a:rPr>
                        <a:t> </a:t>
                      </a:r>
                      <a:endParaRPr lang="ru-RU" sz="7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787" marR="317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Садовые и парковые скамейки для городской </a:t>
                      </a:r>
                      <a:r>
                        <a:rPr lang="ru-RU" sz="1050" dirty="0" smtClean="0">
                          <a:effectLst/>
                        </a:rPr>
                        <a:t>среды</a:t>
                      </a:r>
                      <a:endParaRPr lang="ru-RU" sz="1050" dirty="0">
                        <a:effectLst/>
                        <a:latin typeface="+mn-lt"/>
                      </a:endParaRPr>
                    </a:p>
                  </a:txBody>
                  <a:tcPr marL="31787" marR="317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Да</a:t>
                      </a:r>
                      <a:endParaRPr lang="ru-RU" sz="1050" dirty="0">
                        <a:effectLst/>
                        <a:latin typeface="+mn-lt"/>
                      </a:endParaRPr>
                    </a:p>
                  </a:txBody>
                  <a:tcPr marL="31787" marR="31787" marT="0" marB="0" anchor="ctr"/>
                </a:tc>
                <a:extLst>
                  <a:ext uri="{0D108BD9-81ED-4DB2-BD59-A6C34878D82A}">
                    <a16:rowId xmlns:a16="http://schemas.microsoft.com/office/drawing/2014/main" val="1366882428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ООО «ПЗМИ»</a:t>
                      </a:r>
                      <a:r>
                        <a:rPr lang="en-US" sz="1050">
                          <a:effectLst/>
                        </a:rPr>
                        <a:t> </a:t>
                      </a:r>
                      <a:endParaRPr lang="ru-RU" sz="7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787" marR="317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Железная мебель для городской </a:t>
                      </a:r>
                      <a:r>
                        <a:rPr lang="ru-RU" sz="1050" dirty="0" smtClean="0">
                          <a:effectLst/>
                        </a:rPr>
                        <a:t>среды</a:t>
                      </a:r>
                      <a:endParaRPr lang="ru-RU" sz="1050" dirty="0">
                        <a:effectLst/>
                        <a:latin typeface="+mn-lt"/>
                      </a:endParaRPr>
                    </a:p>
                  </a:txBody>
                  <a:tcPr marL="31787" marR="317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Да</a:t>
                      </a:r>
                      <a:endParaRPr lang="ru-RU" sz="1050" dirty="0">
                        <a:effectLst/>
                        <a:latin typeface="+mn-lt"/>
                      </a:endParaRPr>
                    </a:p>
                  </a:txBody>
                  <a:tcPr marL="31787" marR="31787" marT="0" marB="0" anchor="ctr"/>
                </a:tc>
                <a:extLst>
                  <a:ext uri="{0D108BD9-81ED-4DB2-BD59-A6C34878D82A}">
                    <a16:rowId xmlns:a16="http://schemas.microsoft.com/office/drawing/2014/main" val="973504552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ООО «</a:t>
                      </a:r>
                      <a:r>
                        <a:rPr lang="ru-RU" sz="1050" dirty="0" err="1">
                          <a:effectLst/>
                        </a:rPr>
                        <a:t>Пинто-Груп</a:t>
                      </a:r>
                      <a:r>
                        <a:rPr lang="ru-RU" sz="1050" dirty="0">
                          <a:effectLst/>
                        </a:rPr>
                        <a:t>»</a:t>
                      </a:r>
                      <a:r>
                        <a:rPr lang="en-US" sz="1050" dirty="0">
                          <a:effectLst/>
                        </a:rPr>
                        <a:t> </a:t>
                      </a:r>
                      <a:endParaRPr lang="ru-RU" sz="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787" marR="317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Уличная мебель для городской </a:t>
                      </a:r>
                      <a:r>
                        <a:rPr lang="ru-RU" sz="1050" dirty="0" smtClean="0">
                          <a:effectLst/>
                        </a:rPr>
                        <a:t>среды</a:t>
                      </a:r>
                      <a:endParaRPr lang="ru-RU" sz="1050" dirty="0">
                        <a:effectLst/>
                        <a:latin typeface="+mn-lt"/>
                      </a:endParaRPr>
                    </a:p>
                  </a:txBody>
                  <a:tcPr marL="31787" marR="317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Да</a:t>
                      </a:r>
                      <a:endParaRPr lang="ru-RU" sz="1050" dirty="0">
                        <a:effectLst/>
                        <a:latin typeface="+mn-lt"/>
                      </a:endParaRPr>
                    </a:p>
                  </a:txBody>
                  <a:tcPr marL="31787" marR="31787" marT="0" marB="0" anchor="ctr"/>
                </a:tc>
                <a:extLst>
                  <a:ext uri="{0D108BD9-81ED-4DB2-BD59-A6C34878D82A}">
                    <a16:rowId xmlns:a16="http://schemas.microsoft.com/office/drawing/2014/main" val="2528067744"/>
                  </a:ext>
                </a:extLst>
              </a:tr>
            </a:tbl>
          </a:graphicData>
        </a:graphic>
      </p:graphicFrame>
      <p:graphicFrame>
        <p:nvGraphicFramePr>
          <p:cNvPr id="13" name="Диаграмма 12"/>
          <p:cNvGraphicFramePr/>
          <p:nvPr>
            <p:extLst/>
          </p:nvPr>
        </p:nvGraphicFramePr>
        <p:xfrm>
          <a:off x="640080" y="2207816"/>
          <a:ext cx="7787640" cy="2729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Google Shape;169;p4"/>
          <p:cNvSpPr txBox="1"/>
          <p:nvPr/>
        </p:nvSpPr>
        <p:spPr>
          <a:xfrm>
            <a:off x="242762" y="4793972"/>
            <a:ext cx="1028027" cy="164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850" rIns="0" bIns="0" anchor="t" anchorCtr="0">
            <a:spAutoFit/>
          </a:bodyPr>
          <a:lstStyle/>
          <a:p>
            <a:pPr marL="9525" algn="ctr">
              <a:buClr>
                <a:srgbClr val="404040"/>
              </a:buClr>
              <a:buSzPts val="1400"/>
            </a:pPr>
            <a:r>
              <a:rPr lang="ru-RU" sz="1050" dirty="0">
                <a:solidFill>
                  <a:srgbClr val="404040"/>
                </a:solidFill>
                <a:latin typeface="+mj-lt"/>
                <a:ea typeface="Times New Roman"/>
                <a:cs typeface="Times New Roman"/>
                <a:sym typeface="Times New Roman"/>
              </a:rPr>
              <a:t>Самара 2024</a:t>
            </a:r>
            <a:endParaRPr sz="1800" dirty="0"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272" y="4055200"/>
            <a:ext cx="914528" cy="97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16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>
          <a:xfrm>
            <a:off x="349800" y="2354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 smtClean="0"/>
              <a:t>ЗАИНТЕРЕСОВАННЫЕ СТОРОНЫ</a:t>
            </a:r>
            <a:endParaRPr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349800" y="1132026"/>
          <a:ext cx="8520600" cy="3544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0300">
                  <a:extLst>
                    <a:ext uri="{9D8B030D-6E8A-4147-A177-3AD203B41FA5}">
                      <a16:colId xmlns:a16="http://schemas.microsoft.com/office/drawing/2014/main" val="3240367573"/>
                    </a:ext>
                  </a:extLst>
                </a:gridCol>
                <a:gridCol w="4260300">
                  <a:extLst>
                    <a:ext uri="{9D8B030D-6E8A-4147-A177-3AD203B41FA5}">
                      <a16:colId xmlns:a16="http://schemas.microsoft.com/office/drawing/2014/main" val="357134196"/>
                    </a:ext>
                  </a:extLst>
                </a:gridCol>
              </a:tblGrid>
              <a:tr h="3206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Партнеры проекта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Потребительские сегменты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669330"/>
                  </a:ext>
                </a:extLst>
              </a:tr>
              <a:tr h="3224122">
                <a:tc>
                  <a:txBody>
                    <a:bodyPr/>
                    <a:lstStyle/>
                    <a:p>
                      <a:pPr marL="228600" lvl="0" indent="-228600">
                        <a:lnSpc>
                          <a:spcPct val="107000"/>
                        </a:lnSpc>
                        <a:buFont typeface="+mj-lt"/>
                        <a:buAutoNum type="arabicPeriod"/>
                      </a:pPr>
                      <a:r>
                        <a:rPr lang="ru-RU" dirty="0" smtClean="0"/>
                        <a:t>Комитет по развитию инфраструктуры г. Самара;</a:t>
                      </a:r>
                    </a:p>
                    <a:p>
                      <a:pPr marL="228600" lvl="0" indent="-228600">
                        <a:lnSpc>
                          <a:spcPct val="107000"/>
                        </a:lnSpc>
                        <a:buFont typeface="+mj-lt"/>
                        <a:buAutoNum type="arabicPeriod"/>
                      </a:pPr>
                      <a:r>
                        <a:rPr lang="ru-RU" dirty="0" smtClean="0"/>
                        <a:t>Департамент градостроительства г. Самара;</a:t>
                      </a:r>
                    </a:p>
                    <a:p>
                      <a:pPr marL="228600" lvl="0" indent="-228600">
                        <a:lnSpc>
                          <a:spcPct val="107000"/>
                        </a:lnSpc>
                        <a:buFont typeface="+mj-lt"/>
                        <a:buAutoNum type="arabicPeriod"/>
                      </a:pPr>
                      <a:r>
                        <a:rPr lang="ru-RU" dirty="0" smtClean="0"/>
                        <a:t>ООО «</a:t>
                      </a:r>
                      <a:r>
                        <a:rPr lang="ru-RU" dirty="0" err="1" smtClean="0"/>
                        <a:t>ЭкоСтройРесурс</a:t>
                      </a:r>
                      <a:r>
                        <a:rPr lang="ru-RU" dirty="0" smtClean="0"/>
                        <a:t>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</a:pPr>
                      <a:r>
                        <a:rPr lang="ru-RU" dirty="0" smtClean="0"/>
                        <a:t>Сектор </a:t>
                      </a:r>
                      <a:r>
                        <a:rPr lang="en-US" dirty="0" smtClean="0"/>
                        <a:t>B2G</a:t>
                      </a:r>
                      <a:r>
                        <a:rPr lang="ru-RU" dirty="0" smtClean="0"/>
                        <a:t>: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+mj-lt"/>
                        <a:buAutoNum type="arabicPeriod"/>
                      </a:pPr>
                      <a:r>
                        <a:rPr lang="ru-RU" dirty="0" smtClean="0"/>
                        <a:t>Муниципальные учреждения;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+mj-lt"/>
                        <a:buAutoNum type="arabicPeriod"/>
                      </a:pPr>
                      <a:r>
                        <a:rPr lang="ru-RU" dirty="0" smtClean="0"/>
                        <a:t>Департамент градостроительства г. Самара.</a:t>
                      </a:r>
                    </a:p>
                    <a:p>
                      <a:pPr lvl="0">
                        <a:lnSpc>
                          <a:spcPct val="107000"/>
                        </a:lnSpc>
                      </a:pPr>
                      <a:endParaRPr lang="ru-RU" dirty="0" smtClean="0"/>
                    </a:p>
                    <a:p>
                      <a:pPr lvl="0" algn="ctr">
                        <a:lnSpc>
                          <a:spcPct val="107000"/>
                        </a:lnSpc>
                      </a:pPr>
                      <a:r>
                        <a:rPr lang="ru-RU" dirty="0" smtClean="0"/>
                        <a:t>Сектор </a:t>
                      </a:r>
                      <a:r>
                        <a:rPr lang="en-US" dirty="0" smtClean="0"/>
                        <a:t>B2B:</a:t>
                      </a:r>
                      <a:endParaRPr lang="ru-RU" dirty="0" smtClean="0"/>
                    </a:p>
                    <a:p>
                      <a:pPr marL="228600" lvl="0" indent="-228600">
                        <a:lnSpc>
                          <a:spcPct val="107000"/>
                        </a:lnSpc>
                        <a:buFont typeface="+mj-lt"/>
                        <a:buAutoNum type="arabicPeriod"/>
                      </a:pPr>
                      <a:r>
                        <a:rPr lang="ru-RU" dirty="0" smtClean="0"/>
                        <a:t>Санатории;</a:t>
                      </a:r>
                    </a:p>
                    <a:p>
                      <a:pPr marL="228600" lvl="0" indent="-228600">
                        <a:lnSpc>
                          <a:spcPct val="107000"/>
                        </a:lnSpc>
                        <a:buFont typeface="+mj-lt"/>
                        <a:buAutoNum type="arabicPeriod"/>
                      </a:pPr>
                      <a:r>
                        <a:rPr lang="ru-RU" dirty="0" smtClean="0"/>
                        <a:t>Предприятия общественного питания;</a:t>
                      </a:r>
                    </a:p>
                    <a:p>
                      <a:pPr marL="228600" lvl="0" indent="-228600">
                        <a:lnSpc>
                          <a:spcPct val="107000"/>
                        </a:lnSpc>
                        <a:buFont typeface="+mj-lt"/>
                        <a:buAutoNum type="arabicPeriod"/>
                      </a:pPr>
                      <a:r>
                        <a:rPr lang="ru-RU" dirty="0" smtClean="0"/>
                        <a:t>Арт-кластеры;</a:t>
                      </a:r>
                    </a:p>
                    <a:p>
                      <a:pPr marL="228600" lvl="0" indent="-228600">
                        <a:lnSpc>
                          <a:spcPct val="107000"/>
                        </a:lnSpc>
                        <a:buFont typeface="+mj-lt"/>
                        <a:buAutoNum type="arabicPeriod"/>
                      </a:pPr>
                      <a:r>
                        <a:rPr lang="ru-RU" dirty="0" smtClean="0"/>
                        <a:t>Крупные организации с прилегающей территорией и внутренней территорией рекреации.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682301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4286" y="35982"/>
            <a:ext cx="914528" cy="97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31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Пользовательский сценарий</a:t>
            </a:r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/>
              <a:t>На данный момент основное предложение обращено к секторам </a:t>
            </a:r>
            <a:r>
              <a:rPr lang="en-US" dirty="0" smtClean="0"/>
              <a:t>B2G </a:t>
            </a:r>
            <a:r>
              <a:rPr lang="ru-RU" dirty="0" smtClean="0"/>
              <a:t>и</a:t>
            </a:r>
            <a:r>
              <a:rPr lang="en-US" dirty="0" smtClean="0"/>
              <a:t> B2B</a:t>
            </a:r>
            <a:r>
              <a:rPr lang="ru-RU" dirty="0" smtClean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/>
              <a:t>По отношению к государственному сектору: планируется участие в тендерных конкурсах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/>
              <a:t>По отношению к сектору бизнеса: планируется участие в специализированных мебельных выставках, а также проведение партнерских кампаний с арт-кластерами г. Самара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Дальнейшие шаги по работе над проектом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8086" y="245532"/>
            <a:ext cx="914528" cy="9716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6704" t="5573" r="3779" b="2478"/>
          <a:stretch/>
        </p:blipFill>
        <p:spPr>
          <a:xfrm>
            <a:off x="931983" y="1114091"/>
            <a:ext cx="3173292" cy="35742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440" y="1017725"/>
            <a:ext cx="3278332" cy="348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5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Результаты пользовательского тестирования</a:t>
            </a:r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smtClean="0">
                <a:solidFill>
                  <a:schemeClr val="dk1"/>
                </a:solidFill>
              </a:rPr>
              <a:t>На данный момент продукт не тестировался</a:t>
            </a: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lh7-us.googleusercontent.com/J8gvHqL-vpEUJibmVitTBnMV-SG_ZKbmAWnd8HEUj7uij3ZfChA8wKxu-UnDsr2Jqjyzyg4U9-IRNohaduG2dfJ21jIzNvIf5eBixtTUCh0NtvPxKoiGTkmRDDk659WZOEtMD8-kRCPNNAvON7Tnqw=s20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15" y="211930"/>
            <a:ext cx="9025785" cy="4931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8391" y="4041777"/>
            <a:ext cx="3529693" cy="753496"/>
          </a:xfrm>
        </p:spPr>
        <p:txBody>
          <a:bodyPr/>
          <a:lstStyle/>
          <a:p>
            <a:pPr marL="0" indent="0" algn="ctr">
              <a:buNone/>
            </a:pPr>
            <a:r>
              <a:rPr lang="ru-RU" sz="1500" dirty="0">
                <a:latin typeface="+mj-lt"/>
              </a:rPr>
              <a:t>Доли </a:t>
            </a:r>
            <a:r>
              <a:rPr lang="ru-RU" sz="1500" dirty="0">
                <a:latin typeface="+mj-lt"/>
              </a:rPr>
              <a:t>рынка </a:t>
            </a:r>
            <a:r>
              <a:rPr lang="ru-RU" sz="1500" dirty="0" err="1">
                <a:latin typeface="+mj-lt"/>
              </a:rPr>
              <a:t>стартап</a:t>
            </a:r>
            <a:r>
              <a:rPr lang="ru-RU" sz="1500" dirty="0">
                <a:latin typeface="+mj-lt"/>
              </a:rPr>
              <a:t>-проекта по методу </a:t>
            </a:r>
            <a:r>
              <a:rPr lang="en-US" sz="1500" dirty="0">
                <a:latin typeface="+mj-lt"/>
              </a:rPr>
              <a:t>TAM</a:t>
            </a:r>
            <a:r>
              <a:rPr lang="ru-RU" sz="1500" dirty="0">
                <a:latin typeface="+mj-lt"/>
              </a:rPr>
              <a:t>-</a:t>
            </a:r>
            <a:r>
              <a:rPr lang="en-US" sz="1500" dirty="0">
                <a:latin typeface="+mj-lt"/>
              </a:rPr>
              <a:t>SAM</a:t>
            </a:r>
            <a:r>
              <a:rPr lang="ru-RU" sz="1500" dirty="0">
                <a:latin typeface="+mj-lt"/>
              </a:rPr>
              <a:t>-</a:t>
            </a:r>
            <a:r>
              <a:rPr lang="en-US" sz="1500">
                <a:latin typeface="+mj-lt"/>
              </a:rPr>
              <a:t>SOM </a:t>
            </a:r>
            <a:r>
              <a:rPr lang="ru-RU" sz="1500">
                <a:latin typeface="+mj-lt"/>
              </a:rPr>
              <a:t>в млн. </a:t>
            </a:r>
            <a:r>
              <a:rPr lang="ru-RU" sz="1500" dirty="0">
                <a:latin typeface="+mj-lt"/>
              </a:rPr>
              <a:t>руб.</a:t>
            </a:r>
            <a:endParaRPr lang="ru-RU" sz="1500" dirty="0">
              <a:latin typeface="+mj-lt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8215" y="4632723"/>
            <a:ext cx="596160" cy="2821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447800" y="228600"/>
            <a:ext cx="3438525" cy="382191"/>
          </a:xfrm>
        </p:spPr>
        <p:txBody>
          <a:bodyPr>
            <a:noAutofit/>
          </a:bodyPr>
          <a:lstStyle/>
          <a:p>
            <a:r>
              <a:rPr lang="ru-RU" sz="2700" dirty="0"/>
              <a:t>РЫНОК</a:t>
            </a:r>
            <a:endParaRPr lang="ru-RU" sz="2700" dirty="0"/>
          </a:p>
        </p:txBody>
      </p:sp>
      <p:sp>
        <p:nvSpPr>
          <p:cNvPr id="7" name="TextBox 6"/>
          <p:cNvSpPr txBox="1"/>
          <p:nvPr/>
        </p:nvSpPr>
        <p:spPr>
          <a:xfrm>
            <a:off x="8728364" y="4750724"/>
            <a:ext cx="25001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bg1"/>
                </a:solidFill>
              </a:rPr>
              <a:t>7</a:t>
            </a:r>
          </a:p>
        </p:txBody>
      </p:sp>
      <p:graphicFrame>
        <p:nvGraphicFramePr>
          <p:cNvPr id="8" name="Диаграмма 7"/>
          <p:cNvGraphicFramePr/>
          <p:nvPr>
            <p:extLst/>
          </p:nvPr>
        </p:nvGraphicFramePr>
        <p:xfrm>
          <a:off x="4886325" y="1167715"/>
          <a:ext cx="3717032" cy="2700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/>
          <p:nvPr>
            <p:extLst/>
          </p:nvPr>
        </p:nvGraphicFramePr>
        <p:xfrm>
          <a:off x="638175" y="1207276"/>
          <a:ext cx="4000500" cy="2700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77283" y="4036468"/>
            <a:ext cx="405204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latin typeface="+mj-lt"/>
                <a:ea typeface="Calibri" panose="020F0502020204030204" pitchFamily="34" charset="0"/>
              </a:rPr>
              <a:t> Объем мирового производства уличной мебели за период 2019-2023 гг. в млрд. долл.</a:t>
            </a:r>
            <a:endParaRPr lang="ru-RU" sz="1500" dirty="0">
              <a:latin typeface="+mj-lt"/>
            </a:endParaRPr>
          </a:p>
        </p:txBody>
      </p:sp>
      <p:sp>
        <p:nvSpPr>
          <p:cNvPr id="10" name="Google Shape;169;p4"/>
          <p:cNvSpPr txBox="1"/>
          <p:nvPr/>
        </p:nvSpPr>
        <p:spPr>
          <a:xfrm>
            <a:off x="242762" y="4793972"/>
            <a:ext cx="1028027" cy="164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850" rIns="0" bIns="0" anchor="t" anchorCtr="0">
            <a:spAutoFit/>
          </a:bodyPr>
          <a:lstStyle/>
          <a:p>
            <a:pPr marL="9525" algn="ctr">
              <a:buClr>
                <a:srgbClr val="404040"/>
              </a:buClr>
              <a:buSzPts val="1400"/>
            </a:pPr>
            <a:r>
              <a:rPr lang="ru-RU" sz="1050" dirty="0">
                <a:solidFill>
                  <a:srgbClr val="404040"/>
                </a:solidFill>
                <a:latin typeface="+mj-lt"/>
                <a:ea typeface="Times New Roman"/>
                <a:cs typeface="Times New Roman"/>
                <a:sym typeface="Times New Roman"/>
              </a:rPr>
              <a:t>Самара 2024</a:t>
            </a:r>
            <a:endParaRPr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97105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311700" y="16287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Структура издержек и бизнес-модель</a:t>
            </a:r>
            <a:endParaRPr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3021065"/>
              </p:ext>
            </p:extLst>
          </p:nvPr>
        </p:nvGraphicFramePr>
        <p:xfrm>
          <a:off x="311702" y="701016"/>
          <a:ext cx="8520599" cy="4076086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512464">
                  <a:extLst>
                    <a:ext uri="{9D8B030D-6E8A-4147-A177-3AD203B41FA5}">
                      <a16:colId xmlns:a16="http://schemas.microsoft.com/office/drawing/2014/main" val="3504429782"/>
                    </a:ext>
                  </a:extLst>
                </a:gridCol>
                <a:gridCol w="2060524">
                  <a:extLst>
                    <a:ext uri="{9D8B030D-6E8A-4147-A177-3AD203B41FA5}">
                      <a16:colId xmlns:a16="http://schemas.microsoft.com/office/drawing/2014/main" val="3882703869"/>
                    </a:ext>
                  </a:extLst>
                </a:gridCol>
                <a:gridCol w="1730498">
                  <a:extLst>
                    <a:ext uri="{9D8B030D-6E8A-4147-A177-3AD203B41FA5}">
                      <a16:colId xmlns:a16="http://schemas.microsoft.com/office/drawing/2014/main" val="865269076"/>
                    </a:ext>
                  </a:extLst>
                </a:gridCol>
                <a:gridCol w="1416345">
                  <a:extLst>
                    <a:ext uri="{9D8B030D-6E8A-4147-A177-3AD203B41FA5}">
                      <a16:colId xmlns:a16="http://schemas.microsoft.com/office/drawing/2014/main" val="2723243082"/>
                    </a:ext>
                  </a:extLst>
                </a:gridCol>
                <a:gridCol w="1800768">
                  <a:extLst>
                    <a:ext uri="{9D8B030D-6E8A-4147-A177-3AD203B41FA5}">
                      <a16:colId xmlns:a16="http://schemas.microsoft.com/office/drawing/2014/main" val="2425492065"/>
                    </a:ext>
                  </a:extLst>
                </a:gridCol>
              </a:tblGrid>
              <a:tr h="3817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Ключевые партнеры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03" marR="401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Ключевые виды деятельности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03" marR="401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Ценностные предложения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03" marR="401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Взаимоотношения с клиентами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03" marR="401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Потребительские сегменты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03" marR="40103" marT="0" marB="0" anchor="ctr"/>
                </a:tc>
                <a:extLst>
                  <a:ext uri="{0D108BD9-81ED-4DB2-BD59-A6C34878D82A}">
                    <a16:rowId xmlns:a16="http://schemas.microsoft.com/office/drawing/2014/main" val="2835142565"/>
                  </a:ext>
                </a:extLst>
              </a:tr>
              <a:tr h="1309128"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</a:p>
                    <a:p>
                      <a:pPr marL="228600" lvl="0" indent="-2286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b="0" dirty="0" smtClean="0">
                          <a:effectLst/>
                        </a:rPr>
                        <a:t>Комитет</a:t>
                      </a:r>
                      <a:r>
                        <a:rPr lang="ru-RU" sz="800" b="0" baseline="0" dirty="0" smtClean="0">
                          <a:effectLst/>
                        </a:rPr>
                        <a:t> по развитию инфраструктуры г. Самара;</a:t>
                      </a:r>
                    </a:p>
                    <a:p>
                      <a:pPr marL="228600" lvl="0" indent="-2286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b="0" baseline="0" dirty="0" smtClean="0">
                          <a:effectLst/>
                        </a:rPr>
                        <a:t>Департамент градостроительства г. Самара;</a:t>
                      </a:r>
                    </a:p>
                    <a:p>
                      <a:pPr marL="228600" lvl="0" indent="-2286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b="0" baseline="0" dirty="0" smtClean="0">
                          <a:effectLst/>
                        </a:rPr>
                        <a:t>ООО «</a:t>
                      </a:r>
                      <a:r>
                        <a:rPr lang="ru-RU" sz="800" b="0" baseline="0" dirty="0" err="1" smtClean="0">
                          <a:effectLst/>
                        </a:rPr>
                        <a:t>ЭкоСтройРесурс</a:t>
                      </a:r>
                      <a:r>
                        <a:rPr lang="ru-RU" sz="800" b="0" baseline="0" dirty="0" smtClean="0">
                          <a:effectLst/>
                        </a:rPr>
                        <a:t>».</a:t>
                      </a:r>
                      <a:endParaRPr lang="ru-RU" sz="800" b="0" dirty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03" marR="40103" marT="0" marB="0"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800" dirty="0" smtClean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dirty="0" smtClean="0">
                          <a:effectLst/>
                        </a:rPr>
                        <a:t>Производство уличной мебели из переработанного пластика;</a:t>
                      </a:r>
                      <a:endParaRPr lang="ru-RU" sz="8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dirty="0" smtClean="0">
                          <a:effectLst/>
                        </a:rPr>
                        <a:t>Проведение экологической кампании для жителей г. Самара;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0103" marR="40103" marT="0" marB="0"/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1. </a:t>
                      </a:r>
                      <a:r>
                        <a:rPr lang="ru-RU" sz="800" dirty="0" smtClean="0">
                          <a:effectLst/>
                        </a:rPr>
                        <a:t>Предложение</a:t>
                      </a:r>
                      <a:r>
                        <a:rPr lang="ru-RU" sz="800" baseline="0" dirty="0" smtClean="0">
                          <a:effectLst/>
                        </a:rPr>
                        <a:t> мебели устойчивой к особенностям климатической среды самарской области</a:t>
                      </a:r>
                      <a:r>
                        <a:rPr lang="ru-RU" sz="800" dirty="0" smtClean="0">
                          <a:effectLst/>
                        </a:rPr>
                        <a:t>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/>
                      </a:r>
                      <a:br>
                        <a:rPr lang="ru-RU" sz="800" dirty="0">
                          <a:effectLst/>
                        </a:rPr>
                      </a:br>
                      <a:r>
                        <a:rPr lang="ru-RU" sz="800" dirty="0">
                          <a:effectLst/>
                        </a:rPr>
                        <a:t>2. </a:t>
                      </a:r>
                      <a:r>
                        <a:rPr lang="ru-RU" sz="800" dirty="0" smtClean="0">
                          <a:effectLst/>
                        </a:rPr>
                        <a:t>Использование</a:t>
                      </a:r>
                      <a:r>
                        <a:rPr lang="ru-RU" sz="800" baseline="0" dirty="0" smtClean="0">
                          <a:effectLst/>
                        </a:rPr>
                        <a:t> отходов в качестве вторсырья – очищение мусорных полигонов</a:t>
                      </a:r>
                      <a:r>
                        <a:rPr lang="ru-RU" sz="800" dirty="0" smtClean="0">
                          <a:effectLst/>
                        </a:rPr>
                        <a:t>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/>
                      </a:r>
                      <a:br>
                        <a:rPr lang="ru-RU" sz="800" dirty="0">
                          <a:effectLst/>
                        </a:rPr>
                      </a:br>
                      <a:r>
                        <a:rPr lang="ru-RU" sz="800" dirty="0">
                          <a:effectLst/>
                        </a:rPr>
                        <a:t>3. </a:t>
                      </a:r>
                      <a:r>
                        <a:rPr lang="ru-RU" sz="800" baseline="0" dirty="0" smtClean="0">
                          <a:effectLst/>
                        </a:rPr>
                        <a:t>Приведение городской среды г. Самара в единый стиль оформления;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baseline="0" dirty="0" smtClean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aseline="0" dirty="0" smtClean="0">
                          <a:effectLst/>
                        </a:rPr>
                        <a:t>4. Предложение более бюджетной мебели по сравнению с аналогами.</a:t>
                      </a:r>
                      <a:endParaRPr lang="ru-RU" sz="800" dirty="0" smtClean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03" marR="40103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dirty="0" smtClean="0">
                          <a:effectLst/>
                        </a:rPr>
                        <a:t>Представление проекта перед потребителями сектора </a:t>
                      </a:r>
                      <a:r>
                        <a:rPr lang="en-US" sz="800" smtClean="0">
                          <a:effectLst/>
                        </a:rPr>
                        <a:t>B2B</a:t>
                      </a:r>
                      <a:r>
                        <a:rPr lang="ru-RU" sz="800" smtClean="0">
                          <a:effectLst/>
                        </a:rPr>
                        <a:t> </a:t>
                      </a:r>
                      <a:r>
                        <a:rPr lang="ru-RU" sz="800" dirty="0" smtClean="0">
                          <a:effectLst/>
                        </a:rPr>
                        <a:t>на выставках;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dirty="0" smtClean="0">
                          <a:effectLst/>
                        </a:rPr>
                        <a:t>Участие в тендерных</a:t>
                      </a:r>
                      <a:r>
                        <a:rPr lang="en-US" sz="800" baseline="0" smtClean="0">
                          <a:effectLst/>
                        </a:rPr>
                        <a:t> </a:t>
                      </a:r>
                      <a:r>
                        <a:rPr lang="ru-RU" sz="800" baseline="0" smtClean="0">
                          <a:effectLst/>
                        </a:rPr>
                        <a:t>аукционах </a:t>
                      </a:r>
                      <a:r>
                        <a:rPr lang="ru-RU" sz="800" baseline="0" dirty="0" smtClean="0">
                          <a:effectLst/>
                        </a:rPr>
                        <a:t>для сегмента </a:t>
                      </a:r>
                      <a:r>
                        <a:rPr lang="en-US" sz="800" baseline="0" smtClean="0">
                          <a:effectLst/>
                        </a:rPr>
                        <a:t>B2G</a:t>
                      </a:r>
                      <a:r>
                        <a:rPr lang="ru-RU" sz="800" baseline="0" smtClean="0">
                          <a:effectLst/>
                        </a:rPr>
                        <a:t>.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03" marR="40103" marT="0" marB="0"/>
                </a:tc>
                <a:tc rowSpan="3">
                  <a:txBody>
                    <a:bodyPr/>
                    <a:lstStyle/>
                    <a:p>
                      <a:pPr marL="0" lv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800" dirty="0" smtClean="0">
                        <a:effectLst/>
                      </a:endParaRPr>
                    </a:p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Сектор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en-US" sz="800" baseline="0" dirty="0" smtClean="0">
                          <a:effectLst/>
                        </a:rPr>
                        <a:t>B2G</a:t>
                      </a:r>
                      <a:r>
                        <a:rPr lang="ru-RU" sz="800" baseline="0" dirty="0" smtClean="0">
                          <a:effectLst/>
                        </a:rPr>
                        <a:t>:</a:t>
                      </a:r>
                      <a:endParaRPr lang="ru-RU" sz="800" dirty="0" smtClean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dirty="0" smtClean="0">
                          <a:effectLst/>
                        </a:rPr>
                        <a:t>Муниципальные</a:t>
                      </a:r>
                      <a:r>
                        <a:rPr lang="ru-RU" sz="800" baseline="0" dirty="0" smtClean="0">
                          <a:effectLst/>
                        </a:rPr>
                        <a:t> учреждения</a:t>
                      </a:r>
                      <a:r>
                        <a:rPr lang="ru-RU" sz="800" dirty="0" smtClean="0">
                          <a:effectLst/>
                        </a:rPr>
                        <a:t>;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dirty="0" smtClean="0">
                          <a:effectLst/>
                        </a:rPr>
                        <a:t>Департамент градостроительства г. Самара.</a:t>
                      </a:r>
                    </a:p>
                    <a:p>
                      <a:pPr marL="0" lv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800" dirty="0" smtClean="0">
                        <a:effectLst/>
                      </a:endParaRPr>
                    </a:p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Сектор </a:t>
                      </a:r>
                      <a:r>
                        <a:rPr lang="en-US" sz="800" dirty="0" smtClean="0">
                          <a:effectLst/>
                        </a:rPr>
                        <a:t>B2B:</a:t>
                      </a:r>
                      <a:endParaRPr lang="ru-RU" sz="800" dirty="0" smtClean="0">
                        <a:effectLst/>
                      </a:endParaRPr>
                    </a:p>
                    <a:p>
                      <a:pPr marL="228600" lvl="0" indent="-2286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dirty="0" smtClean="0">
                          <a:effectLst/>
                        </a:rPr>
                        <a:t>Санатории;</a:t>
                      </a:r>
                    </a:p>
                    <a:p>
                      <a:pPr marL="228600" lvl="0" indent="-2286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dirty="0" smtClean="0">
                          <a:effectLst/>
                        </a:rPr>
                        <a:t>Предприятия</a:t>
                      </a:r>
                      <a:r>
                        <a:rPr lang="ru-RU" sz="800" baseline="0" dirty="0" smtClean="0">
                          <a:effectLst/>
                        </a:rPr>
                        <a:t> общественного питания;</a:t>
                      </a:r>
                    </a:p>
                    <a:p>
                      <a:pPr marL="228600" lvl="0" indent="-2286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baseline="0" dirty="0" smtClean="0">
                          <a:effectLst/>
                        </a:rPr>
                        <a:t>Арт-кластеры;</a:t>
                      </a:r>
                    </a:p>
                    <a:p>
                      <a:pPr marL="228600" lvl="0" indent="-2286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baseline="0" dirty="0" smtClean="0">
                          <a:effectLst/>
                        </a:rPr>
                        <a:t>Крупные организации с прилегающей территорией и внутренней территорией рекреации.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03" marR="40103" marT="0" marB="0"/>
                </a:tc>
                <a:extLst>
                  <a:ext uri="{0D108BD9-81ED-4DB2-BD59-A6C34878D82A}">
                    <a16:rowId xmlns:a16="http://schemas.microsoft.com/office/drawing/2014/main" val="389050282"/>
                  </a:ext>
                </a:extLst>
              </a:tr>
              <a:tr h="1272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Ключевые ресурсы</a:t>
                      </a:r>
                      <a:endParaRPr lang="ru-RU" sz="9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03" marR="4010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Каналы сбыта</a:t>
                      </a:r>
                      <a:endParaRPr lang="ru-RU" sz="9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03" marR="4010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870425"/>
                  </a:ext>
                </a:extLst>
              </a:tr>
              <a:tr h="13091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dirty="0">
                          <a:effectLst/>
                        </a:rPr>
                        <a:t>Расходный материал;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dirty="0">
                          <a:effectLst/>
                        </a:rPr>
                        <a:t>Оборудование;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dirty="0" smtClean="0">
                          <a:effectLst/>
                        </a:rPr>
                        <a:t>Производственный персонал;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dirty="0" smtClean="0">
                          <a:effectLst/>
                        </a:rPr>
                        <a:t>Управленческий персонал;</a:t>
                      </a:r>
                      <a:endParaRPr lang="ru-RU" sz="8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dirty="0" smtClean="0">
                          <a:effectLst/>
                        </a:rPr>
                        <a:t>Арендованное помещение.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03" marR="4010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dirty="0" smtClean="0">
                          <a:effectLst/>
                        </a:rPr>
                        <a:t>Создание сайта с формой обратной связи;</a:t>
                      </a:r>
                      <a:endParaRPr lang="ru-RU" sz="8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dirty="0" smtClean="0">
                          <a:effectLst/>
                        </a:rPr>
                        <a:t>Участие в специализированных</a:t>
                      </a:r>
                      <a:r>
                        <a:rPr lang="ru-RU" sz="800" baseline="0" dirty="0" smtClean="0">
                          <a:effectLst/>
                        </a:rPr>
                        <a:t> выставках для предпринимателей</a:t>
                      </a:r>
                      <a:r>
                        <a:rPr lang="ru-RU" sz="800" dirty="0" smtClean="0">
                          <a:effectLst/>
                        </a:rPr>
                        <a:t>.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0103" marR="4010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247722"/>
                  </a:ext>
                </a:extLst>
              </a:tr>
              <a:tr h="127253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Структура издержек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03" marR="40103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Потоки поступления доходов</a:t>
                      </a:r>
                      <a:endParaRPr lang="ru-RU" sz="9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03" marR="40103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496611"/>
                  </a:ext>
                </a:extLst>
              </a:tr>
              <a:tr h="654564">
                <a:tc gridSpan="2"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b="0" dirty="0" smtClean="0">
                          <a:effectLst/>
                        </a:rPr>
                        <a:t>Покупка</a:t>
                      </a:r>
                      <a:r>
                        <a:rPr lang="ru-RU" sz="800" b="0" baseline="0" dirty="0" smtClean="0">
                          <a:effectLst/>
                        </a:rPr>
                        <a:t> сырья для производства</a:t>
                      </a:r>
                      <a:r>
                        <a:rPr lang="ru-RU" sz="800" b="0" dirty="0" smtClean="0">
                          <a:effectLst/>
                        </a:rPr>
                        <a:t>;</a:t>
                      </a:r>
                      <a:endParaRPr lang="ru-RU" sz="800" b="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b="0" dirty="0" smtClean="0">
                          <a:effectLst/>
                        </a:rPr>
                        <a:t>Производство (заработная</a:t>
                      </a:r>
                      <a:r>
                        <a:rPr lang="ru-RU" sz="800" b="0" baseline="0" dirty="0" smtClean="0">
                          <a:effectLst/>
                        </a:rPr>
                        <a:t> плата, аренда, амортизация, услуги ЖКХ)</a:t>
                      </a:r>
                      <a:r>
                        <a:rPr lang="ru-RU" sz="800" b="0" dirty="0" smtClean="0">
                          <a:effectLst/>
                        </a:rPr>
                        <a:t>;</a:t>
                      </a:r>
                      <a:endParaRPr lang="ru-RU" sz="800" b="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b="0" dirty="0" smtClean="0">
                          <a:effectLst/>
                        </a:rPr>
                        <a:t>Маркетинговые мероприятия;</a:t>
                      </a:r>
                      <a:endParaRPr lang="ru-RU" sz="800" b="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b="0" dirty="0" smtClean="0">
                          <a:effectLst/>
                        </a:rPr>
                        <a:t>Налог</a:t>
                      </a:r>
                      <a:r>
                        <a:rPr lang="ru-RU" sz="800" b="0" baseline="0" dirty="0" smtClean="0">
                          <a:effectLst/>
                        </a:rPr>
                        <a:t> на прибыль</a:t>
                      </a:r>
                      <a:r>
                        <a:rPr lang="ru-RU" sz="800" b="0" dirty="0" smtClean="0">
                          <a:effectLst/>
                        </a:rPr>
                        <a:t> 20%.</a:t>
                      </a:r>
                      <a:endParaRPr lang="ru-RU" sz="800" b="0" dirty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03" marR="40103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dirty="0" smtClean="0">
                          <a:effectLst/>
                        </a:rPr>
                        <a:t>Поступления от продажи</a:t>
                      </a:r>
                      <a:r>
                        <a:rPr lang="ru-RU" sz="800" baseline="0" dirty="0" smtClean="0">
                          <a:effectLst/>
                        </a:rPr>
                        <a:t> предлагаемого товара;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baseline="0" dirty="0" smtClean="0">
                          <a:effectLst/>
                        </a:rPr>
                        <a:t>Поступление от продажи франшизы другим предпринимателям.</a:t>
                      </a:r>
                      <a:endParaRPr lang="ru-RU" sz="800" dirty="0" smtClean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03" marR="4010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99245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215" y="4632723"/>
            <a:ext cx="596160" cy="2821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447800" y="209550"/>
            <a:ext cx="3438525" cy="382191"/>
          </a:xfrm>
        </p:spPr>
        <p:txBody>
          <a:bodyPr>
            <a:noAutofit/>
          </a:bodyPr>
          <a:lstStyle/>
          <a:p>
            <a:r>
              <a:rPr lang="ru-RU" sz="2700" dirty="0"/>
              <a:t>ФИНАНСЫ</a:t>
            </a:r>
            <a:endParaRPr lang="ru-RU" sz="2700" dirty="0"/>
          </a:p>
        </p:txBody>
      </p:sp>
      <p:sp>
        <p:nvSpPr>
          <p:cNvPr id="7" name="TextBox 6"/>
          <p:cNvSpPr txBox="1"/>
          <p:nvPr/>
        </p:nvSpPr>
        <p:spPr>
          <a:xfrm>
            <a:off x="8728363" y="4750724"/>
            <a:ext cx="3227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4375" y="815639"/>
            <a:ext cx="63085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+mj-lt"/>
              </a:rPr>
              <a:t>Основные источники привлечения финансирования:</a:t>
            </a:r>
          </a:p>
          <a:p>
            <a:endParaRPr lang="ru-RU" sz="1800" b="1" dirty="0">
              <a:solidFill>
                <a:srgbClr val="1C9CD9"/>
              </a:solidFill>
              <a:latin typeface="+mj-lt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800" dirty="0">
                <a:latin typeface="+mj-lt"/>
              </a:rPr>
              <a:t>Грант 1 млн. руб. от Фонда содействия инновациям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800" dirty="0">
                <a:latin typeface="+mj-lt"/>
              </a:rPr>
              <a:t>Участие в национальном проекте «Экология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800" dirty="0">
                <a:latin typeface="+mj-lt"/>
              </a:rPr>
              <a:t>Участие в национальном проекте «Жилье и городская среда»</a:t>
            </a:r>
          </a:p>
        </p:txBody>
      </p:sp>
      <p:pic>
        <p:nvPicPr>
          <p:cNvPr id="9" name="Picture 2" descr="Фонд содействия инновациям принимает заявки на участие в конкурсах - сайт  МЦРП «Новый Ростов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39" y="2703804"/>
            <a:ext cx="3929065" cy="163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698" y="2421620"/>
            <a:ext cx="2211102" cy="2211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074" y="2656575"/>
            <a:ext cx="1936787" cy="1731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Google Shape;169;p4"/>
          <p:cNvSpPr txBox="1"/>
          <p:nvPr/>
        </p:nvSpPr>
        <p:spPr>
          <a:xfrm>
            <a:off x="242762" y="4793972"/>
            <a:ext cx="1028027" cy="164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850" rIns="0" bIns="0" anchor="t" anchorCtr="0">
            <a:spAutoFit/>
          </a:bodyPr>
          <a:lstStyle/>
          <a:p>
            <a:pPr marL="9525" algn="ctr">
              <a:buClr>
                <a:srgbClr val="404040"/>
              </a:buClr>
              <a:buSzPts val="1400"/>
            </a:pPr>
            <a:r>
              <a:rPr lang="ru-RU" sz="1050" dirty="0">
                <a:solidFill>
                  <a:srgbClr val="404040"/>
                </a:solidFill>
                <a:latin typeface="+mj-lt"/>
                <a:ea typeface="Times New Roman"/>
                <a:cs typeface="Times New Roman"/>
                <a:sym typeface="Times New Roman"/>
              </a:rPr>
              <a:t>Самара 2024</a:t>
            </a:r>
            <a:endParaRPr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82899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215" y="4632723"/>
            <a:ext cx="596160" cy="2821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16295" y="47043"/>
            <a:ext cx="3438525" cy="382191"/>
          </a:xfrm>
        </p:spPr>
        <p:txBody>
          <a:bodyPr>
            <a:noAutofit/>
          </a:bodyPr>
          <a:lstStyle/>
          <a:p>
            <a:r>
              <a:rPr lang="ru-RU" sz="1800" dirty="0"/>
              <a:t>ОЦЕНКА БИЗНЕСА</a:t>
            </a:r>
            <a:endParaRPr lang="ru-RU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8703426" y="4776401"/>
            <a:ext cx="32482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bg1"/>
                </a:solidFill>
              </a:rPr>
              <a:t>10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815564"/>
              </p:ext>
            </p:extLst>
          </p:nvPr>
        </p:nvGraphicFramePr>
        <p:xfrm>
          <a:off x="297180" y="509859"/>
          <a:ext cx="8406250" cy="2650533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2423375">
                  <a:extLst>
                    <a:ext uri="{9D8B030D-6E8A-4147-A177-3AD203B41FA5}">
                      <a16:colId xmlns:a16="http://schemas.microsoft.com/office/drawing/2014/main" val="2640504891"/>
                    </a:ext>
                  </a:extLst>
                </a:gridCol>
                <a:gridCol w="706144">
                  <a:extLst>
                    <a:ext uri="{9D8B030D-6E8A-4147-A177-3AD203B41FA5}">
                      <a16:colId xmlns:a16="http://schemas.microsoft.com/office/drawing/2014/main" val="3197736224"/>
                    </a:ext>
                  </a:extLst>
                </a:gridCol>
                <a:gridCol w="677358">
                  <a:extLst>
                    <a:ext uri="{9D8B030D-6E8A-4147-A177-3AD203B41FA5}">
                      <a16:colId xmlns:a16="http://schemas.microsoft.com/office/drawing/2014/main" val="3013785929"/>
                    </a:ext>
                  </a:extLst>
                </a:gridCol>
                <a:gridCol w="677358">
                  <a:extLst>
                    <a:ext uri="{9D8B030D-6E8A-4147-A177-3AD203B41FA5}">
                      <a16:colId xmlns:a16="http://schemas.microsoft.com/office/drawing/2014/main" val="3551827813"/>
                    </a:ext>
                  </a:extLst>
                </a:gridCol>
                <a:gridCol w="784403">
                  <a:extLst>
                    <a:ext uri="{9D8B030D-6E8A-4147-A177-3AD203B41FA5}">
                      <a16:colId xmlns:a16="http://schemas.microsoft.com/office/drawing/2014/main" val="1466562884"/>
                    </a:ext>
                  </a:extLst>
                </a:gridCol>
                <a:gridCol w="784403">
                  <a:extLst>
                    <a:ext uri="{9D8B030D-6E8A-4147-A177-3AD203B41FA5}">
                      <a16:colId xmlns:a16="http://schemas.microsoft.com/office/drawing/2014/main" val="1178282030"/>
                    </a:ext>
                  </a:extLst>
                </a:gridCol>
                <a:gridCol w="784403">
                  <a:extLst>
                    <a:ext uri="{9D8B030D-6E8A-4147-A177-3AD203B41FA5}">
                      <a16:colId xmlns:a16="http://schemas.microsoft.com/office/drawing/2014/main" val="77575797"/>
                    </a:ext>
                  </a:extLst>
                </a:gridCol>
                <a:gridCol w="784403">
                  <a:extLst>
                    <a:ext uri="{9D8B030D-6E8A-4147-A177-3AD203B41FA5}">
                      <a16:colId xmlns:a16="http://schemas.microsoft.com/office/drawing/2014/main" val="3954030330"/>
                    </a:ext>
                  </a:extLst>
                </a:gridCol>
                <a:gridCol w="784403">
                  <a:extLst>
                    <a:ext uri="{9D8B030D-6E8A-4147-A177-3AD203B41FA5}">
                      <a16:colId xmlns:a16="http://schemas.microsoft.com/office/drawing/2014/main" val="4029392185"/>
                    </a:ext>
                  </a:extLst>
                </a:gridCol>
              </a:tblGrid>
              <a:tr h="2093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Года:</a:t>
                      </a:r>
                      <a:endParaRPr lang="ru-RU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 год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 год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 год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 год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 год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extLst>
                  <a:ext uri="{0D108BD9-81ED-4DB2-BD59-A6C34878D82A}">
                    <a16:rowId xmlns:a16="http://schemas.microsoft.com/office/drawing/2014/main" val="2490955675"/>
                  </a:ext>
                </a:extLst>
              </a:tr>
              <a:tr h="2093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Кварталы: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012116"/>
                  </a:ext>
                </a:extLst>
              </a:tr>
              <a:tr h="29536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Операционная деятельность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-866,3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-418,3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-123,9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189,7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246,8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438,8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2358,8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3958,8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extLst>
                  <a:ext uri="{0D108BD9-81ED-4DB2-BD59-A6C34878D82A}">
                    <a16:rowId xmlns:a16="http://schemas.microsoft.com/office/drawing/2014/main" val="4206052973"/>
                  </a:ext>
                </a:extLst>
              </a:tr>
              <a:tr h="2093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Выручка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1275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2325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3015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3750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13800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14250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18750</a:t>
                      </a:r>
                      <a:endParaRPr lang="ru-RU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22500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extLst>
                  <a:ext uri="{0D108BD9-81ED-4DB2-BD59-A6C34878D82A}">
                    <a16:rowId xmlns:a16="http://schemas.microsoft.com/office/drawing/2014/main" val="3360156972"/>
                  </a:ext>
                </a:extLst>
              </a:tr>
              <a:tr h="29536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Издержки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-1111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-1601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-1923</a:t>
                      </a:r>
                      <a:endParaRPr lang="ru-RU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-2266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-8504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-8714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-10814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-12564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extLst>
                  <a:ext uri="{0D108BD9-81ED-4DB2-BD59-A6C34878D82A}">
                    <a16:rowId xmlns:a16="http://schemas.microsoft.com/office/drawing/2014/main" val="3727468334"/>
                  </a:ext>
                </a:extLst>
              </a:tr>
              <a:tr h="2093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Прибыль до налогообложения</a:t>
                      </a:r>
                      <a:endParaRPr lang="ru-RU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164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724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1092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1484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5296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5536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7936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9936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extLst>
                  <a:ext uri="{0D108BD9-81ED-4DB2-BD59-A6C34878D82A}">
                    <a16:rowId xmlns:a16="http://schemas.microsoft.com/office/drawing/2014/main" val="3249883698"/>
                  </a:ext>
                </a:extLst>
              </a:tr>
              <a:tr h="29536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Налог 20%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-32,8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-144,8</a:t>
                      </a:r>
                      <a:endParaRPr lang="ru-RU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-218,4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-296,8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-1059,2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-1107,2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-1587,2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-1987,2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extLst>
                  <a:ext uri="{0D108BD9-81ED-4DB2-BD59-A6C34878D82A}">
                    <a16:rowId xmlns:a16="http://schemas.microsoft.com/office/drawing/2014/main" val="2658739775"/>
                  </a:ext>
                </a:extLst>
              </a:tr>
              <a:tr h="2093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Прибыль после налогообложения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131,2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579,2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873,6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1187,2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4236,8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4428,8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6348,8</a:t>
                      </a:r>
                      <a:endParaRPr lang="ru-RU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7948,8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extLst>
                  <a:ext uri="{0D108BD9-81ED-4DB2-BD59-A6C34878D82A}">
                    <a16:rowId xmlns:a16="http://schemas.microsoft.com/office/drawing/2014/main" val="4043888636"/>
                  </a:ext>
                </a:extLst>
              </a:tr>
              <a:tr h="2093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Общепроизводственные расходы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-997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-997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-997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-997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-3990</a:t>
                      </a:r>
                      <a:endParaRPr lang="ru-RU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-3990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-3990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-3990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extLst>
                  <a:ext uri="{0D108BD9-81ED-4DB2-BD59-A6C34878D82A}">
                    <a16:rowId xmlns:a16="http://schemas.microsoft.com/office/drawing/2014/main" val="2521325352"/>
                  </a:ext>
                </a:extLst>
              </a:tr>
              <a:tr h="2093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Финансовая деятельность</a:t>
                      </a:r>
                      <a:endParaRPr lang="ru-RU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5200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</a:t>
                      </a:r>
                      <a:endParaRPr lang="ru-RU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</a:t>
                      </a:r>
                      <a:endParaRPr lang="ru-RU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807" marR="33807" marT="0" marB="0" anchor="ctr"/>
                </a:tc>
                <a:extLst>
                  <a:ext uri="{0D108BD9-81ED-4DB2-BD59-A6C34878D82A}">
                    <a16:rowId xmlns:a16="http://schemas.microsoft.com/office/drawing/2014/main" val="1225319681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297180" y="3355657"/>
          <a:ext cx="4410552" cy="1342165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2061443">
                  <a:extLst>
                    <a:ext uri="{9D8B030D-6E8A-4147-A177-3AD203B41FA5}">
                      <a16:colId xmlns:a16="http://schemas.microsoft.com/office/drawing/2014/main" val="2695228817"/>
                    </a:ext>
                  </a:extLst>
                </a:gridCol>
                <a:gridCol w="2349109">
                  <a:extLst>
                    <a:ext uri="{9D8B030D-6E8A-4147-A177-3AD203B41FA5}">
                      <a16:colId xmlns:a16="http://schemas.microsoft.com/office/drawing/2014/main" val="2972354484"/>
                    </a:ext>
                  </a:extLst>
                </a:gridCol>
              </a:tblGrid>
              <a:tr h="26843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Наименование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Значение показателя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742770304"/>
                  </a:ext>
                </a:extLst>
              </a:tr>
              <a:tr h="26843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NPV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1884,8</a:t>
                      </a:r>
                      <a:r>
                        <a:rPr lang="en-US" sz="1100">
                          <a:effectLst/>
                        </a:rPr>
                        <a:t>4</a:t>
                      </a:r>
                      <a:r>
                        <a:rPr lang="ru-RU" sz="1100">
                          <a:effectLst/>
                        </a:rPr>
                        <a:t> </a:t>
                      </a:r>
                      <a:r>
                        <a:rPr lang="ru-RU" sz="1100" smtClean="0">
                          <a:effectLst/>
                        </a:rPr>
                        <a:t>тыс.</a:t>
                      </a:r>
                      <a:r>
                        <a:rPr lang="ru-RU" sz="1100" baseline="0" smtClean="0">
                          <a:effectLst/>
                        </a:rPr>
                        <a:t> </a:t>
                      </a:r>
                      <a:r>
                        <a:rPr lang="ru-RU" sz="1100" dirty="0" smtClean="0">
                          <a:effectLst/>
                        </a:rPr>
                        <a:t>руб</a:t>
                      </a:r>
                      <a:r>
                        <a:rPr lang="ru-RU" sz="1100" dirty="0">
                          <a:effectLst/>
                        </a:rPr>
                        <a:t>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507558917"/>
                  </a:ext>
                </a:extLst>
              </a:tr>
              <a:tr h="26843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PI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27,6%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894717822"/>
                  </a:ext>
                </a:extLst>
              </a:tr>
              <a:tr h="26843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IRR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45</a:t>
                      </a:r>
                      <a:r>
                        <a:rPr lang="en-US" sz="1100" dirty="0" smtClean="0">
                          <a:effectLst/>
                        </a:rPr>
                        <a:t>,012</a:t>
                      </a:r>
                      <a:r>
                        <a:rPr lang="ru-RU" sz="1100" dirty="0" smtClean="0">
                          <a:effectLst/>
                        </a:rPr>
                        <a:t>%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800626322"/>
                  </a:ext>
                </a:extLst>
              </a:tr>
              <a:tr h="26843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PP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 года и 4 месяца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763808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180265" y="3576614"/>
            <a:ext cx="27207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+mj-lt"/>
              </a:rPr>
              <a:t>NPV</a:t>
            </a:r>
            <a:r>
              <a:rPr lang="en-US" sz="1050" dirty="0">
                <a:latin typeface="+mj-lt"/>
              </a:rPr>
              <a:t> = </a:t>
            </a:r>
            <a:r>
              <a:rPr lang="ru-RU" sz="1050" dirty="0">
                <a:latin typeface="+mj-lt"/>
              </a:rPr>
              <a:t>1884,84 тыс. руб.</a:t>
            </a:r>
            <a:endParaRPr lang="en-US" sz="1050" dirty="0">
              <a:latin typeface="+mj-lt"/>
            </a:endParaRPr>
          </a:p>
          <a:p>
            <a:r>
              <a:rPr lang="en-US" sz="1050" b="1" dirty="0">
                <a:latin typeface="+mj-lt"/>
              </a:rPr>
              <a:t>PI</a:t>
            </a:r>
            <a:r>
              <a:rPr lang="en-US" sz="1050" dirty="0">
                <a:latin typeface="+mj-lt"/>
              </a:rPr>
              <a:t> = </a:t>
            </a:r>
            <a:r>
              <a:rPr lang="ru-RU" sz="1050" dirty="0">
                <a:latin typeface="+mj-lt"/>
              </a:rPr>
              <a:t>27</a:t>
            </a:r>
            <a:r>
              <a:rPr lang="en-US" sz="1050">
                <a:latin typeface="+mj-lt"/>
              </a:rPr>
              <a:t>,</a:t>
            </a:r>
            <a:r>
              <a:rPr lang="ru-RU" sz="1050">
                <a:latin typeface="+mj-lt"/>
              </a:rPr>
              <a:t>6</a:t>
            </a:r>
            <a:r>
              <a:rPr lang="en-US" sz="1050">
                <a:latin typeface="+mj-lt"/>
              </a:rPr>
              <a:t>%</a:t>
            </a:r>
            <a:endParaRPr lang="en-US" sz="1050" dirty="0">
              <a:latin typeface="+mj-lt"/>
            </a:endParaRPr>
          </a:p>
          <a:p>
            <a:r>
              <a:rPr lang="en-US" sz="1050" b="1" dirty="0">
                <a:latin typeface="+mj-lt"/>
              </a:rPr>
              <a:t>IRR</a:t>
            </a:r>
            <a:r>
              <a:rPr lang="en-US" sz="1050" dirty="0">
                <a:latin typeface="+mj-lt"/>
              </a:rPr>
              <a:t> = 45,012% </a:t>
            </a:r>
          </a:p>
          <a:p>
            <a:r>
              <a:rPr lang="en-US" sz="1050" b="1" dirty="0">
                <a:latin typeface="+mj-lt"/>
              </a:rPr>
              <a:t>PP </a:t>
            </a:r>
            <a:r>
              <a:rPr lang="ru-RU" sz="1050">
                <a:latin typeface="+mj-lt"/>
              </a:rPr>
              <a:t>= 3 года, 4 месяца</a:t>
            </a:r>
            <a:endParaRPr lang="ru-RU" sz="1050" dirty="0">
              <a:latin typeface="+mj-lt"/>
            </a:endParaRPr>
          </a:p>
        </p:txBody>
      </p:sp>
      <p:sp>
        <p:nvSpPr>
          <p:cNvPr id="10" name="Google Shape;169;p4"/>
          <p:cNvSpPr txBox="1"/>
          <p:nvPr/>
        </p:nvSpPr>
        <p:spPr>
          <a:xfrm>
            <a:off x="242762" y="4793972"/>
            <a:ext cx="1028027" cy="164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850" rIns="0" bIns="0" anchor="t" anchorCtr="0">
            <a:spAutoFit/>
          </a:bodyPr>
          <a:lstStyle/>
          <a:p>
            <a:pPr marL="9525" algn="ctr">
              <a:buClr>
                <a:srgbClr val="404040"/>
              </a:buClr>
              <a:buSzPts val="1400"/>
            </a:pPr>
            <a:r>
              <a:rPr lang="ru-RU" sz="1050" dirty="0">
                <a:solidFill>
                  <a:srgbClr val="404040"/>
                </a:solidFill>
                <a:latin typeface="+mj-lt"/>
                <a:ea typeface="Times New Roman"/>
                <a:cs typeface="Times New Roman"/>
                <a:sym typeface="Times New Roman"/>
              </a:rPr>
              <a:t>Самара 2024</a:t>
            </a:r>
            <a:endParaRPr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34166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149;p4"/>
          <p:cNvCxnSpPr>
            <a:stCxn id="147" idx="6"/>
          </p:cNvCxnSpPr>
          <p:nvPr/>
        </p:nvCxnSpPr>
        <p:spPr>
          <a:xfrm>
            <a:off x="2588400" y="2773953"/>
            <a:ext cx="1045175" cy="1692"/>
          </a:xfrm>
          <a:prstGeom prst="straightConnector1">
            <a:avLst/>
          </a:prstGeom>
          <a:noFill/>
          <a:ln w="38100" cap="flat" cmpd="sng">
            <a:solidFill>
              <a:srgbClr val="BBD6EE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42" name="Google Shape;142;p4"/>
          <p:cNvSpPr txBox="1"/>
          <p:nvPr/>
        </p:nvSpPr>
        <p:spPr>
          <a:xfrm>
            <a:off x="1514110" y="252884"/>
            <a:ext cx="5924006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1">
            <a:spAutoFit/>
          </a:bodyPr>
          <a:lstStyle/>
          <a:p>
            <a:pPr algn="ctr"/>
            <a:r>
              <a:rPr lang="ru-RU" sz="1350">
                <a:solidFill>
                  <a:schemeClr val="lt1"/>
                </a:solidFill>
              </a:rPr>
              <a:t>Технология</a:t>
            </a:r>
            <a:endParaRPr sz="1050"/>
          </a:p>
        </p:txBody>
      </p:sp>
      <p:sp>
        <p:nvSpPr>
          <p:cNvPr id="144" name="Google Shape;144;p4"/>
          <p:cNvSpPr txBox="1"/>
          <p:nvPr/>
        </p:nvSpPr>
        <p:spPr>
          <a:xfrm>
            <a:off x="1430384" y="1136181"/>
            <a:ext cx="6308543" cy="300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endParaRPr sz="15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5" name="Google Shape;145;p4"/>
          <p:cNvCxnSpPr>
            <a:endCxn id="147" idx="2"/>
          </p:cNvCxnSpPr>
          <p:nvPr/>
        </p:nvCxnSpPr>
        <p:spPr>
          <a:xfrm flipV="1">
            <a:off x="1270789" y="2773953"/>
            <a:ext cx="980333" cy="6117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6" name="Google Shape;146;p4"/>
          <p:cNvSpPr/>
          <p:nvPr/>
        </p:nvSpPr>
        <p:spPr>
          <a:xfrm>
            <a:off x="1054829" y="2594061"/>
            <a:ext cx="337278" cy="351332"/>
          </a:xfrm>
          <a:prstGeom prst="flowChartConnector">
            <a:avLst/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ru-RU"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4"/>
          <p:cNvSpPr/>
          <p:nvPr/>
        </p:nvSpPr>
        <p:spPr>
          <a:xfrm>
            <a:off x="2251121" y="2598287"/>
            <a:ext cx="337278" cy="351332"/>
          </a:xfrm>
          <a:prstGeom prst="flowChartConnector">
            <a:avLst/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ru-RU"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9" name="Google Shape;149;p4"/>
          <p:cNvCxnSpPr/>
          <p:nvPr/>
        </p:nvCxnSpPr>
        <p:spPr>
          <a:xfrm>
            <a:off x="3756330" y="2775645"/>
            <a:ext cx="4751246" cy="0"/>
          </a:xfrm>
          <a:prstGeom prst="straightConnector1">
            <a:avLst/>
          </a:prstGeom>
          <a:noFill/>
          <a:ln w="38100" cap="flat" cmpd="sng">
            <a:solidFill>
              <a:srgbClr val="BBD6EE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50" name="Google Shape;150;p4"/>
          <p:cNvSpPr/>
          <p:nvPr/>
        </p:nvSpPr>
        <p:spPr>
          <a:xfrm>
            <a:off x="4726787" y="2583250"/>
            <a:ext cx="338523" cy="324692"/>
          </a:xfrm>
          <a:prstGeom prst="flowChartConnector">
            <a:avLst/>
          </a:prstGeom>
          <a:solidFill>
            <a:srgbClr val="BBD6EE"/>
          </a:solidFill>
          <a:ln w="12700" cap="flat" cmpd="sng">
            <a:solidFill>
              <a:srgbClr val="EAEFF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ru-RU"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4"/>
          <p:cNvSpPr/>
          <p:nvPr/>
        </p:nvSpPr>
        <p:spPr>
          <a:xfrm>
            <a:off x="5935650" y="2583251"/>
            <a:ext cx="337278" cy="351332"/>
          </a:xfrm>
          <a:prstGeom prst="flowChartConnector">
            <a:avLst/>
          </a:prstGeom>
          <a:solidFill>
            <a:srgbClr val="BBD6EE"/>
          </a:solidFill>
          <a:ln w="12700" cap="flat" cmpd="sng">
            <a:solidFill>
              <a:srgbClr val="EAEFF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ru-RU"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4"/>
          <p:cNvSpPr/>
          <p:nvPr/>
        </p:nvSpPr>
        <p:spPr>
          <a:xfrm>
            <a:off x="7146686" y="2583251"/>
            <a:ext cx="337278" cy="351332"/>
          </a:xfrm>
          <a:prstGeom prst="flowChartConnector">
            <a:avLst/>
          </a:prstGeom>
          <a:solidFill>
            <a:srgbClr val="BBD6EE"/>
          </a:solidFill>
          <a:ln w="12700" cap="flat" cmpd="sng">
            <a:solidFill>
              <a:srgbClr val="EAEFF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ru-RU"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3" name="Google Shape;153;p4"/>
          <p:cNvCxnSpPr>
            <a:stCxn id="146" idx="0"/>
          </p:cNvCxnSpPr>
          <p:nvPr/>
        </p:nvCxnSpPr>
        <p:spPr>
          <a:xfrm rot="10800000">
            <a:off x="1223468" y="2185010"/>
            <a:ext cx="0" cy="40905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4" name="Google Shape;154;p4"/>
          <p:cNvCxnSpPr/>
          <p:nvPr/>
        </p:nvCxnSpPr>
        <p:spPr>
          <a:xfrm rot="10800000">
            <a:off x="2427387" y="2896531"/>
            <a:ext cx="0" cy="40895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6" name="Google Shape;156;p4"/>
          <p:cNvCxnSpPr/>
          <p:nvPr/>
        </p:nvCxnSpPr>
        <p:spPr>
          <a:xfrm rot="10800000">
            <a:off x="4896671" y="2888680"/>
            <a:ext cx="0" cy="408950"/>
          </a:xfrm>
          <a:prstGeom prst="straightConnector1">
            <a:avLst/>
          </a:prstGeom>
          <a:noFill/>
          <a:ln w="28575" cap="flat" cmpd="sng">
            <a:solidFill>
              <a:srgbClr val="BBD6EE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7" name="Google Shape;157;p4"/>
          <p:cNvCxnSpPr/>
          <p:nvPr/>
        </p:nvCxnSpPr>
        <p:spPr>
          <a:xfrm rot="10800000">
            <a:off x="6108210" y="2243574"/>
            <a:ext cx="0" cy="408950"/>
          </a:xfrm>
          <a:prstGeom prst="straightConnector1">
            <a:avLst/>
          </a:prstGeom>
          <a:noFill/>
          <a:ln w="28575" cap="flat" cmpd="sng">
            <a:solidFill>
              <a:srgbClr val="BBD6EE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8" name="Google Shape;158;p4"/>
          <p:cNvCxnSpPr/>
          <p:nvPr/>
        </p:nvCxnSpPr>
        <p:spPr>
          <a:xfrm rot="10800000">
            <a:off x="7322468" y="2850636"/>
            <a:ext cx="0" cy="408950"/>
          </a:xfrm>
          <a:prstGeom prst="straightConnector1">
            <a:avLst/>
          </a:prstGeom>
          <a:noFill/>
          <a:ln w="28575" cap="flat" cmpd="sng">
            <a:solidFill>
              <a:srgbClr val="BBD6EE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9" name="Google Shape;159;p4"/>
          <p:cNvSpPr txBox="1"/>
          <p:nvPr/>
        </p:nvSpPr>
        <p:spPr>
          <a:xfrm flipH="1">
            <a:off x="622701" y="1416486"/>
            <a:ext cx="1201535" cy="761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ru-RU" sz="1500" b="1" dirty="0">
                <a:latin typeface="+mj-lt"/>
                <a:ea typeface="Times New Roman"/>
                <a:cs typeface="Times New Roman"/>
                <a:sym typeface="Times New Roman"/>
              </a:rPr>
              <a:t>1 кв. 2023</a:t>
            </a:r>
            <a:endParaRPr sz="1500" dirty="0">
              <a:latin typeface="+mj-lt"/>
            </a:endParaRPr>
          </a:p>
          <a:p>
            <a:pPr algn="ctr"/>
            <a:r>
              <a:rPr lang="ru-RU" sz="1500" dirty="0">
                <a:latin typeface="+mj-lt"/>
                <a:ea typeface="Times New Roman"/>
                <a:cs typeface="Times New Roman"/>
                <a:sym typeface="Times New Roman"/>
              </a:rPr>
              <a:t>Разработка концепции</a:t>
            </a:r>
            <a:endParaRPr sz="1500" dirty="0">
              <a:latin typeface="+mj-lt"/>
            </a:endParaRPr>
          </a:p>
        </p:txBody>
      </p:sp>
      <p:sp>
        <p:nvSpPr>
          <p:cNvPr id="160" name="Google Shape;160;p4"/>
          <p:cNvSpPr txBox="1"/>
          <p:nvPr/>
        </p:nvSpPr>
        <p:spPr>
          <a:xfrm flipH="1">
            <a:off x="1514108" y="3270082"/>
            <a:ext cx="1822023" cy="761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ru-RU" sz="1500" b="1" dirty="0">
                <a:latin typeface="+mj-lt"/>
                <a:ea typeface="Times New Roman"/>
                <a:cs typeface="Times New Roman"/>
                <a:sym typeface="Times New Roman"/>
              </a:rPr>
              <a:t>3-4 кв. 2024</a:t>
            </a:r>
            <a:endParaRPr sz="1500" b="1" dirty="0">
              <a:latin typeface="+mj-lt"/>
              <a:ea typeface="Times New Roman"/>
              <a:cs typeface="Times New Roman"/>
              <a:sym typeface="Times New Roman"/>
            </a:endParaRPr>
          </a:p>
          <a:p>
            <a:pPr algn="ctr"/>
            <a:r>
              <a:rPr lang="ru-RU" sz="1500" dirty="0">
                <a:latin typeface="+mj-lt"/>
                <a:ea typeface="Times New Roman"/>
                <a:cs typeface="Times New Roman"/>
                <a:sym typeface="Times New Roman"/>
              </a:rPr>
              <a:t>Представление проекта</a:t>
            </a:r>
            <a:endParaRPr sz="1500" dirty="0">
              <a:latin typeface="+mj-lt"/>
            </a:endParaRPr>
          </a:p>
        </p:txBody>
      </p:sp>
      <p:sp>
        <p:nvSpPr>
          <p:cNvPr id="161" name="Google Shape;161;p4"/>
          <p:cNvSpPr txBox="1"/>
          <p:nvPr/>
        </p:nvSpPr>
        <p:spPr>
          <a:xfrm flipH="1">
            <a:off x="2716150" y="1282130"/>
            <a:ext cx="1688495" cy="992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ru-RU" sz="1500" b="1" dirty="0">
                <a:latin typeface="+mj-lt"/>
                <a:ea typeface="Times New Roman"/>
                <a:cs typeface="Times New Roman"/>
                <a:sym typeface="Times New Roman"/>
              </a:rPr>
              <a:t>1 кв. 2025</a:t>
            </a:r>
            <a:endParaRPr sz="1500" b="1" dirty="0">
              <a:latin typeface="+mj-lt"/>
              <a:ea typeface="Times New Roman"/>
              <a:cs typeface="Times New Roman"/>
              <a:sym typeface="Times New Roman"/>
            </a:endParaRPr>
          </a:p>
          <a:p>
            <a:pPr algn="ctr"/>
            <a:r>
              <a:rPr lang="ru-RU" sz="1500" dirty="0">
                <a:latin typeface="+mj-lt"/>
                <a:cs typeface="Times New Roman"/>
                <a:sym typeface="Times New Roman"/>
              </a:rPr>
              <a:t>Согласование дизайна продукции</a:t>
            </a:r>
            <a:endParaRPr sz="1500" dirty="0">
              <a:latin typeface="+mj-lt"/>
            </a:endParaRPr>
          </a:p>
        </p:txBody>
      </p:sp>
      <p:sp>
        <p:nvSpPr>
          <p:cNvPr id="162" name="Google Shape;162;p4"/>
          <p:cNvSpPr txBox="1"/>
          <p:nvPr/>
        </p:nvSpPr>
        <p:spPr>
          <a:xfrm flipH="1">
            <a:off x="3914187" y="3270067"/>
            <a:ext cx="1963724" cy="992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ru-RU" sz="1500" b="1" dirty="0">
                <a:latin typeface="+mj-lt"/>
                <a:ea typeface="Times New Roman"/>
                <a:cs typeface="Times New Roman"/>
                <a:sym typeface="Times New Roman"/>
              </a:rPr>
              <a:t>3 кв. 2025</a:t>
            </a:r>
            <a:endParaRPr sz="1500" dirty="0">
              <a:latin typeface="+mj-lt"/>
            </a:endParaRPr>
          </a:p>
          <a:p>
            <a:pPr algn="ctr"/>
            <a:r>
              <a:rPr lang="ru-RU" sz="1500" dirty="0">
                <a:latin typeface="+mj-lt"/>
                <a:ea typeface="Times New Roman"/>
                <a:cs typeface="Times New Roman"/>
                <a:sym typeface="Times New Roman"/>
              </a:rPr>
              <a:t>Запуск производства</a:t>
            </a:r>
            <a:endParaRPr sz="1500" dirty="0">
              <a:latin typeface="+mj-lt"/>
            </a:endParaRPr>
          </a:p>
          <a:p>
            <a:pPr algn="ctr"/>
            <a:endParaRPr sz="1500" dirty="0">
              <a:latin typeface="+mj-lt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3" name="Google Shape;163;p4"/>
          <p:cNvSpPr txBox="1"/>
          <p:nvPr/>
        </p:nvSpPr>
        <p:spPr>
          <a:xfrm flipH="1">
            <a:off x="5019572" y="1261123"/>
            <a:ext cx="2148545" cy="1454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ru-RU" sz="1500" b="1" dirty="0">
                <a:latin typeface="+mj-lt"/>
                <a:ea typeface="Times New Roman"/>
                <a:cs typeface="Times New Roman"/>
                <a:sym typeface="Times New Roman"/>
              </a:rPr>
              <a:t>3 кв. 2025</a:t>
            </a:r>
            <a:endParaRPr sz="1500" dirty="0">
              <a:latin typeface="+mj-lt"/>
            </a:endParaRPr>
          </a:p>
          <a:p>
            <a:pPr algn="ctr"/>
            <a:r>
              <a:rPr lang="ru-RU" sz="1500" dirty="0">
                <a:latin typeface="+mj-lt"/>
                <a:ea typeface="Times New Roman"/>
                <a:cs typeface="Times New Roman"/>
                <a:sym typeface="Times New Roman"/>
              </a:rPr>
              <a:t>Реализация продукции для сектора </a:t>
            </a:r>
            <a:r>
              <a:rPr lang="en-US" sz="1500" dirty="0">
                <a:latin typeface="+mj-lt"/>
                <a:ea typeface="Times New Roman"/>
                <a:cs typeface="Times New Roman"/>
                <a:sym typeface="Times New Roman"/>
              </a:rPr>
              <a:t>B2G</a:t>
            </a:r>
          </a:p>
          <a:p>
            <a:pPr algn="ctr"/>
            <a:r>
              <a:rPr lang="ru-RU" sz="1500" dirty="0">
                <a:latin typeface="+mj-lt"/>
                <a:cs typeface="Times New Roman"/>
                <a:sym typeface="Times New Roman"/>
              </a:rPr>
              <a:t>Выход на рынок </a:t>
            </a:r>
            <a:r>
              <a:rPr lang="en-US" sz="1500" dirty="0">
                <a:latin typeface="+mj-lt"/>
                <a:cs typeface="Times New Roman"/>
                <a:sym typeface="Times New Roman"/>
              </a:rPr>
              <a:t>B2B</a:t>
            </a:r>
            <a:endParaRPr sz="1500" dirty="0">
              <a:latin typeface="+mj-lt"/>
            </a:endParaRPr>
          </a:p>
          <a:p>
            <a:pPr algn="ctr"/>
            <a:endParaRPr sz="1500" dirty="0">
              <a:latin typeface="+mj-lt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4" name="Google Shape;164;p4"/>
          <p:cNvSpPr txBox="1"/>
          <p:nvPr/>
        </p:nvSpPr>
        <p:spPr>
          <a:xfrm flipH="1">
            <a:off x="6596347" y="3246411"/>
            <a:ext cx="1422398" cy="1223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ru-RU" sz="1500" b="1" dirty="0">
                <a:latin typeface="+mj-lt"/>
                <a:ea typeface="Times New Roman"/>
                <a:cs typeface="Times New Roman"/>
                <a:sym typeface="Times New Roman"/>
              </a:rPr>
              <a:t>4 кв. 2025</a:t>
            </a:r>
            <a:endParaRPr sz="1500" dirty="0">
              <a:latin typeface="+mj-lt"/>
            </a:endParaRPr>
          </a:p>
          <a:p>
            <a:pPr algn="ctr"/>
            <a:r>
              <a:rPr lang="ru-RU" sz="1500" dirty="0">
                <a:latin typeface="+mj-lt"/>
                <a:cs typeface="Times New Roman"/>
                <a:sym typeface="Times New Roman"/>
              </a:rPr>
              <a:t>Расширение ассортимента продукции</a:t>
            </a:r>
            <a:endParaRPr sz="1500" dirty="0">
              <a:latin typeface="+mj-lt"/>
            </a:endParaRPr>
          </a:p>
          <a:p>
            <a:pPr algn="ctr"/>
            <a:endParaRPr sz="1500" dirty="0">
              <a:latin typeface="+mj-lt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66" name="Google Shape;166;p4"/>
          <p:cNvGrpSpPr/>
          <p:nvPr/>
        </p:nvGrpSpPr>
        <p:grpSpPr>
          <a:xfrm>
            <a:off x="242762" y="280518"/>
            <a:ext cx="3865371" cy="4677916"/>
            <a:chOff x="352740" y="462533"/>
            <a:chExt cx="5153828" cy="6237221"/>
          </a:xfrm>
        </p:grpSpPr>
        <p:sp>
          <p:nvSpPr>
            <p:cNvPr id="169" name="Google Shape;169;p4"/>
            <p:cNvSpPr txBox="1"/>
            <p:nvPr/>
          </p:nvSpPr>
          <p:spPr>
            <a:xfrm>
              <a:off x="352740" y="6480473"/>
              <a:ext cx="1370703" cy="2192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850" rIns="0" bIns="0" anchor="t" anchorCtr="0">
              <a:spAutoFit/>
            </a:bodyPr>
            <a:lstStyle/>
            <a:p>
              <a:pPr marL="9525" algn="ctr">
                <a:buClr>
                  <a:srgbClr val="404040"/>
                </a:buClr>
                <a:buSzPts val="1400"/>
              </a:pPr>
              <a:r>
                <a:rPr lang="ru-RU" sz="1050" dirty="0">
                  <a:solidFill>
                    <a:srgbClr val="404040"/>
                  </a:solidFill>
                  <a:latin typeface="+mj-lt"/>
                  <a:ea typeface="Times New Roman"/>
                  <a:cs typeface="Times New Roman"/>
                  <a:sym typeface="Times New Roman"/>
                </a:rPr>
                <a:t>Самара 2024</a:t>
              </a:r>
              <a:endParaRPr sz="1800" dirty="0">
                <a:latin typeface="+mj-lt"/>
              </a:endParaRPr>
            </a:p>
          </p:txBody>
        </p:sp>
        <p:sp>
          <p:nvSpPr>
            <p:cNvPr id="171" name="Google Shape;171;p4"/>
            <p:cNvSpPr txBox="1"/>
            <p:nvPr/>
          </p:nvSpPr>
          <p:spPr>
            <a:xfrm>
              <a:off x="790660" y="462533"/>
              <a:ext cx="4715908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ru-RU" sz="2400" dirty="0">
                  <a:latin typeface="+mj-lt"/>
                  <a:cs typeface="Times New Roman"/>
                  <a:sym typeface="Times New Roman"/>
                </a:rPr>
                <a:t>ДОРОЖНАЯ КАРТА</a:t>
              </a:r>
              <a:endParaRPr sz="2400" dirty="0">
                <a:latin typeface="+mj-lt"/>
              </a:endParaRPr>
            </a:p>
          </p:txBody>
        </p:sp>
      </p:grpSp>
      <p:sp>
        <p:nvSpPr>
          <p:cNvPr id="174" name="Google Shape;174;p4"/>
          <p:cNvSpPr txBox="1"/>
          <p:nvPr/>
        </p:nvSpPr>
        <p:spPr>
          <a:xfrm>
            <a:off x="8745659" y="4761713"/>
            <a:ext cx="319760" cy="185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8575">
              <a:lnSpc>
                <a:spcPct val="114722"/>
              </a:lnSpc>
            </a:pPr>
            <a:r>
              <a:rPr lang="ru-RU" sz="1050" dirty="0">
                <a:solidFill>
                  <a:schemeClr val="bg1"/>
                </a:solidFill>
                <a:ea typeface="Times New Roman"/>
                <a:cs typeface="Times New Roman"/>
                <a:sym typeface="Times New Roman"/>
              </a:rPr>
              <a:t>12</a:t>
            </a:r>
            <a:endParaRPr sz="1350" dirty="0">
              <a:solidFill>
                <a:schemeClr val="bg1"/>
              </a:solidFill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" name="Google Shape;150;p4"/>
          <p:cNvSpPr/>
          <p:nvPr/>
        </p:nvSpPr>
        <p:spPr>
          <a:xfrm>
            <a:off x="3398081" y="2561672"/>
            <a:ext cx="387499" cy="371666"/>
          </a:xfrm>
          <a:prstGeom prst="flowChartConnector">
            <a:avLst/>
          </a:prstGeom>
          <a:solidFill>
            <a:srgbClr val="BBD6EE"/>
          </a:solidFill>
          <a:ln w="12700" cap="flat" cmpd="sng">
            <a:solidFill>
              <a:srgbClr val="EAEFF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ru-RU"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0" name="Google Shape;156;p4"/>
          <p:cNvCxnSpPr/>
          <p:nvPr/>
        </p:nvCxnSpPr>
        <p:spPr>
          <a:xfrm rot="10800000">
            <a:off x="3595032" y="2234399"/>
            <a:ext cx="0" cy="408950"/>
          </a:xfrm>
          <a:prstGeom prst="straightConnector1">
            <a:avLst/>
          </a:prstGeom>
          <a:noFill/>
          <a:ln w="28575" cap="flat" cmpd="sng">
            <a:solidFill>
              <a:srgbClr val="BBD6EE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0312" y="44010"/>
            <a:ext cx="914528" cy="97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16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215" y="4632723"/>
            <a:ext cx="596160" cy="2821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13548" y="112958"/>
            <a:ext cx="4882166" cy="382191"/>
          </a:xfrm>
        </p:spPr>
        <p:txBody>
          <a:bodyPr>
            <a:noAutofit/>
          </a:bodyPr>
          <a:lstStyle/>
          <a:p>
            <a:r>
              <a:rPr lang="ru-RU" sz="2700" dirty="0"/>
              <a:t>КОМАНДА ПРОЕКТА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03426" y="4776401"/>
            <a:ext cx="32482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bg1"/>
                </a:solidFill>
              </a:rPr>
              <a:t>13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32951" y="3261167"/>
            <a:ext cx="250031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latin typeface="+mj-lt"/>
                <a:ea typeface="Calibri" panose="020F0502020204030204" pitchFamily="34" charset="0"/>
              </a:rPr>
              <a:t>Панфилова </a:t>
            </a:r>
            <a:r>
              <a:rPr lang="ru-RU" sz="1500" b="1" dirty="0" smtClean="0">
                <a:latin typeface="+mj-lt"/>
                <a:ea typeface="Calibri" panose="020F0502020204030204" pitchFamily="34" charset="0"/>
              </a:rPr>
              <a:t>Влада</a:t>
            </a:r>
            <a:endParaRPr lang="ru-RU" sz="1500" b="1" dirty="0">
              <a:latin typeface="+mj-lt"/>
              <a:ea typeface="Calibri" panose="020F0502020204030204" pitchFamily="34" charset="0"/>
            </a:endParaRPr>
          </a:p>
          <a:p>
            <a:pPr algn="ctr"/>
            <a:r>
              <a:rPr lang="ru-RU" sz="1500" dirty="0">
                <a:latin typeface="+mj-lt"/>
                <a:ea typeface="Calibri" panose="020F0502020204030204" pitchFamily="34" charset="0"/>
              </a:rPr>
              <a:t>Менеджер </a:t>
            </a:r>
            <a:r>
              <a:rPr lang="ru-RU" sz="1500" dirty="0" smtClean="0">
                <a:latin typeface="+mj-lt"/>
                <a:ea typeface="Calibri" panose="020F0502020204030204" pitchFamily="34" charset="0"/>
              </a:rPr>
              <a:t>проекта</a:t>
            </a:r>
            <a:endParaRPr lang="ru-RU" sz="1500" dirty="0">
              <a:latin typeface="+mj-lt"/>
              <a:ea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21836" y="3261168"/>
            <a:ext cx="247173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latin typeface="+mj-lt"/>
                <a:ea typeface="Calibri" panose="020F0502020204030204" pitchFamily="34" charset="0"/>
              </a:rPr>
              <a:t>Соскина </a:t>
            </a:r>
            <a:r>
              <a:rPr lang="ru-RU" sz="1500" b="1" dirty="0" smtClean="0">
                <a:latin typeface="+mj-lt"/>
                <a:ea typeface="Calibri" panose="020F0502020204030204" pitchFamily="34" charset="0"/>
              </a:rPr>
              <a:t>Диана</a:t>
            </a:r>
            <a:endParaRPr lang="ru-RU" sz="1500" b="1" dirty="0">
              <a:latin typeface="+mj-lt"/>
              <a:ea typeface="Calibri" panose="020F0502020204030204" pitchFamily="34" charset="0"/>
            </a:endParaRPr>
          </a:p>
          <a:p>
            <a:pPr algn="ctr"/>
            <a:r>
              <a:rPr lang="ru-RU" sz="1500" dirty="0">
                <a:latin typeface="+mj-lt"/>
                <a:ea typeface="Calibri" panose="020F0502020204030204" pitchFamily="34" charset="0"/>
              </a:rPr>
              <a:t>Биолог-эколог</a:t>
            </a:r>
            <a:br>
              <a:rPr lang="ru-RU" sz="1500" dirty="0">
                <a:latin typeface="+mj-lt"/>
                <a:ea typeface="Calibri" panose="020F0502020204030204" pitchFamily="34" charset="0"/>
              </a:rPr>
            </a:br>
            <a:r>
              <a:rPr lang="ru-RU" sz="1500" dirty="0" smtClean="0">
                <a:latin typeface="+mj-lt"/>
                <a:ea typeface="Calibri" panose="020F0502020204030204" pitchFamily="34" charset="0"/>
              </a:rPr>
              <a:t>Аутсорсинг</a:t>
            </a:r>
            <a:endParaRPr lang="ru-RU" sz="1500" dirty="0">
              <a:latin typeface="+mj-lt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/>
          <a:srcRect l="13145" t="515" r="-856" b="27578"/>
          <a:stretch/>
        </p:blipFill>
        <p:spPr>
          <a:xfrm>
            <a:off x="2635784" y="1427625"/>
            <a:ext cx="1429555" cy="1755507"/>
          </a:xfrm>
          <a:prstGeom prst="rect">
            <a:avLst/>
          </a:prstGeom>
        </p:spPr>
      </p:pic>
      <p:pic>
        <p:nvPicPr>
          <p:cNvPr id="5126" name="Picture 6" descr="https://sun9-58.userapi.com/impg/ZsoGtJtAHc6G2Qa_XSDo_ucaZsaf9uPZXwm2GA/3BaybhrYOyg.jpg?size=960x1280&amp;quality=95&amp;sign=6043a8aa57d63e0661b932112aea962c&amp;type=albu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79"/>
          <a:stretch/>
        </p:blipFill>
        <p:spPr bwMode="auto">
          <a:xfrm>
            <a:off x="511545" y="1427624"/>
            <a:ext cx="1429555" cy="175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334181" y="3261168"/>
            <a:ext cx="247173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 smtClean="0">
                <a:latin typeface="+mj-lt"/>
                <a:ea typeface="Calibri" panose="020F0502020204030204" pitchFamily="34" charset="0"/>
              </a:rPr>
              <a:t>Трофимова Анна </a:t>
            </a:r>
            <a:r>
              <a:rPr lang="ru-RU" sz="1500" dirty="0" smtClean="0">
                <a:latin typeface="+mj-lt"/>
                <a:ea typeface="Calibri" panose="020F0502020204030204" pitchFamily="34" charset="0"/>
              </a:rPr>
              <a:t>Маркетолог</a:t>
            </a:r>
            <a:r>
              <a:rPr lang="ru-RU" sz="1500" dirty="0">
                <a:latin typeface="+mj-lt"/>
                <a:ea typeface="Calibri" panose="020F0502020204030204" pitchFamily="34" charset="0"/>
              </a:rPr>
              <a:t/>
            </a:r>
            <a:br>
              <a:rPr lang="ru-RU" sz="1500" dirty="0">
                <a:latin typeface="+mj-lt"/>
                <a:ea typeface="Calibri" panose="020F0502020204030204" pitchFamily="34" charset="0"/>
              </a:rPr>
            </a:br>
            <a:endParaRPr lang="ru-RU" sz="1500" dirty="0">
              <a:latin typeface="+mj-l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527942" y="3261167"/>
            <a:ext cx="250031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 err="1" smtClean="0">
                <a:latin typeface="+mj-lt"/>
                <a:ea typeface="Calibri" panose="020F0502020204030204" pitchFamily="34" charset="0"/>
              </a:rPr>
              <a:t>Ряжева</a:t>
            </a:r>
            <a:r>
              <a:rPr lang="ru-RU" sz="1500" b="1" dirty="0" smtClean="0">
                <a:latin typeface="+mj-lt"/>
                <a:ea typeface="Calibri" panose="020F0502020204030204" pitchFamily="34" charset="0"/>
              </a:rPr>
              <a:t> Юлия Ивановна </a:t>
            </a:r>
            <a:r>
              <a:rPr lang="ru-RU" sz="1500" dirty="0" smtClean="0">
                <a:latin typeface="+mj-lt"/>
                <a:ea typeface="Calibri" panose="020F0502020204030204" pitchFamily="34" charset="0"/>
              </a:rPr>
              <a:t>Научный руководитель</a:t>
            </a:r>
            <a:endParaRPr lang="ru-RU" sz="1500" dirty="0">
              <a:latin typeface="+mj-lt"/>
              <a:ea typeface="Calibri" panose="020F0502020204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20138"/>
          <a:stretch/>
        </p:blipFill>
        <p:spPr>
          <a:xfrm>
            <a:off x="7074762" y="1411917"/>
            <a:ext cx="1427078" cy="178691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7491" t="-1085" r="-8554" b="1085"/>
          <a:stretch/>
        </p:blipFill>
        <p:spPr>
          <a:xfrm>
            <a:off x="4855273" y="1393867"/>
            <a:ext cx="1631402" cy="181783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1312" y="112958"/>
            <a:ext cx="914528" cy="97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56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311700" y="1134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smtClean="0">
                <a:solidFill>
                  <a:schemeClr val="dk1"/>
                </a:solidFill>
              </a:rPr>
              <a:t>На данный момент разрабатывается технология армирования мебели из переработанного пластика. Также рассматривается вопрос о снижении количества тяжелых соединений, которые вырабатываются в процессе переплавки материалов вторичного сырья.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smtClean="0">
                <a:solidFill>
                  <a:schemeClr val="dk1"/>
                </a:solidFill>
              </a:rPr>
              <a:t>Планируется разработать систему, которая позволит извлекать энергию из отходов производства и использовать эту энергию повторно уже в процессе производства. </a:t>
            </a:r>
            <a:endParaRPr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>
              <a:solidFill>
                <a:srgbClr val="666666"/>
              </a:solidFill>
            </a:endParaRPr>
          </a:p>
        </p:txBody>
      </p:sp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 проекте (Что есть сейчас?)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1181</Words>
  <Application>Microsoft Office PowerPoint</Application>
  <PresentationFormat>Экран (16:9)</PresentationFormat>
  <Paragraphs>306</Paragraphs>
  <Slides>16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Times New Roman</vt:lpstr>
      <vt:lpstr>Nunito</vt:lpstr>
      <vt:lpstr>Simple Light</vt:lpstr>
      <vt:lpstr>Презентация PowerPoint</vt:lpstr>
      <vt:lpstr>ПРОБЛЕМАТИКА</vt:lpstr>
      <vt:lpstr>АКТУАЛЬНОСТЬ</vt:lpstr>
      <vt:lpstr>ПРЕДЛАГАЕМОЕ РЕШЕНИЕ</vt:lpstr>
      <vt:lpstr>АНАЛОГИ РЕШЕНИЯ</vt:lpstr>
      <vt:lpstr>ЗАИНТЕРЕСОВАННЫЕ СТОРОНЫ</vt:lpstr>
      <vt:lpstr>Пользовательский сценарий</vt:lpstr>
      <vt:lpstr>Дальнейшие шаги по работе над проектом</vt:lpstr>
      <vt:lpstr>Результаты пользовательского тестирования</vt:lpstr>
      <vt:lpstr>РЫНОК</vt:lpstr>
      <vt:lpstr>Структура издержек и бизнес-модель</vt:lpstr>
      <vt:lpstr>ФИНАНСЫ</vt:lpstr>
      <vt:lpstr>ОЦЕНКА БИЗНЕСА</vt:lpstr>
      <vt:lpstr>Презентация PowerPoint</vt:lpstr>
      <vt:lpstr>КОМАНДА ПРОЕКТА</vt:lpstr>
      <vt:lpstr>О проекте (Что есть сейчас?)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Влада Панфилова</dc:creator>
  <cp:lastModifiedBy>Влада Панфилова</cp:lastModifiedBy>
  <cp:revision>2</cp:revision>
  <dcterms:modified xsi:type="dcterms:W3CDTF">2024-11-14T17:17:05Z</dcterms:modified>
</cp:coreProperties>
</file>