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5" r:id="rId12"/>
  </p:sldIdLst>
  <p:sldSz cx="20104100" cy="11315700"/>
  <p:notesSz cx="11315700" cy="2010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left>
          <a:righ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  <a:insideH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H>
          <a:insideV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left>
          <a:righ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  <a:insideH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H>
          <a:insideV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8" autoAdjust="0"/>
    <p:restoredTop sz="95012" autoAdjust="0"/>
  </p:normalViewPr>
  <p:slideViewPr>
    <p:cSldViewPr snapToGrid="0">
      <p:cViewPr varScale="1">
        <p:scale>
          <a:sx n="66" d="100"/>
          <a:sy n="66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03788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410325" y="0"/>
            <a:ext cx="4902200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3CCC3-3E45-4B9E-8A49-75095456B25B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368300" y="2513013"/>
            <a:ext cx="120523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131888" y="9675813"/>
            <a:ext cx="9051925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4903788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410325" y="19096038"/>
            <a:ext cx="4902200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AA052-C916-4548-9925-6AC8AA32C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32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AA052-C916-4548-9925-6AC8AA32C6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51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AA052-C916-4548-9925-6AC8AA32C6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80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9" name="Picture 9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body"/>
          </p:nvPr>
        </p:nvSpPr>
        <p:spPr>
          <a:xfrm>
            <a:off x="894589" y="1813822"/>
            <a:ext cx="8793162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/>
          <p:nvPr/>
        </p:nvPicPr>
        <p:blipFill>
          <a:blip r:embed="rId3"/>
          <a:stretch/>
        </p:blipFill>
        <p:spPr>
          <a:xfrm>
            <a:off x="8650225" y="-2453964"/>
            <a:ext cx="14708919" cy="13769663"/>
          </a:xfrm>
          <a:prstGeom prst="rect">
            <a:avLst/>
          </a:prstGeom>
        </p:spPr>
      </p:pic>
      <p:sp>
        <p:nvSpPr>
          <p:cNvPr id="30" name="Shape 30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33" name="Picture 33"/>
          <p:cNvPicPr/>
          <p:nvPr/>
        </p:nvPicPr>
        <p:blipFill>
          <a:blip r:embed="rId4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35" name="Picture 35"/>
          <p:cNvPicPr/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894586" y="2942400"/>
            <a:ext cx="1843249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1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53" name="Picture 53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/>
          </p:nvPr>
        </p:nvSpPr>
        <p:spPr>
          <a:xfrm>
            <a:off x="894589" y="1728886"/>
            <a:ext cx="9741216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/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61" name="Shape 61"/>
          <p:cNvSpPr txBox="1">
            <a:spLocks noGrp="1"/>
          </p:cNvSpPr>
          <p:nvPr>
            <p:ph type="title" idx="1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subTitle" idx="7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8"/>
          </p:nvPr>
        </p:nvSpPr>
        <p:spPr>
          <a:xfrm>
            <a:off x="910336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65" name="Picture 65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67" name="Picture 67"/>
          <p:cNvPicPr/>
          <p:nvPr/>
        </p:nvPicPr>
        <p:blipFill>
          <a:blip r:embed="rId6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72" name="Picture 72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/>
          </p:nvPr>
        </p:nvSpPr>
        <p:spPr>
          <a:xfrm>
            <a:off x="11107925" y="3344736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title" idx="1"/>
          </p:nvPr>
        </p:nvSpPr>
        <p:spPr>
          <a:xfrm>
            <a:off x="11107925" y="2271023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4" cy="5707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lIns="91440" tIns="45720" rIns="91440" bIns="45720" anchor="ctr"/>
          <a:lstStyle>
            <a:defPPr/>
            <a:lvl1pPr marL="0" lvl="0" indent="0" algn="ctr">
              <a:buNone/>
            </a:lvl1pPr>
          </a:lstStyle>
          <a:p>
            <a:r>
              <a:t>Вставка </a:t>
            </a:r>
          </a:p>
          <a:p>
            <a:r>
              <a:t>для изображения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/>
          <p:nvPr/>
        </p:nvPicPr>
        <p:blipFill>
          <a:blip r:embed="rId3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82" name="Picture 82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pic>
        <p:nvPicPr>
          <p:cNvPr id="84" name="Picture 84"/>
          <p:cNvPicPr/>
          <p:nvPr/>
        </p:nvPicPr>
        <p:blipFill>
          <a:blip r:embed="rId6"/>
          <a:stretch/>
        </p:blipFill>
        <p:spPr>
          <a:xfrm>
            <a:off x="7327138" y="225634"/>
            <a:ext cx="16355823" cy="15633027"/>
          </a:xfrm>
          <a:prstGeom prst="rect">
            <a:avLst/>
          </a:prstGeom>
        </p:spPr>
      </p:pic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4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9"/>
          </p:nvPr>
        </p:nvSpPr>
        <p:spPr>
          <a:xfrm>
            <a:off x="894588" y="6621739"/>
            <a:ext cx="4134612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0"/>
          </p:nvPr>
        </p:nvSpPr>
        <p:spPr>
          <a:xfrm>
            <a:off x="5644134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1"/>
          </p:nvPr>
        </p:nvSpPr>
        <p:spPr>
          <a:xfrm>
            <a:off x="5644896" y="3949700"/>
            <a:ext cx="2139949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2"/>
          </p:nvPr>
        </p:nvSpPr>
        <p:spPr>
          <a:xfrm>
            <a:off x="5644134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3"/>
          </p:nvPr>
        </p:nvSpPr>
        <p:spPr>
          <a:xfrm>
            <a:off x="10393680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4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5"/>
          </p:nvPr>
        </p:nvSpPr>
        <p:spPr>
          <a:xfrm>
            <a:off x="10393680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6"/>
          </p:nvPr>
        </p:nvSpPr>
        <p:spPr>
          <a:xfrm>
            <a:off x="15143226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7"/>
          </p:nvPr>
        </p:nvSpPr>
        <p:spPr>
          <a:xfrm>
            <a:off x="15143987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8"/>
          </p:nvPr>
        </p:nvSpPr>
        <p:spPr>
          <a:xfrm>
            <a:off x="15143226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/>
          <a:stretch/>
        </a:blipFill>
        <a:effectLst/>
      </p:bgPr>
    </p:bg>
    <p:spTree>
      <p:nvGrpSpPr>
        <p:cNvPr id="1" name="Group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/>
          <p:nvPr/>
        </p:nvPicPr>
        <p:blipFill>
          <a:blip r:embed="rId3"/>
          <a:srcRect l="-912" r="6517" b="8319"/>
          <a:stretch/>
        </p:blipFill>
        <p:spPr>
          <a:xfrm>
            <a:off x="0" y="0"/>
            <a:ext cx="20228512" cy="11315700"/>
          </a:xfrm>
          <a:prstGeom prst="rect">
            <a:avLst/>
          </a:prstGeom>
        </p:spPr>
      </p:pic>
      <p:sp>
        <p:nvSpPr>
          <p:cNvPr id="103" name="Shape 103"/>
          <p:cNvSpPr txBox="1">
            <a:spLocks noGrp="1"/>
          </p:cNvSpPr>
          <p:nvPr>
            <p:ph type="title" idx="1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lIns="91440" tIns="45720" rIns="91440" bIns="4572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7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8"/>
          </p:nvPr>
        </p:nvSpPr>
        <p:spPr>
          <a:xfrm>
            <a:off x="965200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107" name="Picture 107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109" name="Picture 109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3"/>
          <p:cNvPicPr/>
          <p:nvPr/>
        </p:nvPicPr>
        <p:blipFill>
          <a:blip r:embed="rId3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124" name="Shape 124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127" name="Picture 127"/>
          <p:cNvPicPr/>
          <p:nvPr/>
        </p:nvPicPr>
        <p:blipFill>
          <a:blip r:embed="rId4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129" name="Picture 129"/>
          <p:cNvPicPr/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/>
          <p:nvPr/>
        </p:nvPicPr>
        <p:blipFill>
          <a:blip r:embed="rId3"/>
          <a:stretch/>
        </p:blipFill>
        <p:spPr>
          <a:xfrm>
            <a:off x="8063346" y="-3760202"/>
            <a:ext cx="15445311" cy="14464126"/>
          </a:xfrm>
          <a:prstGeom prst="rect">
            <a:avLst/>
          </a:prstGeom>
        </p:spPr>
      </p:pic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21" name="Picture 21"/>
          <p:cNvPicPr/>
          <p:nvPr/>
        </p:nvPicPr>
        <p:blipFill>
          <a:blip r:embed="rId4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22" name="Shape 22"/>
          <p:cNvSpPr txBox="1">
            <a:spLocks noGrp="1"/>
          </p:cNvSpPr>
          <p:nvPr>
            <p:ph type="subTitle" idx="5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title" idx="6"/>
          </p:nvPr>
        </p:nvSpPr>
        <p:spPr>
          <a:xfrm>
            <a:off x="906400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pic>
        <p:nvPicPr>
          <p:cNvPr id="26" name="Picture 26"/>
          <p:cNvPicPr/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906400" y="714058"/>
            <a:ext cx="3177668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/>
          <p:nvPr/>
        </p:nvPicPr>
        <p:blipFill>
          <a:blip r:embed="rId3"/>
          <a:srcRect l="9099" t="15719" r="12464" b="31481"/>
          <a:stretch/>
        </p:blipFill>
        <p:spPr>
          <a:xfrm>
            <a:off x="5163451" y="-2088439"/>
            <a:ext cx="18969642" cy="13404138"/>
          </a:xfrm>
          <a:prstGeom prst="rect">
            <a:avLst/>
          </a:prstGeom>
        </p:spPr>
      </p:pic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43" name="Picture 43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45" name="Picture 45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46" name="Shape 46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pic>
        <p:nvPicPr>
          <p:cNvPr id="114" name="Picture 114"/>
          <p:cNvPicPr/>
          <p:nvPr/>
        </p:nvPicPr>
        <p:blipFill>
          <a:blip r:embed="rId3"/>
          <a:stretch/>
        </p:blipFill>
        <p:spPr>
          <a:xfrm>
            <a:off x="7297805" y="-1758683"/>
            <a:ext cx="15018686" cy="15364879"/>
          </a:xfrm>
          <a:prstGeom prst="rect">
            <a:avLst/>
          </a:prstGeom>
        </p:spPr>
      </p:pic>
      <p:sp>
        <p:nvSpPr>
          <p:cNvPr id="115" name="Shape 11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18" name="Picture 118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20" name="Picture 120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Титульный слайд">
    <p:bg>
      <p:bgPr>
        <a:blipFill>
          <a:blip r:embed="rId2"/>
          <a:stretch/>
        </a:blipFill>
        <a:effectLst/>
      </p:bgPr>
    </p:bg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36" name="Picture 136"/>
          <p:cNvPicPr/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38" name="Picture 138"/>
          <p:cNvPicPr/>
          <p:nvPr/>
        </p:nvPicPr>
        <p:blipFill>
          <a:blip r:embed="rId5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9" name="Shape 139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subTitle" idx="5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pic>
        <p:nvPicPr>
          <p:cNvPr id="157" name="Picture 157"/>
          <p:cNvPicPr/>
          <p:nvPr/>
        </p:nvPicPr>
        <p:blipFill>
          <a:blip r:embed="rId3"/>
          <a:stretch/>
        </p:blipFill>
        <p:spPr>
          <a:xfrm rot="175391">
            <a:off x="5474785" y="-2762628"/>
            <a:ext cx="17590816" cy="16840956"/>
          </a:xfrm>
          <a:prstGeom prst="rect">
            <a:avLst/>
          </a:prstGeom>
        </p:spPr>
      </p:pic>
      <p:sp>
        <p:nvSpPr>
          <p:cNvPr id="158" name="Shape 158"/>
          <p:cNvSpPr txBox="1">
            <a:spLocks noGrp="1"/>
          </p:cNvSpPr>
          <p:nvPr>
            <p:ph type="title" idx="6"/>
          </p:nvPr>
        </p:nvSpPr>
        <p:spPr>
          <a:xfrm>
            <a:off x="888112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162" name="Picture 162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888112" y="714058"/>
            <a:ext cx="3177668" cy="1182388"/>
          </a:xfrm>
          <a:prstGeom prst="rect">
            <a:avLst/>
          </a:prstGeom>
        </p:spPr>
      </p:pic>
      <p:pic>
        <p:nvPicPr>
          <p:cNvPr id="164" name="Picture 164"/>
          <p:cNvPicPr/>
          <p:nvPr/>
        </p:nvPicPr>
        <p:blipFill>
          <a:blip r:embed="rId6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 idx="1"/>
          </p:nvPr>
        </p:nvSpPr>
        <p:spPr>
          <a:xfrm>
            <a:off x="888111" y="3574472"/>
            <a:ext cx="8070151" cy="3171782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just">
              <a:lnSpc>
                <a:spcPct val="15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малого полимерного теплообменника для функциональных отопительных систем транспортных средств.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Shape 167"/>
          <p:cNvSpPr txBox="1">
            <a:spLocks noGrp="1"/>
          </p:cNvSpPr>
          <p:nvPr>
            <p:ph type="subTitle" idx="7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Иванченко Пётр Дмитриевич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СПбГАУ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Инженерно-технологический факультет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АТТС, направление ЭТТМиК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Санкт-Петербург-Пушкин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Shape 168"/>
          <p:cNvSpPr txBox="1">
            <a:spLocks noGrp="1"/>
          </p:cNvSpPr>
          <p:nvPr>
            <p:ph type="body" idx="8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pic>
        <p:nvPicPr>
          <p:cNvPr id="5" name="Объект 6">
            <a:extLst>
              <a:ext uri="{FF2B5EF4-FFF2-40B4-BE49-F238E27FC236}">
                <a16:creationId xmlns:a16="http://schemas.microsoft.com/office/drawing/2014/main" id="{9848C97B-03A0-48E3-9728-6AE3BD67C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4747" y="2586038"/>
            <a:ext cx="9614980" cy="7144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Актуальность проекта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2"/>
          </p:nvPr>
        </p:nvSpPr>
        <p:spPr>
          <a:xfrm>
            <a:off x="9085006" y="3797806"/>
            <a:ext cx="8782080" cy="583967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возрастающем интересе к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композитно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-полимерным материалам в качестве основной альтернативы цветным металлам из-за роста цен на фоне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санкционного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давления и высокой стоимости зарубежных аналогов.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  <p:sp>
        <p:nvSpPr>
          <p:cNvPr id="4" name="Shape 206"/>
          <p:cNvSpPr txBox="1">
            <a:spLocks noGrp="1"/>
          </p:cNvSpPr>
          <p:nvPr>
            <p:ph type="body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4476032"/>
            <a:ext cx="6833567" cy="62836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3826" t="12361" r="15003" b="12969"/>
          <a:stretch/>
        </p:blipFill>
        <p:spPr>
          <a:xfrm>
            <a:off x="16679333" y="8007127"/>
            <a:ext cx="3272367" cy="3250754"/>
          </a:xfrm>
          <a:prstGeom prst="rect">
            <a:avLst/>
          </a:prstGeom>
        </p:spPr>
      </p:pic>
      <p:sp>
        <p:nvSpPr>
          <p:cNvPr id="176" name="Shape 176"/>
          <p:cNvSpPr txBox="1">
            <a:spLocks noGrp="1"/>
          </p:cNvSpPr>
          <p:nvPr>
            <p:ph type="title" idx="1"/>
          </p:nvPr>
        </p:nvSpPr>
        <p:spPr>
          <a:xfrm>
            <a:off x="894588" y="515374"/>
            <a:ext cx="7549325" cy="1199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 dirty="0" err="1" smtClean="0">
                <a:cs typeface="Times New Roman" panose="02020603050405020304" pitchFamily="18" charset="0"/>
              </a:rPr>
              <a:t>Проблем</a:t>
            </a:r>
            <a:r>
              <a:rPr lang="ru-RU" b="1" dirty="0" smtClean="0">
                <a:cs typeface="Times New Roman" panose="02020603050405020304" pitchFamily="18" charset="0"/>
              </a:rPr>
              <a:t>ы современных</a:t>
            </a:r>
            <a:r>
              <a:rPr lang="ru-RU" dirty="0"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cs typeface="Times New Roman" panose="02020603050405020304" pitchFamily="18" charset="0"/>
              </a:rPr>
              <a:t>теплообменников</a:t>
            </a:r>
            <a:endParaRPr b="1" dirty="0"/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xfrm>
            <a:off x="1831446" y="2789472"/>
            <a:ext cx="16338021" cy="57158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432000" lvl="0"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расходы на цветные металлы (алюминий и медь)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lvl="0"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Дороговизна существующей технологии при изготовлении металлических теплообменников функциональных систем отопления и охлаждения.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lvl="0"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Ограниченный ресурс эксплуатации и дополнительные расходы на техническое обслуживание и ремонт.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lvl="0"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 – цветные металлы подвергаются окислению и коррозии при воздействии реагентов от дорог в зимний период эксплуатации.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  <p:sp>
        <p:nvSpPr>
          <p:cNvPr id="4" name="Shape 206"/>
          <p:cNvSpPr txBox="1">
            <a:spLocks noGrp="1"/>
          </p:cNvSpPr>
          <p:nvPr>
            <p:ph type="body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b="1" dirty="0" smtClean="0"/>
              <a:t>Предлагаемые р</a:t>
            </a:r>
            <a:r>
              <a:rPr b="1" dirty="0" err="1" smtClean="0"/>
              <a:t>ешени</a:t>
            </a:r>
            <a:r>
              <a:rPr lang="ru-RU" b="1" dirty="0"/>
              <a:t>я</a:t>
            </a:r>
            <a:endParaRPr b="1" dirty="0"/>
          </a:p>
        </p:txBody>
      </p:sp>
      <p:sp>
        <p:nvSpPr>
          <p:cNvPr id="183" name="Shape 183"/>
          <p:cNvSpPr txBox="1">
            <a:spLocks noGrp="1"/>
          </p:cNvSpPr>
          <p:nvPr>
            <p:ph type="body" idx="2"/>
          </p:nvPr>
        </p:nvSpPr>
        <p:spPr>
          <a:xfrm>
            <a:off x="1757363" y="2368413"/>
            <a:ext cx="16059150" cy="754711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473075" lvl="0" indent="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отечественного полимерного теплообменника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альтернативы существующим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аналогам зарубежного и отечественного производства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отопителей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салонов и кабин автотранспортных средств.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lvl="0" indent="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теплообменника как альтернативного варианта в функциональных системах отопления и охлаждения автотранспортных средств с учетом различных климатических условий.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lvl="0" indent="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Собственная разработка за счет доступных технологий и недорого оборудования с применением полимерного материала – полиуретана.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  <p:sp>
        <p:nvSpPr>
          <p:cNvPr id="4" name="Shape 206"/>
          <p:cNvSpPr txBox="1">
            <a:spLocks noGrp="1"/>
          </p:cNvSpPr>
          <p:nvPr>
            <p:ph type="body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4524" t="11704" r="14859" b="12740"/>
          <a:stretch/>
        </p:blipFill>
        <p:spPr>
          <a:xfrm>
            <a:off x="17445567" y="8311232"/>
            <a:ext cx="2658533" cy="28444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 dirty="0" err="1" smtClean="0"/>
              <a:t>Рынок</a:t>
            </a:r>
            <a:r>
              <a:rPr lang="ru-RU" b="1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конкурентный анализ</a:t>
            </a:r>
            <a:r>
              <a:rPr lang="ru-RU" b="1" dirty="0" smtClean="0"/>
              <a:t> </a:t>
            </a:r>
            <a:endParaRPr b="1" dirty="0"/>
          </a:p>
        </p:txBody>
      </p:sp>
      <p:sp>
        <p:nvSpPr>
          <p:cNvPr id="187" name="Shape 187"/>
          <p:cNvSpPr txBox="1">
            <a:spLocks noGrp="1"/>
          </p:cNvSpPr>
          <p:nvPr>
            <p:ph type="body" idx="2"/>
          </p:nvPr>
        </p:nvSpPr>
        <p:spPr>
          <a:xfrm>
            <a:off x="1160060" y="1219986"/>
            <a:ext cx="8175669" cy="608585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главных конкурента, страна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на 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ресурсы в сети Интернет (внутренний рынок):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lvl="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ТД LUZAR. https://luzar.ru/ (Россия).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lvl="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ООО «Оренбургский радиатор». https://orenradshop.ru/ (Россия).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«ПО «Авто-Радиатор». https://auto-rad.ru/ (Россия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0000">
              <a:lnSpc>
                <a:spcPct val="15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Конкурентный анализ проводился по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трём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параметрам: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свободный доступ на территории РФ,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на интеллектуальную собственность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048718" y="1219986"/>
            <a:ext cx="9286418" cy="914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Слабые стороны конкурентов:</a:t>
            </a:r>
            <a:endParaRPr 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 стоимость зарубежных аналогов (10 000 + руб.)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 полимерных аналогов отечественного производства радиаторов системы отопления автомобилей;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Затрудненная логистика доставки зарубежных производителей теплообменников системы отопления (увеличение срока доставки)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перед конкурентами:</a:t>
            </a:r>
            <a:endParaRPr 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Низкая конечная стоимость (от 5 700 рублей, у конкурентов цена 10 000 + руб.)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самостоятельно производить и использовать конечный продукт на автомобильном транспорте отечественного и зарубежного производства.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197044"/>
              </p:ext>
            </p:extLst>
          </p:nvPr>
        </p:nvGraphicFramePr>
        <p:xfrm>
          <a:off x="1081474" y="7453320"/>
          <a:ext cx="8332840" cy="34904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6568">
                  <a:extLst>
                    <a:ext uri="{9D8B030D-6E8A-4147-A177-3AD203B41FA5}">
                      <a16:colId xmlns:a16="http://schemas.microsoft.com/office/drawing/2014/main" val="2402558407"/>
                    </a:ext>
                  </a:extLst>
                </a:gridCol>
                <a:gridCol w="1666568">
                  <a:extLst>
                    <a:ext uri="{9D8B030D-6E8A-4147-A177-3AD203B41FA5}">
                      <a16:colId xmlns:a16="http://schemas.microsoft.com/office/drawing/2014/main" val="2846321418"/>
                    </a:ext>
                  </a:extLst>
                </a:gridCol>
                <a:gridCol w="1666568">
                  <a:extLst>
                    <a:ext uri="{9D8B030D-6E8A-4147-A177-3AD203B41FA5}">
                      <a16:colId xmlns:a16="http://schemas.microsoft.com/office/drawing/2014/main" val="1068129875"/>
                    </a:ext>
                  </a:extLst>
                </a:gridCol>
                <a:gridCol w="1666568">
                  <a:extLst>
                    <a:ext uri="{9D8B030D-6E8A-4147-A177-3AD203B41FA5}">
                      <a16:colId xmlns:a16="http://schemas.microsoft.com/office/drawing/2014/main" val="3917881031"/>
                    </a:ext>
                  </a:extLst>
                </a:gridCol>
                <a:gridCol w="1666568">
                  <a:extLst>
                    <a:ext uri="{9D8B030D-6E8A-4147-A177-3AD203B41FA5}">
                      <a16:colId xmlns:a16="http://schemas.microsoft.com/office/drawing/2014/main" val="3614039205"/>
                    </a:ext>
                  </a:extLst>
                </a:gridCol>
              </a:tblGrid>
              <a:tr h="1424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продукт «ОНИЛТА» им. В.В. Буркова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ТД LUZAR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«Оренбургский радиатор»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«ПО «Авто-Радиатор»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10022118"/>
                  </a:ext>
                </a:extLst>
              </a:tr>
              <a:tr h="726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болона</a:t>
                      </a: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1108 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1714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3108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1485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3329656082"/>
                  </a:ext>
                </a:extLst>
              </a:tr>
              <a:tr h="533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в РФ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3085028114"/>
                  </a:ext>
                </a:extLst>
              </a:tr>
              <a:tr h="726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Отечественная разработка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72387423"/>
                  </a:ext>
                </a:extLst>
              </a:tr>
            </a:tbl>
          </a:graphicData>
        </a:graphic>
      </p:graphicFrame>
      <p:sp>
        <p:nvSpPr>
          <p:cNvPr id="6" name="Shape 206"/>
          <p:cNvSpPr txBox="1">
            <a:spLocks noGrp="1"/>
          </p:cNvSpPr>
          <p:nvPr>
            <p:ph type="body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2000" b="-2000"/>
          </a:stretch>
        </a:blipFill>
        <a:effectLst/>
      </p:bgPr>
    </p:bg>
    <p:spTree>
      <p:nvGrpSpPr>
        <p:cNvPr id="1" name="Group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Бизнес-модель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493452"/>
              </p:ext>
            </p:extLst>
          </p:nvPr>
        </p:nvGraphicFramePr>
        <p:xfrm>
          <a:off x="1428751" y="2158671"/>
          <a:ext cx="17144999" cy="85415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8999">
                  <a:extLst>
                    <a:ext uri="{9D8B030D-6E8A-4147-A177-3AD203B41FA5}">
                      <a16:colId xmlns:a16="http://schemas.microsoft.com/office/drawing/2014/main" val="2086339599"/>
                    </a:ext>
                  </a:extLst>
                </a:gridCol>
                <a:gridCol w="3428999">
                  <a:extLst>
                    <a:ext uri="{9D8B030D-6E8A-4147-A177-3AD203B41FA5}">
                      <a16:colId xmlns:a16="http://schemas.microsoft.com/office/drawing/2014/main" val="269111165"/>
                    </a:ext>
                  </a:extLst>
                </a:gridCol>
                <a:gridCol w="1866418">
                  <a:extLst>
                    <a:ext uri="{9D8B030D-6E8A-4147-A177-3AD203B41FA5}">
                      <a16:colId xmlns:a16="http://schemas.microsoft.com/office/drawing/2014/main" val="579761113"/>
                    </a:ext>
                  </a:extLst>
                </a:gridCol>
                <a:gridCol w="1692799">
                  <a:extLst>
                    <a:ext uri="{9D8B030D-6E8A-4147-A177-3AD203B41FA5}">
                      <a16:colId xmlns:a16="http://schemas.microsoft.com/office/drawing/2014/main" val="3914110891"/>
                    </a:ext>
                  </a:extLst>
                </a:gridCol>
                <a:gridCol w="1497474">
                  <a:extLst>
                    <a:ext uri="{9D8B030D-6E8A-4147-A177-3AD203B41FA5}">
                      <a16:colId xmlns:a16="http://schemas.microsoft.com/office/drawing/2014/main" val="2217223868"/>
                    </a:ext>
                  </a:extLst>
                </a:gridCol>
                <a:gridCol w="1497474">
                  <a:extLst>
                    <a:ext uri="{9D8B030D-6E8A-4147-A177-3AD203B41FA5}">
                      <a16:colId xmlns:a16="http://schemas.microsoft.com/office/drawing/2014/main" val="2320901331"/>
                    </a:ext>
                  </a:extLst>
                </a:gridCol>
                <a:gridCol w="1866418">
                  <a:extLst>
                    <a:ext uri="{9D8B030D-6E8A-4147-A177-3AD203B41FA5}">
                      <a16:colId xmlns:a16="http://schemas.microsoft.com/office/drawing/2014/main" val="127550114"/>
                    </a:ext>
                  </a:extLst>
                </a:gridCol>
                <a:gridCol w="1866418">
                  <a:extLst>
                    <a:ext uri="{9D8B030D-6E8A-4147-A177-3AD203B41FA5}">
                      <a16:colId xmlns:a16="http://schemas.microsoft.com/office/drawing/2014/main" val="3043430945"/>
                    </a:ext>
                  </a:extLst>
                </a:gridCol>
              </a:tblGrid>
              <a:tr h="1212825"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расходов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Процессы (функции)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Оклад на руки в месяц, руб./чел.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Кол-во, чел.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в месяц, руб.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занятости, мес.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на руки за всё время проекта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3897596616"/>
                  </a:ext>
                </a:extLst>
              </a:tr>
              <a:tr h="852377">
                <a:tc rowSpan="3"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команды проекта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сборка полимерного теплообменника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45 000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180 000</a:t>
                      </a:r>
                      <a:endParaRPr lang="en-US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1016399270"/>
                  </a:ext>
                </a:extLst>
              </a:tr>
              <a:tr h="12542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Лабораторной установки по изготовлению полимерных пластин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24" marR="54024" marT="54024" marB="54024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45 000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180 000</a:t>
                      </a:r>
                      <a:endParaRPr lang="en-US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1119671020"/>
                  </a:ext>
                </a:extLst>
              </a:tr>
              <a:tr h="8385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Приготовление и тестирование опытных образцов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Лаборант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24" marR="54024" marT="54024" marB="54024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en-US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2540499173"/>
                  </a:ext>
                </a:extLst>
              </a:tr>
              <a:tr h="450458">
                <a:tc rowSpan="6"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организацию проекта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 экструдер полимера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1 575 000</a:t>
                      </a:r>
                      <a:endParaRPr lang="en-US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3658144302"/>
                  </a:ext>
                </a:extLst>
              </a:tr>
              <a:tr h="427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Гранулы полимера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24" marR="54024" marT="54024" marB="54024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en-US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2493737372"/>
                  </a:ext>
                </a:extLst>
              </a:tr>
              <a:tr h="852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Расходные материалы, для проведения монтажных работ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24" marR="54024" marT="54024" marB="54024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</a:t>
                      </a:r>
                      <a:endParaRPr lang="en-US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2684120341"/>
                  </a:ext>
                </a:extLst>
              </a:tr>
              <a:tr h="6828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лаборатории для испытаний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24" marR="54024" marT="54024" marB="54024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35 000</a:t>
                      </a:r>
                      <a:endParaRPr lang="en-US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709303595"/>
                  </a:ext>
                </a:extLst>
              </a:tr>
              <a:tr h="852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74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Патентное исследование и оформление заявок на РИД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24" marR="54024" marT="54024" marB="54024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1242050884"/>
                  </a:ext>
                </a:extLst>
              </a:tr>
              <a:tr h="685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Ноутбук 17.3"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HD 144 ГЦ AHVA IPS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24" marR="54024" marT="54024" marB="54024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indent="374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105 000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2137334694"/>
                  </a:ext>
                </a:extLst>
              </a:tr>
              <a:tr h="362024">
                <a:tc gridSpan="7">
                  <a:txBody>
                    <a:bodyPr/>
                    <a:lstStyle/>
                    <a:p>
                      <a:pPr indent="3746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на весь проект (6 месяцев)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2 348 160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9" marR="21609" marT="21609" marB="21609" anchor="ctr"/>
                </a:tc>
                <a:extLst>
                  <a:ext uri="{0D108BD9-81ED-4DB2-BD59-A6C34878D82A}">
                    <a16:rowId xmlns:a16="http://schemas.microsoft.com/office/drawing/2014/main" val="3367436046"/>
                  </a:ext>
                </a:extLst>
              </a:tr>
            </a:tbl>
          </a:graphicData>
        </a:graphic>
      </p:graphicFrame>
      <p:sp>
        <p:nvSpPr>
          <p:cNvPr id="4" name="Shape 206"/>
          <p:cNvSpPr txBox="1">
            <a:spLocks noGrp="1"/>
          </p:cNvSpPr>
          <p:nvPr>
            <p:ph type="body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Текущие результаты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Объект 2">
                <a:extLst>
                  <a:ext uri="{FF2B5EF4-FFF2-40B4-BE49-F238E27FC236}">
                    <a16:creationId xmlns:a16="http://schemas.microsoft.com/office/drawing/2014/main" id="{6748AF36-747B-4579-9286-450D0A044DCE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10938143"/>
                  </p:ext>
                </p:extLst>
              </p:nvPr>
            </p:nvGraphicFramePr>
            <p:xfrm>
              <a:off x="1334608" y="2565374"/>
              <a:ext cx="8861175" cy="7262104"/>
            </p:xfrm>
            <a:graphic>
              <a:graphicData uri="http://schemas.openxmlformats.org/drawingml/2006/table">
                <a:tbl>
                  <a:tblPr firstRow="1" firstCol="1" bandRow="1">
                    <a:tableStyleId>{F5AB1C69-6EDB-4FF4-983F-18BD219EF322}</a:tableStyleId>
                  </a:tblPr>
                  <a:tblGrid>
                    <a:gridCol w="4326526">
                      <a:extLst>
                        <a:ext uri="{9D8B030D-6E8A-4147-A177-3AD203B41FA5}">
                          <a16:colId xmlns:a16="http://schemas.microsoft.com/office/drawing/2014/main" val="2590735779"/>
                        </a:ext>
                      </a:extLst>
                    </a:gridCol>
                    <a:gridCol w="2146785">
                      <a:extLst>
                        <a:ext uri="{9D8B030D-6E8A-4147-A177-3AD203B41FA5}">
                          <a16:colId xmlns:a16="http://schemas.microsoft.com/office/drawing/2014/main" val="1037007181"/>
                        </a:ext>
                      </a:extLst>
                    </a:gridCol>
                    <a:gridCol w="2387864">
                      <a:extLst>
                        <a:ext uri="{9D8B030D-6E8A-4147-A177-3AD203B41FA5}">
                          <a16:colId xmlns:a16="http://schemas.microsoft.com/office/drawing/2014/main" val="1137056329"/>
                        </a:ext>
                      </a:extLst>
                    </a:gridCol>
                  </a:tblGrid>
                  <a:tr h="19163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Объекты испытаний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Приведённая теплоотдача,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пр.</m:t>
                                    </m:r>
                                  </m:sub>
                                </m:sSub>
                                <m: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ru-RU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ккал</m:t>
                                    </m:r>
                                  </m:num>
                                  <m:den>
                                    <m:r>
                                      <a:rPr lang="en-US" sz="2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час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Аэродинамическое сопротивление,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2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ru-RU" sz="2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f>
                                  <m:fPr>
                                    <m:type m:val="skw"/>
                                    <m:ctrlPr>
                                      <a:rPr lang="ru-RU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0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кг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2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2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м</m:t>
                                        </m:r>
                                      </m:e>
                                      <m:sup>
                                        <m:r>
                                          <a:rPr lang="ru-RU" sz="20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5360272"/>
                      </a:ext>
                    </a:extLst>
                  </a:tr>
                  <a:tr h="166828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Серийная сердцевина радиатора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70У.13.01.020 (пр. №476 от 20.04.23г.)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30600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8,8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8777247"/>
                      </a:ext>
                    </a:extLst>
                  </a:tr>
                  <a:tr h="919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Опытная сердцевина №1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(пр.№470 от 14.03.23г.)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25708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4975808"/>
                      </a:ext>
                    </a:extLst>
                  </a:tr>
                  <a:tr h="919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Опытная сердцевина №2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(пр.№475 от 8.04.23г.)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20149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6178522"/>
                      </a:ext>
                    </a:extLst>
                  </a:tr>
                  <a:tr h="919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Опытная сердцевина №3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(пр.№484 от 29.04.23г.)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17370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25,6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7968515"/>
                      </a:ext>
                    </a:extLst>
                  </a:tr>
                  <a:tr h="919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Опытная сердцевина №4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(пр.№482 от 18.04.23г.)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18065</a:t>
                          </a:r>
                          <a:endParaRPr lang="ru-RU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24,6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18988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Объект 2">
                <a:extLst>
                  <a:ext uri="{FF2B5EF4-FFF2-40B4-BE49-F238E27FC236}">
                    <a16:creationId xmlns:a16="http://schemas.microsoft.com/office/drawing/2014/main" id="{6748AF36-747B-4579-9286-450D0A044DCE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10938143"/>
                  </p:ext>
                </p:extLst>
              </p:nvPr>
            </p:nvGraphicFramePr>
            <p:xfrm>
              <a:off x="1334608" y="2565374"/>
              <a:ext cx="8861175" cy="7262104"/>
            </p:xfrm>
            <a:graphic>
              <a:graphicData uri="http://schemas.openxmlformats.org/drawingml/2006/table">
                <a:tbl>
                  <a:tblPr firstRow="1" firstCol="1" bandRow="1">
                    <a:tableStyleId>{F5AB1C69-6EDB-4FF4-983F-18BD219EF322}</a:tableStyleId>
                  </a:tblPr>
                  <a:tblGrid>
                    <a:gridCol w="4326526">
                      <a:extLst>
                        <a:ext uri="{9D8B030D-6E8A-4147-A177-3AD203B41FA5}">
                          <a16:colId xmlns:a16="http://schemas.microsoft.com/office/drawing/2014/main" val="2590735779"/>
                        </a:ext>
                      </a:extLst>
                    </a:gridCol>
                    <a:gridCol w="2146785">
                      <a:extLst>
                        <a:ext uri="{9D8B030D-6E8A-4147-A177-3AD203B41FA5}">
                          <a16:colId xmlns:a16="http://schemas.microsoft.com/office/drawing/2014/main" val="1037007181"/>
                        </a:ext>
                      </a:extLst>
                    </a:gridCol>
                    <a:gridCol w="2387864">
                      <a:extLst>
                        <a:ext uri="{9D8B030D-6E8A-4147-A177-3AD203B41FA5}">
                          <a16:colId xmlns:a16="http://schemas.microsoft.com/office/drawing/2014/main" val="1137056329"/>
                        </a:ext>
                      </a:extLst>
                    </a:gridCol>
                  </a:tblGrid>
                  <a:tr h="19163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Объекты испытаний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609" marR="59609" marT="0" marB="0" anchor="ctr">
                        <a:blipFill>
                          <a:blip r:embed="rId2"/>
                          <a:stretch>
                            <a:fillRect l="-201416" t="-317" r="-112181" b="-28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609" marR="59609" marT="0" marB="0" anchor="ctr">
                        <a:blipFill>
                          <a:blip r:embed="rId2"/>
                          <a:stretch>
                            <a:fillRect l="-271429" t="-317" r="-1020" b="-280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5360272"/>
                      </a:ext>
                    </a:extLst>
                  </a:tr>
                  <a:tr h="166828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Серийная сердцевина радиатора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70У.13.01.020 (пр. №476 от 20.04.23г.)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30600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8,8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8777247"/>
                      </a:ext>
                    </a:extLst>
                  </a:tr>
                  <a:tr h="919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Опытная сердцевина №1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(пр.№470 от 14.03.23г.)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25708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4975808"/>
                      </a:ext>
                    </a:extLst>
                  </a:tr>
                  <a:tr h="919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Опытная сердцевина №2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(пр.№475 от 8.04.23г.)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20149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6178522"/>
                      </a:ext>
                    </a:extLst>
                  </a:tr>
                  <a:tr h="919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Опытная сердцевина №3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(пр.№484 от 29.04.23г.)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17370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25,6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7968515"/>
                      </a:ext>
                    </a:extLst>
                  </a:tr>
                  <a:tr h="919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Опытная сердцевина №4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(пр.№482 от 18.04.23г.)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18065</a:t>
                          </a:r>
                          <a:endParaRPr lang="ru-RU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24,6</a:t>
                          </a:r>
                          <a:endParaRPr lang="ru-RU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9609" marR="59609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189888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1343271" y="2565374"/>
                <a:ext cx="7679964" cy="526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0000" algn="just">
                  <a:lnSpc>
                    <a:spcPct val="150000"/>
                  </a:lnSpc>
                </a:pP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Создан прототип </a:t>
                </a:r>
                <a:r>
                  <a:rPr lang="ru-RU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композитно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-полимерного теплообменника,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проведены испытательные мероприятия. </a:t>
                </a:r>
                <a:endPara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450000" algn="just">
                  <a:lnSpc>
                    <a:spcPct val="150000"/>
                  </a:lnSpc>
                </a:pP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Результаты сравнительных испытаний при скорости воздуха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ru-RU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sub>
                    </m:sSub>
                    <m:r>
                      <a:rPr lang="ru-RU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=6</m:t>
                    </m:r>
                    <m:f>
                      <m:fPr>
                        <m:type m:val="skw"/>
                        <m:ctrlPr>
                          <a:rPr lang="ru-RU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м</m:t>
                        </m:r>
                      </m:num>
                      <m:den>
                        <m:r>
                          <a:rPr lang="ru-RU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с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опытных пластмассовых и серийной сердцевин водяного </a:t>
                </a:r>
                <a:r>
                  <a:rPr lang="ru-RU" sz="2800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радиатора представлены в таблице.</a:t>
                </a:r>
                <a:endParaRPr lang="ru-RU" sz="2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450000" algn="just">
                  <a:lnSpc>
                    <a:spcPct val="150000"/>
                  </a:lnSpc>
                </a:pP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3271" y="2565374"/>
                <a:ext cx="7679964" cy="5262979"/>
              </a:xfrm>
              <a:prstGeom prst="rect">
                <a:avLst/>
              </a:prstGeom>
              <a:blipFill>
                <a:blip r:embed="rId3"/>
                <a:stretch>
                  <a:fillRect l="-1667" r="-15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hape 206"/>
          <p:cNvSpPr txBox="1">
            <a:spLocks noGrp="1"/>
          </p:cNvSpPr>
          <p:nvPr>
            <p:ph type="body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8"/>
          <p:cNvPicPr/>
          <p:nvPr/>
        </p:nvPicPr>
        <p:blipFill>
          <a:blip r:embed="rId3"/>
          <a:srcRect l="12508" t="15043" r="19245" b="34928"/>
          <a:stretch/>
        </p:blipFill>
        <p:spPr>
          <a:xfrm>
            <a:off x="7371758" y="1099729"/>
            <a:ext cx="13323536" cy="10212400"/>
          </a:xfrm>
          <a:prstGeom prst="rect">
            <a:avLst/>
          </a:prstGeom>
        </p:spPr>
      </p:pic>
      <p:sp>
        <p:nvSpPr>
          <p:cNvPr id="200" name="Shape 20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 dirty="0" err="1" smtClean="0"/>
              <a:t>Команда</a:t>
            </a:r>
            <a:r>
              <a:rPr lang="ru-RU" b="1" dirty="0" smtClean="0"/>
              <a:t> проекта</a:t>
            </a:r>
            <a:endParaRPr b="1" dirty="0"/>
          </a:p>
        </p:txBody>
      </p:sp>
      <p:sp>
        <p:nvSpPr>
          <p:cNvPr id="201" name="Shape 201"/>
          <p:cNvSpPr txBox="1">
            <a:spLocks noGrp="1"/>
          </p:cNvSpPr>
          <p:nvPr>
            <p:ph type="body" idx="2"/>
          </p:nvPr>
        </p:nvSpPr>
        <p:spPr>
          <a:xfrm>
            <a:off x="4013407" y="7260807"/>
            <a:ext cx="4979533" cy="210179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Иванченко Пётр Дмитриевич</a:t>
            </a:r>
          </a:p>
          <a:p>
            <a:r>
              <a:rPr lang="ru-RU" sz="239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  <a:r>
              <a:rPr lang="ru-RU" sz="23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инженерно-технологического факультета ФГБОУ ВО </a:t>
            </a:r>
            <a:r>
              <a:rPr lang="ru-RU" sz="239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СПбГАУ</a:t>
            </a:r>
            <a:r>
              <a:rPr lang="ru-RU" sz="239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общественного мнения</a:t>
            </a:r>
            <a:endParaRPr sz="23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3" name="Shape 203"/>
          <p:cNvSpPr txBox="1">
            <a:spLocks noGrp="1"/>
          </p:cNvSpPr>
          <p:nvPr>
            <p:ph type="body" idx="9"/>
          </p:nvPr>
        </p:nvSpPr>
        <p:spPr>
          <a:xfrm>
            <a:off x="4013407" y="6650416"/>
            <a:ext cx="4979533" cy="38006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1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endParaRPr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body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sp>
        <p:nvSpPr>
          <p:cNvPr id="207" name="Shape 207"/>
          <p:cNvSpPr txBox="1">
            <a:spLocks noGrp="1"/>
          </p:cNvSpPr>
          <p:nvPr>
            <p:ph type="body" idx="13"/>
          </p:nvPr>
        </p:nvSpPr>
        <p:spPr>
          <a:xfrm>
            <a:off x="12995614" y="7260807"/>
            <a:ext cx="4251907" cy="210179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3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Хакимов </a:t>
            </a:r>
            <a:r>
              <a:rPr lang="ru-RU" sz="2399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Рамиль</a:t>
            </a:r>
            <a:r>
              <a:rPr lang="ru-RU" sz="23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99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Тагирович</a:t>
            </a:r>
            <a:endParaRPr lang="ru-RU" sz="239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кафедрой «Автомобили, тракторы и технический сервис», д.т.н., доцент ФГБОУ ВО </a:t>
            </a:r>
            <a:r>
              <a:rPr lang="ru-RU" sz="23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СПбГАУ</a:t>
            </a:r>
            <a:endParaRPr sz="23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9" name="Shape 209"/>
          <p:cNvSpPr txBox="1">
            <a:spLocks noGrp="1"/>
          </p:cNvSpPr>
          <p:nvPr>
            <p:ph type="body" idx="15"/>
          </p:nvPr>
        </p:nvSpPr>
        <p:spPr>
          <a:xfrm>
            <a:off x="12995616" y="6621133"/>
            <a:ext cx="4132001" cy="438634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1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проекта</a:t>
            </a:r>
            <a:endParaRPr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5614" y="2723086"/>
            <a:ext cx="3697003" cy="36970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3" t="36974" r="7710" b="18725"/>
          <a:stretch/>
        </p:blipFill>
        <p:spPr>
          <a:xfrm>
            <a:off x="4013407" y="2723086"/>
            <a:ext cx="3703126" cy="370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4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b="1" dirty="0"/>
              <a:t>Планы развития</a:t>
            </a:r>
            <a:endParaRPr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427938" y="3391603"/>
            <a:ext cx="7679964" cy="5185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создание испытательной лаборатории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-полимерных теплообменников на базе ФГБОУ ВО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СПбГАУ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последующей коммерческой деятельностью, выстраивание государственно-частного партнёрства на базе университета, подготовка научных кадров по данному направлению.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206"/>
          <p:cNvSpPr txBox="1">
            <a:spLocks noGrp="1"/>
          </p:cNvSpPr>
          <p:nvPr>
            <p:ph type="body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74" y="3029498"/>
            <a:ext cx="9255044" cy="590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60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 idx="6"/>
          </p:nvPr>
        </p:nvSpPr>
        <p:spPr>
          <a:xfrm>
            <a:off x="906463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rPr b="1"/>
              <a:t>Контакты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906463" y="7602395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lvl="1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marR="0" lvl="2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marR="0" lvl="3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marR="0" lvl="4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marR="0" lvl="5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marR="0" lvl="6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marR="0" lvl="7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marR="0" lvl="8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</a:pPr>
            <a:r>
              <a:rPr lang="ru-RU" sz="2800" dirty="0"/>
              <a:t>С</a:t>
            </a:r>
            <a:r>
              <a:rPr lang="ru-RU" sz="2800" dirty="0" smtClean="0"/>
              <a:t>айт</a:t>
            </a:r>
            <a:r>
              <a:rPr lang="en-US" sz="2800" dirty="0" smtClean="0"/>
              <a:t>: </a:t>
            </a:r>
            <a:r>
              <a:rPr lang="en-US" sz="2800" dirty="0"/>
              <a:t>https://vk.com/im?sel=c51</a:t>
            </a:r>
            <a:r>
              <a:rPr sz="2800" dirty="0" smtClean="0"/>
              <a:t> </a:t>
            </a:r>
          </a:p>
          <a:p>
            <a:pPr>
              <a:lnSpc>
                <a:spcPts val="4360"/>
              </a:lnSpc>
            </a:pPr>
            <a:r>
              <a:rPr lang="ru-RU" sz="2800" dirty="0" smtClean="0"/>
              <a:t>Телефон</a:t>
            </a:r>
            <a:r>
              <a:rPr lang="en-US" sz="2800" dirty="0" smtClean="0"/>
              <a:t>: </a:t>
            </a:r>
            <a:r>
              <a:rPr sz="2800" dirty="0" smtClean="0"/>
              <a:t>+7 (</a:t>
            </a:r>
            <a:r>
              <a:rPr lang="ru-RU" sz="2800" dirty="0" smtClean="0"/>
              <a:t>911</a:t>
            </a:r>
            <a:r>
              <a:rPr sz="2800" dirty="0" smtClean="0"/>
              <a:t>) </a:t>
            </a:r>
            <a:r>
              <a:rPr lang="ru-RU" sz="2800" dirty="0" smtClean="0"/>
              <a:t>837</a:t>
            </a:r>
            <a:r>
              <a:rPr sz="2800" dirty="0" smtClean="0"/>
              <a:t>-</a:t>
            </a:r>
            <a:r>
              <a:rPr lang="ru-RU" sz="2800" dirty="0" smtClean="0"/>
              <a:t>23</a:t>
            </a:r>
            <a:r>
              <a:rPr sz="2800" dirty="0" smtClean="0"/>
              <a:t>-</a:t>
            </a:r>
            <a:r>
              <a:rPr lang="ru-RU" sz="2800" dirty="0" smtClean="0"/>
              <a:t>90</a:t>
            </a:r>
            <a:endParaRPr sz="2800" dirty="0" smtClean="0"/>
          </a:p>
          <a:p>
            <a:pPr>
              <a:lnSpc>
                <a:spcPts val="4360"/>
              </a:lnSpc>
            </a:pPr>
            <a:r>
              <a:rPr lang="en-US" sz="2800" dirty="0" smtClean="0"/>
              <a:t>Email: PerpetymsWorld</a:t>
            </a:r>
            <a:r>
              <a:rPr sz="2800" dirty="0" smtClean="0"/>
              <a:t>@mail.ru</a:t>
            </a:r>
            <a:endParaRPr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502</TotalTime>
  <Words>696</Words>
  <Application>Microsoft Office PowerPoint</Application>
  <DocSecurity>0</DocSecurity>
  <PresentationFormat>Произвольный</PresentationFormat>
  <Paragraphs>174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 Math</vt:lpstr>
      <vt:lpstr>Times New Roman</vt:lpstr>
      <vt:lpstr>ОБЛОЖКИ</vt:lpstr>
      <vt:lpstr>РАЗДЕЛИТЕЛИ</vt:lpstr>
      <vt:lpstr>Разработка малого полимерного теплообменника для функциональных отопительных систем транспортных средств.</vt:lpstr>
      <vt:lpstr>Актуальность проекта</vt:lpstr>
      <vt:lpstr>Проблемы современных теплообменников</vt:lpstr>
      <vt:lpstr>Предлагаемые решения</vt:lpstr>
      <vt:lpstr>Рынок – конкурентный анализ </vt:lpstr>
      <vt:lpstr>Бизнес-модель</vt:lpstr>
      <vt:lpstr>Текущие результаты</vt:lpstr>
      <vt:lpstr>Команда проекта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Даниил Шинкарёв</dc:creator>
  <cp:lastModifiedBy>Saint_Dog</cp:lastModifiedBy>
  <cp:revision>55</cp:revision>
  <dcterms:modified xsi:type="dcterms:W3CDTF">2023-11-21T01:20:24Z</dcterms:modified>
</cp:coreProperties>
</file>