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1"/>
  </p:notesMasterIdLst>
  <p:sldIdLst>
    <p:sldId id="256" r:id="rId3"/>
    <p:sldId id="257" r:id="rId4"/>
    <p:sldId id="259" r:id="rId5"/>
    <p:sldId id="275" r:id="rId6"/>
    <p:sldId id="281" r:id="rId7"/>
    <p:sldId id="260" r:id="rId8"/>
    <p:sldId id="278" r:id="rId9"/>
    <p:sldId id="280" r:id="rId10"/>
    <p:sldId id="274" r:id="rId11"/>
    <p:sldId id="258" r:id="rId12"/>
    <p:sldId id="261" r:id="rId13"/>
    <p:sldId id="262" r:id="rId14"/>
    <p:sldId id="263" r:id="rId15"/>
    <p:sldId id="264" r:id="rId16"/>
    <p:sldId id="265" r:id="rId17"/>
    <p:sldId id="267" r:id="rId18"/>
    <p:sldId id="273" r:id="rId19"/>
    <p:sldId id="268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Leelawadee UI Semilight" panose="020B0402040204020203" pitchFamily="34" charset="-34"/>
      <p:regular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Raleway" panose="020B0604020202020204" charset="-52"/>
      <p:regular r:id="rId31"/>
      <p:bold r:id="rId32"/>
      <p:italic r:id="rId33"/>
      <p:boldItalic r:id="rId34"/>
    </p:embeddedFont>
    <p:embeddedFont>
      <p:font typeface="Raleway SemiBold" panose="020B0604020202020204" charset="-52"/>
      <p:regular r:id="rId35"/>
      <p:bold r:id="rId36"/>
      <p:italic r:id="rId37"/>
      <p:boldItalic r:id="rId38"/>
    </p:embeddedFont>
    <p:embeddedFont>
      <p:font typeface="Helvetica Neue" panose="020B060402020202020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9ABE7B-72CE-423D-BBC3-E9117D7B5C13}">
  <a:tblStyle styleId="{9C9ABE7B-72CE-423D-BBC3-E9117D7B5C1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94660"/>
  </p:normalViewPr>
  <p:slideViewPr>
    <p:cSldViewPr snapToGrid="0">
      <p:cViewPr varScale="1">
        <p:scale>
          <a:sx n="93" d="100"/>
          <a:sy n="93" d="100"/>
        </p:scale>
        <p:origin x="77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69846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225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670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45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6910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4315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7534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7236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7434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7175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7312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0625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3387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4409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3856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2522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6522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048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-277402" y="1611867"/>
            <a:ext cx="6657653" cy="2092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en-US" sz="3100" dirty="0" smtClean="0"/>
              <a:t>   </a:t>
            </a:r>
            <a:r>
              <a:rPr lang="ru-RU" sz="3100" dirty="0" smtClean="0"/>
              <a:t>Приложение«</a:t>
            </a:r>
            <a:r>
              <a:rPr lang="en-US" sz="3100" dirty="0" smtClean="0"/>
              <a:t>HAI-Health</a:t>
            </a:r>
            <a:r>
              <a:rPr lang="ru-RU" sz="3100" dirty="0" smtClean="0"/>
              <a:t>»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ru-RU" sz="3100" dirty="0" smtClean="0"/>
              <a:t>      </a:t>
            </a:r>
            <a:r>
              <a:rPr lang="en-US" sz="3100" dirty="0" smtClean="0"/>
              <a:t>(Human Adiposity </a:t>
            </a:r>
            <a:r>
              <a:rPr lang="en-US" sz="3100" dirty="0"/>
              <a:t>I</a:t>
            </a:r>
            <a:r>
              <a:rPr lang="en-US" sz="3100" dirty="0" smtClean="0"/>
              <a:t>ndex)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/>
            </a:r>
            <a:br>
              <a:rPr lang="ru-RU" sz="3100" dirty="0"/>
            </a:b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37012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220346" y="1260725"/>
            <a:ext cx="7586621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/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Согласно данным Всемирной организации здравоохранения (ВОЗ) избыточный вес и </a:t>
            </a:r>
            <a:r>
              <a:rPr lang="ru-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ожирение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служат </a:t>
            </a:r>
            <a:r>
              <a:rPr lang="ru-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причиной:</a:t>
            </a:r>
          </a:p>
          <a:p>
            <a:pPr marL="781050" lvl="0" indent="-171450">
              <a:buFont typeface="Wingdings" panose="05000000000000000000" pitchFamily="2" charset="2"/>
              <a:buChar char="ü"/>
            </a:pPr>
            <a:endParaRPr lang="ru-RU" sz="1600" b="1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lvl="0" indent="-1714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44% случаев </a:t>
            </a:r>
            <a:r>
              <a:rPr lang="ru-RU" sz="16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диабета </a:t>
            </a:r>
          </a:p>
          <a:p>
            <a:pPr marL="781050" lvl="0" indent="-171450">
              <a:buFont typeface="Wingdings" panose="05000000000000000000" pitchFamily="2" charset="2"/>
              <a:buChar char="ü"/>
            </a:pPr>
            <a:endParaRPr lang="ru-RU" sz="1600" b="1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lvl="0" indent="-1714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23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% случаев ишемической болезни сердца </a:t>
            </a:r>
            <a:endParaRPr lang="ru-RU" sz="1600" b="1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lvl="0" indent="-171450"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lvl="0" indent="-1714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7% до 14% некоторых видов </a:t>
            </a:r>
            <a:r>
              <a:rPr lang="ru-RU" sz="16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рака</a:t>
            </a:r>
          </a:p>
          <a:p>
            <a:pPr marL="781050" lvl="0" indent="-171450">
              <a:buFont typeface="Wingdings" panose="05000000000000000000" pitchFamily="2" charset="2"/>
              <a:buChar char="ü"/>
            </a:pPr>
            <a:endParaRPr lang="ru-RU" sz="1600" b="1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lvl="0" indent="-1714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20-44% </a:t>
            </a:r>
            <a:r>
              <a:rPr lang="ru-RU" sz="1600" b="1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макросомия</a:t>
            </a:r>
            <a:r>
              <a:rPr lang="ru-RU" sz="16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плода, клинически узкий таз-патология плода, травмы роженицы </a:t>
            </a:r>
          </a:p>
          <a:p>
            <a:pPr marL="609600" lvl="0"/>
            <a:endParaRPr lang="ru-RU" sz="20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/>
            <a:r>
              <a:rPr lang="ru-RU" sz="20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 </a:t>
            </a:r>
            <a:r>
              <a:rPr lang="ru-RU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сохранении тенденции в 2030 году ожирением будут страдать 1,35 миллиарда человек!</a:t>
            </a:r>
          </a:p>
          <a:p>
            <a:pPr marL="781050" lvl="0" indent="-171450">
              <a:buFont typeface="Wingdings" panose="05000000000000000000" pitchFamily="2" charset="2"/>
              <a:buChar char="ü"/>
            </a:pPr>
            <a:endParaRPr sz="1600"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464282" y="797247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215470" y="-17036"/>
            <a:ext cx="8281316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ПРОБЛЕМА-Ожирение болезнь или нет?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11232" y="584738"/>
            <a:ext cx="7317813" cy="237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Три </a:t>
            </a:r>
            <a:r>
              <a:rPr lang="ru-RU" sz="1400" dirty="0" smtClean="0">
                <a:solidFill>
                  <a:srgbClr val="132C40"/>
                </a:solidFill>
              </a:rPr>
              <a:t>типа жировой ткани: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400" dirty="0" smtClean="0">
                <a:solidFill>
                  <a:srgbClr val="132C40"/>
                </a:solidFill>
              </a:rPr>
              <a:t>Подкожно-жировая клетчатка (</a:t>
            </a:r>
            <a:r>
              <a:rPr lang="ru-RU" sz="1400" u="sng" dirty="0" smtClean="0">
                <a:solidFill>
                  <a:srgbClr val="132C40"/>
                </a:solidFill>
              </a:rPr>
              <a:t>визуально определяется</a:t>
            </a:r>
            <a:r>
              <a:rPr lang="ru-RU" sz="1400" dirty="0" smtClean="0">
                <a:solidFill>
                  <a:srgbClr val="132C40"/>
                </a:solidFill>
              </a:rPr>
              <a:t>)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400" dirty="0" err="1" smtClean="0">
                <a:solidFill>
                  <a:srgbClr val="132C40"/>
                </a:solidFill>
              </a:rPr>
              <a:t>Подфасциальный</a:t>
            </a:r>
            <a:r>
              <a:rPr lang="ru-RU" sz="1400" dirty="0" smtClean="0">
                <a:solidFill>
                  <a:srgbClr val="132C40"/>
                </a:solidFill>
              </a:rPr>
              <a:t> (глубокий) жировой слой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400" dirty="0" smtClean="0">
                <a:solidFill>
                  <a:srgbClr val="132C40"/>
                </a:solidFill>
              </a:rPr>
              <a:t>Висцеральная жировая ткань (</a:t>
            </a:r>
            <a:r>
              <a:rPr lang="ru-RU" sz="1400" u="sng" dirty="0" smtClean="0">
                <a:solidFill>
                  <a:srgbClr val="132C40"/>
                </a:solidFill>
              </a:rPr>
              <a:t>визуально не определяется</a:t>
            </a:r>
            <a:r>
              <a:rPr lang="ru-RU" sz="1400" dirty="0" smtClean="0">
                <a:solidFill>
                  <a:srgbClr val="132C40"/>
                </a:solidFill>
              </a:rPr>
              <a:t>)</a:t>
            </a:r>
          </a:p>
          <a:p>
            <a:pPr marL="0" lvl="0" indent="0">
              <a:lnSpc>
                <a:spcPct val="100000"/>
              </a:lnSpc>
              <a:buClrTx/>
              <a:buSzTx/>
              <a:buNone/>
            </a:pPr>
            <a:r>
              <a:rPr lang="ru-RU" sz="20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2000" b="1" kern="1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                                      </a:t>
            </a:r>
            <a:r>
              <a:rPr lang="ru-RU" sz="1600" b="1" kern="1200" dirty="0" smtClean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Фенотип ожирения</a:t>
            </a:r>
          </a:p>
          <a:p>
            <a:pPr marL="0" lvl="0" indent="0">
              <a:lnSpc>
                <a:spcPct val="100000"/>
              </a:lnSpc>
              <a:buClrTx/>
              <a:buSzTx/>
              <a:buNone/>
            </a:pPr>
            <a:endParaRPr lang="ru-RU" sz="1400" dirty="0">
              <a:solidFill>
                <a:srgbClr val="132C40"/>
              </a:solidFill>
            </a:endParaRPr>
          </a:p>
          <a:p>
            <a:pPr marL="0" lvl="0" indent="0">
              <a:buNone/>
            </a:pPr>
            <a:endParaRPr lang="ru-RU" sz="14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3594" y="39429"/>
            <a:ext cx="687900" cy="51042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7570" y="46133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58477" y="2382448"/>
            <a:ext cx="31130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Raleway" panose="020B0604020202020204" charset="-52"/>
              </a:rPr>
              <a:t>м</a:t>
            </a:r>
            <a:r>
              <a:rPr lang="ru-RU" dirty="0" err="1" smtClean="0">
                <a:latin typeface="Raleway" panose="020B0604020202020204" charset="-52"/>
              </a:rPr>
              <a:t>етаболически</a:t>
            </a:r>
            <a:r>
              <a:rPr lang="ru-RU" dirty="0" smtClean="0">
                <a:latin typeface="Raleway" panose="020B0604020202020204" charset="-52"/>
              </a:rPr>
              <a:t> (</a:t>
            </a:r>
            <a:r>
              <a:rPr lang="ru-RU" dirty="0" err="1" smtClean="0">
                <a:latin typeface="Raleway" panose="020B0604020202020204" charset="-52"/>
              </a:rPr>
              <a:t>фенотипически</a:t>
            </a:r>
            <a:r>
              <a:rPr lang="ru-RU" dirty="0">
                <a:latin typeface="Raleway" panose="020B0604020202020204" charset="-52"/>
              </a:rPr>
              <a:t>) тучный нормальный вес (МНЗФ)</a:t>
            </a:r>
          </a:p>
          <a:p>
            <a:r>
              <a:rPr lang="ru-RU" dirty="0">
                <a:latin typeface="Raleway" panose="020B0604020202020204" charset="-52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4956" y="2382448"/>
            <a:ext cx="3871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Raleway" panose="020B0604020202020204" charset="-52"/>
              </a:rPr>
              <a:t>м</a:t>
            </a:r>
            <a:r>
              <a:rPr lang="ru-RU" dirty="0" err="1" smtClean="0">
                <a:latin typeface="Raleway" panose="020B0604020202020204" charset="-52"/>
              </a:rPr>
              <a:t>етаболически</a:t>
            </a:r>
            <a:r>
              <a:rPr lang="ru-RU" dirty="0" smtClean="0">
                <a:latin typeface="Raleway" panose="020B0604020202020204" charset="-52"/>
              </a:rPr>
              <a:t> </a:t>
            </a:r>
            <a:r>
              <a:rPr lang="ru-RU" dirty="0">
                <a:latin typeface="Raleway" panose="020B0604020202020204" charset="-52"/>
              </a:rPr>
              <a:t>здоровое ожирение (МЗФ)</a:t>
            </a:r>
          </a:p>
        </p:txBody>
      </p:sp>
      <p:sp>
        <p:nvSpPr>
          <p:cNvPr id="6" name="Стрелка вниз 5"/>
          <p:cNvSpPr/>
          <p:nvPr/>
        </p:nvSpPr>
        <p:spPr>
          <a:xfrm rot="2014284">
            <a:off x="2496619" y="2029732"/>
            <a:ext cx="349321" cy="3404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9903003">
            <a:off x="4567284" y="2036023"/>
            <a:ext cx="375583" cy="343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41745" y="2859312"/>
            <a:ext cx="35797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ClrTx/>
              <a:buFontTx/>
              <a:buAutoNum type="arabicParenR"/>
            </a:pPr>
            <a:r>
              <a:rPr lang="ru-RU" b="1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Норма </a:t>
            </a:r>
            <a:r>
              <a:rPr lang="ru-RU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ИМТ – 18,5-24,99</a:t>
            </a:r>
          </a:p>
          <a:p>
            <a:pPr marL="342900" lvl="0" indent="-342900">
              <a:buClrTx/>
              <a:buFontTx/>
              <a:buAutoNum type="arabicParenR"/>
            </a:pPr>
            <a:endParaRPr lang="ru-RU" kern="1200" dirty="0">
              <a:solidFill>
                <a:prstClr val="black"/>
              </a:solidFill>
              <a:latin typeface="Raleway" panose="020B0604020202020204" charset="-52"/>
              <a:ea typeface="+mn-ea"/>
              <a:cs typeface="+mn-cs"/>
            </a:endParaRPr>
          </a:p>
          <a:p>
            <a:pPr marL="342900" lvl="0" indent="-342900">
              <a:buClrTx/>
              <a:buFontTx/>
              <a:buAutoNum type="arabicParenR"/>
            </a:pPr>
            <a:r>
              <a:rPr lang="ru-RU" b="1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Наличие</a:t>
            </a:r>
            <a:r>
              <a:rPr lang="ru-RU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 сопутствующих ожирению метаболических </a:t>
            </a:r>
            <a:r>
              <a:rPr lang="ru-RU" kern="1200" dirty="0" smtClean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нарушений (ЗА СЧЕТ ВИСЦЕРАЛЬНОГО ЖИРА!)</a:t>
            </a:r>
            <a:endParaRPr lang="ru-RU" kern="1200" dirty="0">
              <a:solidFill>
                <a:prstClr val="black"/>
              </a:solidFill>
              <a:latin typeface="Raleway" panose="020B0604020202020204" charset="-52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4956" y="2833313"/>
            <a:ext cx="40189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ClrTx/>
              <a:buFontTx/>
              <a:buAutoNum type="arabicParenR"/>
            </a:pPr>
            <a:r>
              <a:rPr lang="ru-RU" b="1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НЕ</a:t>
            </a:r>
            <a:r>
              <a:rPr lang="ru-RU" i="1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 </a:t>
            </a:r>
            <a:r>
              <a:rPr lang="ru-RU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норма ИМТ</a:t>
            </a:r>
          </a:p>
          <a:p>
            <a:pPr marL="342900" lvl="0" indent="-342900">
              <a:buClrTx/>
              <a:buFontTx/>
              <a:buAutoNum type="arabicParenR"/>
            </a:pPr>
            <a:r>
              <a:rPr lang="ru-RU" b="1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Отсутствие </a:t>
            </a:r>
            <a:r>
              <a:rPr lang="ru-RU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сопутствующих ожирению метаболических нарушений</a:t>
            </a:r>
          </a:p>
          <a:p>
            <a:pPr marL="285750" lvl="0" indent="-285750">
              <a:buClrTx/>
              <a:buFont typeface="Wingdings" panose="05000000000000000000" pitchFamily="2" charset="2"/>
              <a:buChar char="§"/>
            </a:pPr>
            <a:r>
              <a:rPr lang="ru-RU" i="1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Молодые люди с развитой мышечной системой</a:t>
            </a:r>
          </a:p>
          <a:p>
            <a:pPr marL="285750" lvl="0" indent="-285750">
              <a:buClrTx/>
              <a:buFont typeface="Wingdings" panose="05000000000000000000" pitchFamily="2" charset="2"/>
              <a:buChar char="§"/>
            </a:pPr>
            <a:r>
              <a:rPr lang="ru-RU" i="1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Пожилые пациенты с отёками</a:t>
            </a:r>
          </a:p>
          <a:p>
            <a:pPr marL="285750" lvl="0" indent="-285750">
              <a:buClrTx/>
              <a:buFont typeface="Wingdings" panose="05000000000000000000" pitchFamily="2" charset="2"/>
              <a:buChar char="§"/>
            </a:pPr>
            <a:r>
              <a:rPr lang="ru-RU" i="1" kern="1200" dirty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Дети с незаконченным периодом роста</a:t>
            </a:r>
          </a:p>
          <a:p>
            <a:pPr marL="285750" lvl="0" indent="-285750">
              <a:buClrTx/>
              <a:buFont typeface="Wingdings" panose="05000000000000000000" pitchFamily="2" charset="2"/>
              <a:buChar char="§"/>
            </a:pPr>
            <a:r>
              <a:rPr lang="ru-RU" b="1" i="1" kern="1200" dirty="0" smtClean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</a:rPr>
              <a:t>БЕРЕМЕННЫЕ</a:t>
            </a:r>
            <a:endParaRPr lang="ru-RU" b="1" dirty="0">
              <a:latin typeface="Raleway" panose="020B0604020202020204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300495" y="10614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3594" y="10239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547" y="21690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233757" y="796564"/>
            <a:ext cx="52648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ru-RU" sz="2000" b="1" kern="1200" dirty="0" smtClean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  <a:sym typeface="Raleway"/>
              </a:rPr>
              <a:t>Осложнения </a:t>
            </a:r>
            <a:r>
              <a:rPr lang="ru-RU" sz="2000" b="1" kern="1200" dirty="0" smtClean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  <a:sym typeface="Raleway"/>
              </a:rPr>
              <a:t>висцерального </a:t>
            </a:r>
            <a:r>
              <a:rPr lang="ru-RU" sz="2000" b="1" kern="1200" dirty="0" smtClean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  <a:sym typeface="Raleway"/>
              </a:rPr>
              <a:t>жира</a:t>
            </a:r>
            <a:endParaRPr lang="ru-RU" sz="2000" b="1" kern="1200" dirty="0" smtClean="0">
              <a:solidFill>
                <a:prstClr val="black"/>
              </a:solidFill>
              <a:latin typeface="Raleway" panose="020B0604020202020204" charset="-52"/>
              <a:ea typeface="+mn-ea"/>
              <a:cs typeface="+mn-cs"/>
              <a:sym typeface="Raleway"/>
            </a:endParaRPr>
          </a:p>
          <a:p>
            <a:pPr lvl="0">
              <a:buClrTx/>
            </a:pPr>
            <a:endParaRPr lang="ru-RU" sz="2000" b="1" kern="1200" dirty="0" smtClean="0">
              <a:solidFill>
                <a:prstClr val="black"/>
              </a:solidFill>
              <a:latin typeface="Raleway" panose="020B0604020202020204" charset="-52"/>
              <a:ea typeface="+mn-ea"/>
              <a:cs typeface="+mn-cs"/>
              <a:sym typeface="Raleway"/>
            </a:endParaRPr>
          </a:p>
          <a:p>
            <a:pPr lvl="0">
              <a:buClrTx/>
            </a:pPr>
            <a:endParaRPr lang="ru-RU" sz="2000" b="1" kern="1200" dirty="0">
              <a:solidFill>
                <a:prstClr val="black"/>
              </a:solidFill>
              <a:latin typeface="Raleway" panose="020B0604020202020204" charset="-52"/>
              <a:ea typeface="+mn-ea"/>
              <a:cs typeface="+mn-cs"/>
              <a:sym typeface="Raleway"/>
            </a:endParaRPr>
          </a:p>
          <a:p>
            <a:pPr lvl="0">
              <a:buClrTx/>
            </a:pPr>
            <a:endParaRPr lang="ru-RU" sz="2000" b="1" kern="1200" dirty="0">
              <a:solidFill>
                <a:prstClr val="black"/>
              </a:solidFill>
              <a:latin typeface="Raleway" panose="020B0604020202020204" charset="-52"/>
              <a:ea typeface="+mn-ea"/>
              <a:cs typeface="+mn-cs"/>
              <a:sym typeface="Raleway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l="523" t="11602" r="736" b="6118"/>
          <a:stretch/>
        </p:blipFill>
        <p:spPr>
          <a:xfrm>
            <a:off x="10423" y="904803"/>
            <a:ext cx="2832040" cy="3753822"/>
          </a:xfrm>
          <a:prstGeom prst="rect">
            <a:avLst/>
          </a:prstGeom>
        </p:spPr>
      </p:pic>
      <p:sp>
        <p:nvSpPr>
          <p:cNvPr id="3" name="Стрелка вниз 2"/>
          <p:cNvSpPr/>
          <p:nvPr/>
        </p:nvSpPr>
        <p:spPr>
          <a:xfrm rot="1751850">
            <a:off x="4025228" y="1301130"/>
            <a:ext cx="357031" cy="452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764147" y="1807870"/>
            <a:ext cx="297271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n-lt"/>
              </a:rPr>
              <a:t>Механические</a:t>
            </a:r>
          </a:p>
          <a:p>
            <a:endParaRPr lang="ru-RU" sz="1800" dirty="0" smtClean="0">
              <a:latin typeface="+mn-lt"/>
            </a:endParaRPr>
          </a:p>
          <a:p>
            <a:pPr marL="342900" lvl="0" indent="-342900">
              <a:buClrTx/>
              <a:buFontTx/>
              <a:buAutoNum type="arabicParenR"/>
            </a:pPr>
            <a:r>
              <a:rPr lang="ru-RU" sz="1800" kern="1200" dirty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Сдавление внутренних органов и нарушение их функций</a:t>
            </a:r>
          </a:p>
          <a:p>
            <a:pPr marL="342900" lvl="0" indent="-342900">
              <a:buClrTx/>
              <a:buFontTx/>
              <a:buAutoNum type="arabicParenR"/>
            </a:pPr>
            <a:r>
              <a:rPr lang="ru-RU" sz="1800" kern="1200" dirty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Ухудшение кровообращения</a:t>
            </a:r>
          </a:p>
          <a:p>
            <a:pPr marL="342900" lvl="0" indent="-342900">
              <a:buClrTx/>
              <a:buFontTx/>
              <a:buAutoNum type="arabicParenR"/>
            </a:pPr>
            <a:r>
              <a:rPr lang="ru-RU" sz="1800" kern="1200" dirty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Ухудшение </a:t>
            </a:r>
            <a:r>
              <a:rPr lang="ru-RU" sz="1800" kern="1200" dirty="0" err="1" smtClean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лимфооттока</a:t>
            </a:r>
            <a:endParaRPr lang="ru-RU" sz="1800" kern="1200" dirty="0" smtClean="0">
              <a:solidFill>
                <a:prstClr val="black"/>
              </a:solidFill>
              <a:latin typeface="+mn-lt"/>
              <a:ea typeface="+mn-ea"/>
              <a:sym typeface="Raleway"/>
            </a:endParaRPr>
          </a:p>
          <a:p>
            <a:pPr marL="342900" lvl="0" indent="-342900">
              <a:buClrTx/>
              <a:buFontTx/>
              <a:buAutoNum type="arabicParenR"/>
            </a:pPr>
            <a:r>
              <a:rPr lang="ru-RU" sz="1800" kern="1200" dirty="0" smtClean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Артрозы и артриты</a:t>
            </a:r>
            <a:endParaRPr lang="ru-RU" sz="1800" kern="1200" dirty="0">
              <a:solidFill>
                <a:prstClr val="black"/>
              </a:solidFill>
              <a:latin typeface="+mn-lt"/>
              <a:ea typeface="+mn-ea"/>
              <a:sym typeface="Raleway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24395" y="1750737"/>
            <a:ext cx="34762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n-lt"/>
              </a:rPr>
              <a:t>Эндокринно-метаболические</a:t>
            </a:r>
          </a:p>
          <a:p>
            <a:endParaRPr lang="ru-RU" sz="1800" dirty="0" smtClean="0">
              <a:latin typeface="+mn-lt"/>
            </a:endParaRPr>
          </a:p>
          <a:p>
            <a:pPr marL="342900" lvl="0" indent="-342900">
              <a:buClrTx/>
              <a:buFontTx/>
              <a:buAutoNum type="arabicParenR"/>
            </a:pPr>
            <a:r>
              <a:rPr lang="ru-RU" sz="1800" kern="1200" dirty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Высокая </a:t>
            </a:r>
            <a:r>
              <a:rPr lang="ru-RU" sz="1800" kern="1200" dirty="0" err="1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липолитическая</a:t>
            </a:r>
            <a:r>
              <a:rPr lang="ru-RU" sz="1800" kern="1200" dirty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 способность-избыточное поступление в кровеносную систему свободных жирных </a:t>
            </a:r>
            <a:r>
              <a:rPr lang="ru-RU" sz="1800" kern="1200" dirty="0" smtClean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кислот</a:t>
            </a:r>
          </a:p>
          <a:p>
            <a:pPr marL="342900" lvl="0" indent="-342900">
              <a:buClrTx/>
              <a:buFontTx/>
              <a:buAutoNum type="arabicParenR"/>
            </a:pPr>
            <a:r>
              <a:rPr lang="ru-RU" sz="1800" kern="1200" dirty="0" smtClean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Изменение продукции </a:t>
            </a:r>
            <a:r>
              <a:rPr lang="ru-RU" sz="1800" kern="1200" dirty="0" err="1" smtClean="0">
                <a:solidFill>
                  <a:prstClr val="black"/>
                </a:solidFill>
                <a:latin typeface="+mn-lt"/>
                <a:ea typeface="+mn-ea"/>
                <a:sym typeface="Raleway"/>
              </a:rPr>
              <a:t>адипоцитокинов</a:t>
            </a:r>
            <a:endParaRPr lang="ru-RU" sz="1800" kern="1200" dirty="0">
              <a:solidFill>
                <a:prstClr val="black"/>
              </a:solidFill>
              <a:latin typeface="+mn-lt"/>
              <a:ea typeface="+mn-ea"/>
              <a:sym typeface="Raleway"/>
            </a:endParaRPr>
          </a:p>
          <a:p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 rot="19952560">
            <a:off x="6484986" y="1316803"/>
            <a:ext cx="350195" cy="4348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98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300495" y="10614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3594" y="10239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547" y="21690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179017" y="795897"/>
            <a:ext cx="4319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ru-RU" sz="2000" kern="1200" dirty="0" smtClean="0">
                <a:solidFill>
                  <a:prstClr val="black"/>
                </a:solidFill>
                <a:latin typeface="Raleway" panose="020B0604020202020204" charset="-52"/>
                <a:ea typeface="+mn-ea"/>
                <a:cs typeface="+mn-cs"/>
                <a:sym typeface="Raleway"/>
              </a:rPr>
              <a:t> </a:t>
            </a:r>
            <a:endParaRPr lang="ru-RU" sz="2000" dirty="0">
              <a:solidFill>
                <a:srgbClr val="132C40"/>
              </a:solidFill>
              <a:latin typeface="Raleway" panose="020B0604020202020204" charset="-52"/>
              <a:sym typeface="Raleway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7387" y="1044300"/>
            <a:ext cx="66032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err="1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Биоимпедансный</a:t>
            </a:r>
            <a:r>
              <a:rPr lang="ru-RU" sz="20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 анализ </a:t>
            </a:r>
            <a:r>
              <a:rPr lang="ru-RU" sz="2000" b="1" dirty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отсутствует </a:t>
            </a:r>
            <a:r>
              <a:rPr lang="ru-RU" sz="20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во всех ЛПУ</a:t>
            </a:r>
            <a:r>
              <a:rPr lang="ru-RU" sz="20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 </a:t>
            </a:r>
            <a:r>
              <a:rPr lang="ru-RU" sz="2000" b="1" dirty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Самарской </a:t>
            </a:r>
            <a:r>
              <a:rPr lang="ru-RU" sz="20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области - </a:t>
            </a:r>
            <a:r>
              <a:rPr lang="ru-RU" sz="2000" dirty="0" smtClean="0"/>
              <a:t>доступны </a:t>
            </a:r>
            <a:r>
              <a:rPr lang="ru-RU" sz="2000" dirty="0"/>
              <a:t>в спортивно-оздоровительных комплексах за </a:t>
            </a:r>
            <a:r>
              <a:rPr lang="ru-RU" sz="2000" dirty="0" smtClean="0"/>
              <a:t>плату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err="1" smtClean="0"/>
              <a:t>Двухэнергетическая</a:t>
            </a:r>
            <a:r>
              <a:rPr lang="ru-RU" sz="2000" b="1" dirty="0" smtClean="0"/>
              <a:t> </a:t>
            </a:r>
            <a:r>
              <a:rPr lang="ru-RU" sz="2000" b="1" dirty="0"/>
              <a:t>рентгеновская </a:t>
            </a:r>
            <a:r>
              <a:rPr lang="ru-RU" sz="2000" b="1" dirty="0" err="1" smtClean="0"/>
              <a:t>абсорбциометрия</a:t>
            </a:r>
            <a:r>
              <a:rPr lang="ru-RU" sz="2000" b="1" dirty="0" smtClean="0"/>
              <a:t> - </a:t>
            </a:r>
            <a:r>
              <a:rPr lang="ru-RU" sz="2000" dirty="0" smtClean="0"/>
              <a:t> дорогое оборудование, ионизирующее излучение</a:t>
            </a:r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/>
              <a:t>МРТ/КТ состава тела </a:t>
            </a:r>
            <a:r>
              <a:rPr lang="ru-RU" sz="2000" b="1" dirty="0" smtClean="0"/>
              <a:t>- </a:t>
            </a:r>
            <a:r>
              <a:rPr lang="ru-RU" sz="2000" dirty="0" smtClean="0"/>
              <a:t>трудоемкость</a:t>
            </a:r>
            <a:r>
              <a:rPr lang="ru-RU" sz="2000" dirty="0"/>
              <a:t>, </a:t>
            </a:r>
            <a:r>
              <a:rPr lang="ru-RU" sz="2000" dirty="0" smtClean="0"/>
              <a:t> дорогое оборудование, </a:t>
            </a:r>
            <a:r>
              <a:rPr lang="ru-RU" sz="2000" dirty="0"/>
              <a:t>вред от частого </a:t>
            </a:r>
            <a:r>
              <a:rPr lang="ru-RU" sz="2000" dirty="0" smtClean="0"/>
              <a:t>использования: КТ-ионизирующее излучение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009411" y="4155025"/>
            <a:ext cx="4730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НЕ ВХОДЯТ В ПРОГРАММУ ОМС!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037065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323041" y="21707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75692" y="761081"/>
            <a:ext cx="5865835" cy="4435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None/>
            </a:pPr>
            <a:r>
              <a:rPr lang="ru-RU" sz="1600" b="1" dirty="0" smtClean="0">
                <a:solidFill>
                  <a:srgbClr val="132C40"/>
                </a:solidFill>
                <a:latin typeface="Raleway" panose="020B0604020202020204" charset="-52"/>
                <a:cs typeface="Leelawadee UI Semilight" panose="020B0402040204020203" pitchFamily="34" charset="-34"/>
              </a:rPr>
              <a:t>Разработка приложения</a:t>
            </a:r>
            <a:r>
              <a:rPr lang="en-US" sz="1600" b="1" dirty="0" smtClean="0">
                <a:solidFill>
                  <a:srgbClr val="132C40"/>
                </a:solidFill>
                <a:latin typeface="Raleway" panose="020B0604020202020204" charset="-52"/>
                <a:cs typeface="Leelawadee UI Semilight" panose="020B0402040204020203" pitchFamily="34" charset="-34"/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«</a:t>
            </a:r>
            <a:r>
              <a:rPr lang="en-US" sz="16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HAI-Health</a:t>
            </a:r>
            <a:r>
              <a:rPr lang="ru-RU" sz="16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»</a:t>
            </a:r>
            <a:endParaRPr lang="en-US" sz="1600" b="1" dirty="0" smtClean="0">
              <a:solidFill>
                <a:schemeClr val="tx2"/>
              </a:solidFill>
              <a:latin typeface="Raleway" panose="020B0604020202020204" charset="-52"/>
              <a:cs typeface="Leelawadee UI Semilight" panose="020B0402040204020203" pitchFamily="34" charset="-34"/>
              <a:sym typeface="Raleway SemiBold"/>
            </a:endParaRPr>
          </a:p>
          <a:p>
            <a:pPr marL="0" lvl="0" indent="0">
              <a:buNone/>
            </a:pP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Использование современных более точных и простых антропометрических индексов: 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1400" b="1" dirty="0" err="1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Высокозначимые</a:t>
            </a:r>
            <a:r>
              <a:rPr lang="ru-RU" sz="1400" b="1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:</a:t>
            </a:r>
          </a:p>
          <a:p>
            <a:pPr marL="342900" lvl="0" indent="-342900">
              <a:buFont typeface="+mj-lt"/>
              <a:buAutoNum type="alphaLcParenR"/>
            </a:pP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индекс висцерального ожирения (ИВО) ⩽ </a:t>
            </a:r>
            <a:r>
              <a:rPr lang="en-US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1</a:t>
            </a: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;</a:t>
            </a:r>
          </a:p>
          <a:p>
            <a:pPr marL="0" lvl="0" indent="0">
              <a:buNone/>
            </a:pP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Мужчины: ИВО=[ОТ/39,68+(1,88×ИМТ)]×(ТГ/1,03)× (1,31/ХС ЛПВП);</a:t>
            </a:r>
          </a:p>
          <a:p>
            <a:pPr marL="0" lvl="0" indent="0">
              <a:buNone/>
            </a:pP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Женщины: ИВО=[ОТ/36,58+(1,89×ИМТ)]×(ТГ/0,81)× (1,52/ХС </a:t>
            </a: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ЛПВП)</a:t>
            </a:r>
          </a:p>
          <a:p>
            <a:pPr marL="342900" lvl="0" indent="-342900">
              <a:buAutoNum type="alphaLcParenR" startAt="2"/>
            </a:pP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объём </a:t>
            </a: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талии/Объём бёдер (</a:t>
            </a:r>
            <a:r>
              <a:rPr lang="en-US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WHR</a:t>
            </a:r>
            <a:r>
              <a:rPr lang="en-US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) &lt;</a:t>
            </a: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 0,85-0,95 (мужчины</a:t>
            </a: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), </a:t>
            </a:r>
            <a:endParaRPr lang="ru-RU" sz="1400" dirty="0" smtClean="0">
              <a:latin typeface="Raleway" panose="020B0604020202020204" charset="-52"/>
              <a:ea typeface="Calibri" panose="020F0502020204030204" pitchFamily="34" charset="0"/>
              <a:cs typeface="Leelawadee UI Semilight" panose="020B0402040204020203" pitchFamily="34" charset="-34"/>
            </a:endParaRPr>
          </a:p>
          <a:p>
            <a:pPr marL="0" lvl="0" indent="0">
              <a:buNone/>
            </a:pP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                                                                        &lt; 0,75-0,86 (женщины)</a:t>
            </a:r>
          </a:p>
          <a:p>
            <a:pPr marL="0" lvl="0" indent="0">
              <a:buNone/>
            </a:pPr>
            <a:r>
              <a:rPr lang="en-US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c</a:t>
            </a: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)    объём </a:t>
            </a: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талии/рост (</a:t>
            </a:r>
            <a:r>
              <a:rPr lang="en-US" sz="1400" dirty="0" err="1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WHtR</a:t>
            </a:r>
            <a:r>
              <a:rPr lang="en-US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)</a:t>
            </a: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 </a:t>
            </a: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&lt; 0,46-0,53 (мужчины),</a:t>
            </a:r>
          </a:p>
          <a:p>
            <a:pPr marL="0" lvl="0" indent="0">
              <a:buNone/>
            </a:pP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                                                        </a:t>
            </a: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 &lt; 0,46-0,49 (женщины)</a:t>
            </a:r>
          </a:p>
          <a:p>
            <a:pPr marL="342900" lvl="0" indent="-342900">
              <a:buAutoNum type="arabicParenR" startAt="2"/>
            </a:pPr>
            <a:r>
              <a:rPr lang="ru-RU" sz="1400" b="1" dirty="0" err="1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Среднезначимые</a:t>
            </a:r>
            <a:r>
              <a:rPr lang="ru-RU" sz="1400" b="1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:</a:t>
            </a:r>
          </a:p>
          <a:p>
            <a:pPr marL="342900" lvl="0" indent="-342900">
              <a:buFont typeface="+mj-lt"/>
              <a:buAutoNum type="alphaLcParenR"/>
            </a:pP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Индекс </a:t>
            </a: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массы </a:t>
            </a: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тела = масса </a:t>
            </a: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(кг</a:t>
            </a: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)/рост</a:t>
            </a:r>
            <a:r>
              <a:rPr lang="ru-RU" sz="1400" baseline="300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2</a:t>
            </a:r>
            <a:r>
              <a:rPr lang="ru-RU" sz="14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(м</a:t>
            </a:r>
            <a:r>
              <a:rPr lang="ru-RU" sz="1400" baseline="30000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2</a:t>
            </a:r>
            <a:r>
              <a:rPr lang="ru-RU" sz="1400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)</a:t>
            </a:r>
            <a:endParaRPr lang="en-US" sz="1400" dirty="0">
              <a:latin typeface="Raleway" panose="020B0604020202020204" charset="-52"/>
              <a:ea typeface="Calibri" panose="020F0502020204030204" pitchFamily="34" charset="0"/>
              <a:cs typeface="Leelawadee UI Semilight" panose="020B0402040204020203" pitchFamily="34" charset="-34"/>
            </a:endParaRPr>
          </a:p>
          <a:p>
            <a:pPr marL="0" lvl="0" indent="0">
              <a:buNone/>
            </a:pPr>
            <a:r>
              <a:rPr lang="ru-RU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Нормальный </a:t>
            </a:r>
            <a:r>
              <a:rPr lang="ru-RU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вес тела от 18.5 до 24.9 </a:t>
            </a:r>
          </a:p>
          <a:p>
            <a:pPr marL="0" lvl="0" indent="0">
              <a:buNone/>
            </a:pPr>
            <a:r>
              <a:rPr lang="ru-RU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Избыточная масса тела от 25 до 30</a:t>
            </a:r>
          </a:p>
          <a:p>
            <a:pPr marL="0" lvl="0" indent="0">
              <a:buNone/>
            </a:pPr>
            <a:r>
              <a:rPr lang="ru-RU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Ожирение (Класс I) от 30.1 до 34.9 </a:t>
            </a:r>
          </a:p>
          <a:p>
            <a:pPr marL="0" lvl="0" indent="0">
              <a:buNone/>
            </a:pPr>
            <a:r>
              <a:rPr lang="ru-RU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Ожирение (Класс II - тяжелое) от 35 до 40 </a:t>
            </a:r>
          </a:p>
          <a:p>
            <a:pPr marL="0" lvl="0" indent="0">
              <a:buNone/>
            </a:pPr>
            <a:r>
              <a:rPr lang="ru-RU" dirty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Ожирение (Класс III - крайне тяжелое) более </a:t>
            </a:r>
            <a:r>
              <a:rPr lang="ru-RU" dirty="0" smtClean="0">
                <a:latin typeface="Raleway" panose="020B0604020202020204" charset="-52"/>
                <a:ea typeface="Calibri" panose="020F0502020204030204" pitchFamily="34" charset="0"/>
                <a:cs typeface="Leelawadee UI Semilight" panose="020B0402040204020203" pitchFamily="34" charset="-34"/>
              </a:rPr>
              <a:t>40</a:t>
            </a: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01716" y="149431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92" y="223407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sun9-43.userapi.com/impg/WpMmSMxeRRy7HZbJV-qMJdTderv2538QSv3QqQ/AD0iuNRilN8.jpg?size=499x1080&amp;quality=95&amp;sign=f1b6181e4e1dd4923ef09bda61e6928d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2" t="25806" r="11496" b="7053"/>
          <a:stretch/>
        </p:blipFill>
        <p:spPr bwMode="auto">
          <a:xfrm>
            <a:off x="6132423" y="450850"/>
            <a:ext cx="2502019" cy="443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359591" y="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75691" y="16578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9668" y="9055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72277" y="667630"/>
            <a:ext cx="85933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atin typeface="Raleway" panose="020B0604020202020204" charset="-52"/>
              </a:rPr>
              <a:t>3)  Индексы малозначимые </a:t>
            </a:r>
            <a:r>
              <a:rPr lang="ru-RU" sz="1800" dirty="0" smtClean="0">
                <a:latin typeface="Raleway" panose="020B0604020202020204" charset="-52"/>
              </a:rPr>
              <a:t>– для формирования базы данных и персонифицированного подхода в лечебно-диагностических мероприятиях!</a:t>
            </a:r>
          </a:p>
          <a:p>
            <a:endParaRPr lang="ru-RU" sz="1800" kern="1200" dirty="0" smtClean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285750" lvl="0" indent="-285750">
              <a:buClrTx/>
              <a:buFont typeface="Wingdings" panose="05000000000000000000" pitchFamily="2" charset="2"/>
              <a:buChar char="Ø"/>
            </a:pPr>
            <a:r>
              <a:rPr lang="ru-RU" sz="1800" kern="1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ИПНЛ </a:t>
            </a: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рассчитывали по следующим формулам: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</a:pP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Мужчины: ИПНЛ=(ОТ-65)×ТГ;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</a:pP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Женщины: ИПНЛ=(ОТ-58)×</a:t>
            </a:r>
            <a:r>
              <a:rPr lang="ru-RU" sz="1800" kern="1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ТГ</a:t>
            </a:r>
          </a:p>
          <a:p>
            <a:pPr marL="285750" lvl="0" indent="-285750">
              <a:buClrTx/>
              <a:buFont typeface="Wingdings" panose="05000000000000000000" pitchFamily="2" charset="2"/>
              <a:buChar char="Ø"/>
            </a:pPr>
            <a:r>
              <a:rPr lang="ru-RU" sz="1800" kern="1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Индекс жироотложения тела (</a:t>
            </a:r>
            <a:r>
              <a:rPr lang="en-US" sz="1800" kern="1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Body adiposity index-BAI</a:t>
            </a:r>
            <a:r>
              <a:rPr lang="ru-RU" sz="1800" kern="1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) рассчитывался по формуле – модифицированная формула Бергмана:</a:t>
            </a:r>
          </a:p>
          <a:p>
            <a:pPr lvl="0">
              <a:buClrTx/>
            </a:pPr>
            <a:r>
              <a:rPr lang="ru-RU" sz="1800" kern="1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окружность бёдер (см)/рост (м)^1,5 -18</a:t>
            </a:r>
          </a:p>
          <a:p>
            <a:pPr marL="285750" lvl="0" indent="-28575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Относительное содержание жировой массы (</a:t>
            </a:r>
            <a:r>
              <a:rPr lang="ru-RU" sz="1800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Relative</a:t>
            </a: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800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fat</a:t>
            </a: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800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mass</a:t>
            </a: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-RFM):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</a:pP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Мужчины: 64 – 20 × (рост (см)/обхват талии (см)) 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</a:pPr>
            <a:r>
              <a:rPr lang="ru-RU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Женщины: 76 – 20 × (рост (см)/обхват талии (см</a:t>
            </a:r>
            <a:r>
              <a:rPr lang="ru-RU" sz="1800" kern="1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))</a:t>
            </a:r>
            <a:endParaRPr lang="ru-RU" sz="1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endParaRPr lang="ru-RU" sz="1800" dirty="0" smtClean="0">
              <a:latin typeface="Raleway" panose="020B0604020202020204" charset="-52"/>
            </a:endParaRPr>
          </a:p>
          <a:p>
            <a:r>
              <a:rPr lang="ru-RU" sz="1800" dirty="0" smtClean="0">
                <a:latin typeface="Raleway" panose="020B0604020202020204" charset="-52"/>
              </a:rPr>
              <a:t>Основные маркеры: ОТ</a:t>
            </a:r>
            <a:r>
              <a:rPr lang="en-US" sz="1800" dirty="0" smtClean="0">
                <a:latin typeface="Raleway" panose="020B0604020202020204" charset="-52"/>
              </a:rPr>
              <a:t>&gt;</a:t>
            </a:r>
            <a:r>
              <a:rPr lang="ru-RU" sz="1800" dirty="0" smtClean="0">
                <a:latin typeface="Raleway" panose="020B0604020202020204" charset="-52"/>
              </a:rPr>
              <a:t>88 см у женщин, ОТ</a:t>
            </a:r>
            <a:r>
              <a:rPr lang="en-US" sz="1800" dirty="0" smtClean="0">
                <a:latin typeface="Raleway" panose="020B0604020202020204" charset="-52"/>
              </a:rPr>
              <a:t>&gt;</a:t>
            </a:r>
            <a:r>
              <a:rPr lang="ru-RU" sz="1800" dirty="0" smtClean="0">
                <a:latin typeface="Raleway" panose="020B0604020202020204" charset="-52"/>
              </a:rPr>
              <a:t>102 см у мужчин, </a:t>
            </a:r>
            <a:endParaRPr lang="ru-RU" sz="1800" dirty="0" smtClean="0">
              <a:latin typeface="Raleway" panose="020B0604020202020204" charset="-52"/>
            </a:endParaRPr>
          </a:p>
          <a:p>
            <a:r>
              <a:rPr lang="ru-RU" sz="1800" dirty="0">
                <a:latin typeface="Raleway" panose="020B0604020202020204" charset="-52"/>
              </a:rPr>
              <a:t> </a:t>
            </a:r>
            <a:r>
              <a:rPr lang="ru-RU" sz="1800" dirty="0" smtClean="0">
                <a:latin typeface="Raleway" panose="020B0604020202020204" charset="-52"/>
              </a:rPr>
              <a:t>                                      </a:t>
            </a:r>
            <a:r>
              <a:rPr lang="ru-RU" sz="1800" dirty="0" smtClean="0">
                <a:latin typeface="Raleway" panose="020B0604020202020204" charset="-52"/>
              </a:rPr>
              <a:t>ТГ</a:t>
            </a:r>
            <a:r>
              <a:rPr lang="en-US" sz="1800" dirty="0" smtClean="0">
                <a:latin typeface="Raleway" panose="020B0604020202020204" charset="-52"/>
              </a:rPr>
              <a:t>&gt;</a:t>
            </a:r>
            <a:r>
              <a:rPr lang="ru-RU" sz="1800" dirty="0" smtClean="0">
                <a:latin typeface="Raleway" panose="020B0604020202020204" charset="-52"/>
              </a:rPr>
              <a:t>1,7 </a:t>
            </a:r>
            <a:r>
              <a:rPr lang="ru-RU" sz="1800" dirty="0" err="1" smtClean="0">
                <a:latin typeface="Raleway" panose="020B0604020202020204" charset="-52"/>
              </a:rPr>
              <a:t>ммоль</a:t>
            </a:r>
            <a:r>
              <a:rPr lang="ru-RU" sz="1800" dirty="0" smtClean="0">
                <a:latin typeface="Raleway" panose="020B0604020202020204" charset="-52"/>
              </a:rPr>
              <a:t>/л</a:t>
            </a:r>
            <a:endParaRPr lang="ru-RU" sz="1800" dirty="0">
              <a:latin typeface="Ralew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1765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316" y="224616"/>
            <a:ext cx="4091491" cy="738633"/>
          </a:xfrm>
        </p:spPr>
        <p:txBody>
          <a:bodyPr/>
          <a:lstStyle/>
          <a:p>
            <a:r>
              <a:rPr lang="ru-RU" sz="1800" dirty="0" smtClean="0"/>
              <a:t>Во время беременности – 12-16 кг, при </a:t>
            </a:r>
            <a:r>
              <a:rPr lang="ru-RU" sz="1800" dirty="0" smtClean="0"/>
              <a:t>ожирении - </a:t>
            </a:r>
            <a:r>
              <a:rPr lang="ru-RU" sz="1800" dirty="0" smtClean="0"/>
              <a:t>7-8 кг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9238" y="1270331"/>
            <a:ext cx="425350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Масса тела беременных женщин прибавляется за счет: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/>
              <a:t>3,2–3,6 кг – рост </a:t>
            </a:r>
            <a:r>
              <a:rPr lang="ru-RU" sz="1600" dirty="0" smtClean="0"/>
              <a:t>плода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1 </a:t>
            </a:r>
            <a:r>
              <a:rPr lang="ru-RU" sz="1600" dirty="0"/>
              <a:t>кг - матка (~ в 20 раз больше обычной </a:t>
            </a:r>
            <a:r>
              <a:rPr lang="ru-RU" sz="1600" dirty="0" smtClean="0"/>
              <a:t>массы)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0,9 </a:t>
            </a:r>
            <a:r>
              <a:rPr lang="ru-RU" sz="1600" dirty="0"/>
              <a:t>кг - объем амниотической жидкости (необходима для внутриутробной </a:t>
            </a:r>
            <a:r>
              <a:rPr lang="ru-RU" sz="1600" dirty="0" smtClean="0"/>
              <a:t>жизни)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0,3 </a:t>
            </a:r>
            <a:r>
              <a:rPr lang="ru-RU" sz="1600" dirty="0"/>
              <a:t>кг - плодные оболочки и </a:t>
            </a:r>
            <a:r>
              <a:rPr lang="ru-RU" sz="1600" dirty="0" smtClean="0"/>
              <a:t>пуповина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0,7 </a:t>
            </a:r>
            <a:r>
              <a:rPr lang="ru-RU" sz="1600" dirty="0"/>
              <a:t>кг - плацента (за счет чего плод живет и </a:t>
            </a:r>
            <a:r>
              <a:rPr lang="ru-RU" sz="1600" dirty="0" smtClean="0"/>
              <a:t>питается)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1,3-1,8 </a:t>
            </a:r>
            <a:r>
              <a:rPr lang="ru-RU" sz="1600" dirty="0"/>
              <a:t>кг – увеличения объема циркулирующей </a:t>
            </a:r>
            <a:r>
              <a:rPr lang="ru-RU" sz="1600" dirty="0" smtClean="0"/>
              <a:t>крови и т.д.</a:t>
            </a:r>
            <a:endParaRPr lang="ru-RU" sz="1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419778" y="292213"/>
            <a:ext cx="43665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Расчет</a:t>
            </a:r>
            <a:r>
              <a:rPr lang="ru-RU" b="1" dirty="0" smtClean="0"/>
              <a:t> ИМТ при </a:t>
            </a:r>
            <a:r>
              <a:rPr lang="ru-RU" b="1" dirty="0" smtClean="0"/>
              <a:t>беременности и данных дополнительных индексов </a:t>
            </a:r>
          </a:p>
          <a:p>
            <a:r>
              <a:rPr lang="ru-RU" b="1" dirty="0" smtClean="0"/>
              <a:t>Точное определение наличия/отсутствия болезни-ожирения          Вычисление возможной прибавки массы тела в неделю</a:t>
            </a:r>
            <a:endParaRPr lang="ru-RU" b="1" dirty="0"/>
          </a:p>
        </p:txBody>
      </p:sp>
      <p:pic>
        <p:nvPicPr>
          <p:cNvPr id="4098" name="Picture 2" descr="https://sun9-59.userapi.com/impg/5wY1n_cnmc4YC5HHbHKABGro2Qrz1FCulu9g6g/-utIp6Zt1m8.jpg?size=709x976&amp;quality=95&amp;sign=1ac9007f393d0afe1e266e36167a59a5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t="12798" r="51146" b="68372"/>
          <a:stretch/>
        </p:blipFill>
        <p:spPr bwMode="auto">
          <a:xfrm>
            <a:off x="4414124" y="1653197"/>
            <a:ext cx="4249683" cy="351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7089170" y="593933"/>
            <a:ext cx="328772" cy="197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6279117" y="963249"/>
            <a:ext cx="323919" cy="203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699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165657" y="33408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ПРЕИМУЩЕСТВА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277962" y="1493045"/>
            <a:ext cx="7993200" cy="103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None/>
            </a:pPr>
            <a:endParaRPr lang="ru-RU" sz="1300" dirty="0" smtClean="0">
              <a:solidFill>
                <a:srgbClr val="132C40"/>
              </a:solidFill>
            </a:endParaRPr>
          </a:p>
          <a:p>
            <a:pPr marL="0" lvl="0" indent="0">
              <a:buNone/>
            </a:pPr>
            <a:endParaRPr lang="ru-RU" sz="1300" dirty="0">
              <a:solidFill>
                <a:srgbClr val="132C40"/>
              </a:solidFill>
            </a:endParaRPr>
          </a:p>
          <a:p>
            <a:pPr marL="0" lvl="0" indent="0">
              <a:buNone/>
            </a:pPr>
            <a:endParaRPr lang="ru-RU" sz="13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313163" y="226027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907" y="300003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57113" y="1173182"/>
            <a:ext cx="736025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800" dirty="0" smtClean="0"/>
              <a:t>С </a:t>
            </a:r>
            <a:r>
              <a:rPr lang="ru-RU" sz="1800" dirty="0" smtClean="0"/>
              <a:t>помощью приложения </a:t>
            </a:r>
            <a:r>
              <a:rPr lang="ru-RU" sz="1800" dirty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«</a:t>
            </a:r>
            <a:r>
              <a:rPr lang="en-US" sz="1800" dirty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HAI-Health</a:t>
            </a:r>
            <a:r>
              <a:rPr lang="ru-RU" sz="1800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» появится возможность диагностики </a:t>
            </a:r>
            <a:r>
              <a:rPr lang="ru-RU" sz="1800" b="1" dirty="0" err="1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метаболически</a:t>
            </a:r>
            <a:r>
              <a:rPr lang="ru-RU" sz="18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 тучного нормального веса </a:t>
            </a:r>
            <a:r>
              <a:rPr lang="ru-RU" sz="1800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(норма ИМТ и наличие сопутствующих ожирению заболеваний) и </a:t>
            </a:r>
            <a:r>
              <a:rPr lang="ru-RU" sz="1800" b="1" dirty="0" err="1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метаболически</a:t>
            </a:r>
            <a:r>
              <a:rPr lang="ru-RU" sz="18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 нормального ожирения </a:t>
            </a:r>
            <a:r>
              <a:rPr lang="ru-RU" sz="1800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(не норма ИМТ, нет заболеваний)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Выявление</a:t>
            </a:r>
            <a:r>
              <a:rPr lang="ru-RU" sz="1800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 </a:t>
            </a:r>
            <a:r>
              <a:rPr lang="ru-RU" sz="18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ожирения у беременных женщин </a:t>
            </a:r>
            <a:r>
              <a:rPr lang="ru-RU" sz="1800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и составления индивидуального плана возможной прибавки массы </a:t>
            </a:r>
            <a:r>
              <a:rPr lang="ru-RU" sz="1800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тела в неделю</a:t>
            </a:r>
            <a:endParaRPr lang="ru-RU" sz="1800" dirty="0" smtClean="0">
              <a:solidFill>
                <a:schemeClr val="tx2"/>
              </a:solidFill>
              <a:latin typeface="Raleway" panose="020B0604020202020204" charset="-52"/>
              <a:cs typeface="Leelawadee UI Semilight" panose="020B0402040204020203" pitchFamily="34" charset="-34"/>
              <a:sym typeface="Raleway SemiBold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Все </a:t>
            </a:r>
            <a:r>
              <a:rPr lang="ru-RU" sz="1800" b="1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данные в легком доступе </a:t>
            </a:r>
            <a:r>
              <a:rPr lang="ru-RU" sz="1800" dirty="0" smtClean="0">
                <a:solidFill>
                  <a:schemeClr val="tx2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в карте амбулаторного приема, обменной карте в женской консультации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940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308276" y="7664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7" y="22490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93" y="136313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817" y="1216784"/>
            <a:ext cx="7993200" cy="2031295"/>
          </a:xfrm>
        </p:spPr>
        <p:txBody>
          <a:bodyPr/>
          <a:lstStyle/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333333"/>
                </a:solidFill>
                <a:latin typeface="+mn-lt"/>
              </a:rPr>
              <a:t>Лечебные учреждения амбулаторного и стационарного типа, государственные и частные медицинские учреждения;</a:t>
            </a: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q"/>
            </a:pPr>
            <a:endParaRPr lang="ru-RU" sz="2000" dirty="0" smtClean="0">
              <a:solidFill>
                <a:srgbClr val="333333"/>
              </a:solidFill>
              <a:latin typeface="+mn-lt"/>
            </a:endParaRP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rgbClr val="000000"/>
                </a:solidFill>
                <a:latin typeface="+mn-lt"/>
                <a:cs typeface="Arial"/>
              </a:rPr>
              <a:t>Ж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Arial"/>
              </a:rPr>
              <a:t>енские 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Arial"/>
              </a:rPr>
              <a:t>консультации больниц и 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Arial"/>
              </a:rPr>
              <a:t>поликлиник;</a:t>
            </a: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q"/>
            </a:pPr>
            <a:endParaRPr lang="ru-RU" sz="2000" dirty="0" smtClean="0">
              <a:solidFill>
                <a:srgbClr val="000000"/>
              </a:solidFill>
              <a:latin typeface="+mn-lt"/>
              <a:cs typeface="Arial"/>
            </a:endParaRP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0000"/>
                </a:solidFill>
                <a:latin typeface="+mn-lt"/>
                <a:cs typeface="Arial"/>
              </a:rPr>
              <a:t>Для индивидуального 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Arial"/>
              </a:rPr>
              <a:t>пользования 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Arial"/>
              </a:rPr>
              <a:t>пациентов.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8978796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514526" y="1178323"/>
            <a:ext cx="791334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71450" lvl="0" indent="-1714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Отсутствие затрат на закупку и использование дорогостоящего оборудования для определения состава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тела</a:t>
            </a:r>
          </a:p>
          <a:p>
            <a:pPr marL="171450" lvl="0" indent="-1714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Простота в использовании антропометрических индексов на практике, необходимые анализы для их расчета входят в программу ОМС</a:t>
            </a:r>
            <a:endParaRPr lang="ru-RU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lvl="0" indent="-1714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Своевременная диагностика и вовремя начатое лечение позволят врачам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снизить процент госпитализации,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 при </a:t>
            </a:r>
            <a:r>
              <a:rPr lang="ru-RU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метаболически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здоровом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ожирении -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нерациональное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лекарственных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препаратов</a:t>
            </a:r>
            <a:endParaRPr lang="ru-RU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Снижение </a:t>
            </a:r>
            <a:r>
              <a:rPr lang="ru-RU" dirty="0" err="1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экстрагенитальных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заболеваний у беременной женщины, </a:t>
            </a:r>
            <a:r>
              <a:rPr lang="ru-RU" dirty="0" err="1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макросомии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плода, материнской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перинатальной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смертности,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увеличение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демографического показателя </a:t>
            </a:r>
            <a:endParaRPr lang="ru-RU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Улучшение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качества жизни пациентов</a:t>
            </a:r>
          </a:p>
          <a:p>
            <a:pPr marL="171450" lvl="0" indent="-1714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lvl="0" indent="-1714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endParaRPr lang="ru-RU"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7416" y="1024435"/>
            <a:ext cx="4027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3298375" y="98890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1"/>
          <p:cNvSpPr txBox="1"/>
          <p:nvPr/>
        </p:nvSpPr>
        <p:spPr>
          <a:xfrm>
            <a:off x="577671" y="1044300"/>
            <a:ext cx="7535206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200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Сфера разработки медицинских приложений растет на 10% каждый год и по прогнозам исследователей в 2030 году  общий доход приложений составит 105,9 млрд долларов.</a:t>
            </a:r>
          </a:p>
          <a:p>
            <a:pPr lvl="0">
              <a:lnSpc>
                <a:spcPct val="115000"/>
              </a:lnSpc>
            </a:pPr>
            <a:r>
              <a:rPr lang="ru-RU" sz="1200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 2021 году совокупная выручка цифровых медицинских платформ составила 38,2 млрд долларов.</a:t>
            </a:r>
          </a:p>
          <a:p>
            <a:pPr lvl="0">
              <a:lnSpc>
                <a:spcPct val="115000"/>
              </a:lnSpc>
            </a:pPr>
            <a:endParaRPr lang="ru-RU" sz="1200" dirty="0" smtClean="0">
              <a:solidFill>
                <a:schemeClr val="tx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lvl="0">
              <a:lnSpc>
                <a:spcPct val="115000"/>
              </a:lnSpc>
            </a:pPr>
            <a:r>
              <a:rPr lang="ru-RU" sz="1200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Ориентировочная стоимость приложения – 1 000 р.- подписка пол года; 5 000 р. – подписка 3 года;  План по продаже – 240 </a:t>
            </a:r>
            <a:r>
              <a:rPr lang="ru-RU" sz="1200" dirty="0" err="1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шт</a:t>
            </a:r>
            <a:r>
              <a:rPr lang="ru-RU" sz="1200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/год. </a:t>
            </a:r>
            <a:endParaRPr lang="en-US" sz="1200" dirty="0" smtClean="0">
              <a:solidFill>
                <a:schemeClr val="tx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lvl="0">
              <a:lnSpc>
                <a:spcPct val="115000"/>
              </a:lnSpc>
            </a:pPr>
            <a:endParaRPr lang="en-US" sz="1200" dirty="0">
              <a:solidFill>
                <a:schemeClr val="tx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lvl="0">
              <a:lnSpc>
                <a:spcPct val="115000"/>
              </a:lnSpc>
            </a:pPr>
            <a:r>
              <a:rPr lang="en-US" sz="1200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SOM </a:t>
            </a:r>
            <a:r>
              <a:rPr lang="ru-RU" sz="1200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– 2 400 000 рублей /год. </a:t>
            </a:r>
          </a:p>
          <a:p>
            <a:pPr lvl="0">
              <a:lnSpc>
                <a:spcPct val="115000"/>
              </a:lnSpc>
            </a:pPr>
            <a:endParaRPr lang="ru-RU" sz="1200" dirty="0">
              <a:solidFill>
                <a:schemeClr val="tx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lvl="0">
              <a:lnSpc>
                <a:spcPct val="115000"/>
              </a:lnSpc>
            </a:pPr>
            <a:r>
              <a:rPr lang="en-US" sz="1200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SAM – </a:t>
            </a:r>
            <a:r>
              <a:rPr lang="ru-RU" sz="1200" dirty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5</a:t>
            </a:r>
            <a:r>
              <a:rPr lang="ru-RU" sz="1200" dirty="0" smtClean="0">
                <a:solidFill>
                  <a:schemeClr val="tx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000 000 рублей / год.</a:t>
            </a:r>
          </a:p>
          <a:p>
            <a:pPr lvl="0">
              <a:lnSpc>
                <a:spcPct val="115000"/>
              </a:lnSpc>
            </a:pPr>
            <a:endParaRPr lang="ru-RU" sz="1200" dirty="0">
              <a:solidFill>
                <a:schemeClr val="tx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lvl="0" algn="just">
              <a:lnSpc>
                <a:spcPct val="115000"/>
              </a:lnSpc>
            </a:pPr>
            <a:endParaRPr lang="ru-RU" sz="1200" dirty="0">
              <a:solidFill>
                <a:schemeClr val="tx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3298375" y="6439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2706866" y="24853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2"/>
          <p:cNvSpPr txBox="1"/>
          <p:nvPr/>
        </p:nvSpPr>
        <p:spPr>
          <a:xfrm>
            <a:off x="344197" y="527238"/>
            <a:ext cx="7809102" cy="188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 algn="just">
              <a:lnSpc>
                <a:spcPct val="115000"/>
              </a:lnSpc>
              <a:buClr>
                <a:srgbClr val="132C40"/>
              </a:buClr>
              <a:buSzPts val="1200"/>
            </a:pP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настоящий момент </a:t>
            </a:r>
            <a:r>
              <a:rPr lang="ru-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аналогов приложения с использованием современных индексов ожирения, а также индексов, персональных для беременных женщин НЕ ВЫЯВЛЕНО!                                   Везде применяется малозначимый ИМТ!</a:t>
            </a:r>
            <a:endParaRPr lang="en-US" sz="1200"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lvl="0">
              <a:lnSpc>
                <a:spcPct val="115000"/>
              </a:lnSpc>
              <a:buClr>
                <a:srgbClr val="132C40"/>
              </a:buClr>
              <a:buSzPts val="1200"/>
            </a:pP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lvl="0">
              <a:lnSpc>
                <a:spcPct val="115000"/>
              </a:lnSpc>
              <a:buClr>
                <a:srgbClr val="132C40"/>
              </a:buClr>
              <a:buSzPts val="1200"/>
            </a:pP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lvl="0">
              <a:lnSpc>
                <a:spcPct val="115000"/>
              </a:lnSpc>
              <a:buClr>
                <a:srgbClr val="132C40"/>
              </a:buClr>
              <a:buSzPts val="1200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lvl="0">
              <a:lnSpc>
                <a:spcPct val="115000"/>
              </a:lnSpc>
              <a:buClr>
                <a:srgbClr val="132C40"/>
              </a:buClr>
              <a:buSzPts val="1200"/>
            </a:pP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2778785" y="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9465" y="4658625"/>
            <a:ext cx="2712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09448" y="4565465"/>
            <a:ext cx="2815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Приложение: </a:t>
            </a:r>
            <a:r>
              <a:rPr lang="en-US" sz="1600" dirty="0" err="1" smtClean="0"/>
              <a:t>aktiBMI</a:t>
            </a:r>
            <a:r>
              <a:rPr lang="ru-RU" sz="1600" dirty="0" smtClean="0"/>
              <a:t> 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2909724" y="4497035"/>
            <a:ext cx="2862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Приложение: Калькулятор ИМТ: идеальный вес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111153" y="4559401"/>
            <a:ext cx="24841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Приложение: </a:t>
            </a:r>
            <a:r>
              <a:rPr lang="en-US" sz="1600" dirty="0" err="1" smtClean="0"/>
              <a:t>WeightFit</a:t>
            </a:r>
            <a:endParaRPr lang="ru-RU" sz="1600" dirty="0"/>
          </a:p>
        </p:txBody>
      </p:sp>
      <p:pic>
        <p:nvPicPr>
          <p:cNvPr id="1026" name="Picture 2" descr="https://sun9-36.userapi.com/impg/JIfxC6qlLLiyfJuVDQjlhpAUFHYF_9LchTRHmw/VeaD19Z5LwY.jpg?size=499x1080&amp;quality=95&amp;sign=05e9a66e4cb6f050be237896f5f6e488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0" t="55311" r="25778" b="7305"/>
          <a:stretch/>
        </p:blipFill>
        <p:spPr bwMode="auto">
          <a:xfrm>
            <a:off x="289029" y="2022950"/>
            <a:ext cx="2352782" cy="24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58.userapi.com/impg/o7cxkXGRhzl_ngpZxA06u3JrN7HlQsMFqVoi2w/d0stiCUmqSI.jpg?size=499x1080&amp;quality=95&amp;sign=3836c338dc075503eb2b1526a3d9fc22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t="39920" r="36948" b="9338"/>
          <a:stretch/>
        </p:blipFill>
        <p:spPr bwMode="auto">
          <a:xfrm>
            <a:off x="2872011" y="2022950"/>
            <a:ext cx="2753474" cy="245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42.userapi.com/impg/53VhsnT8-69xH9bu79dU0pIt2eKRaZiXA15YIQ/xrhhaptqOnY.jpg?size=499x1080&amp;quality=95&amp;sign=3981546b384f79ab23c12d8fc6f55c62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9" t="47866" r="39390" b="30411"/>
          <a:stretch/>
        </p:blipFill>
        <p:spPr bwMode="auto">
          <a:xfrm>
            <a:off x="6057562" y="2022950"/>
            <a:ext cx="2537717" cy="254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48.userapi.com/impg/1_oG56RdqKYYWGVUY7K6uMm7p9cM_m1mbjQtKQ/RcYuzv7RBP8.jpg?size=499x1080&amp;quality=95&amp;sign=ac46ea39c4703aae59384f60d2befa3a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" t="31321" r="8889" b="53455"/>
          <a:stretch/>
        </p:blipFill>
        <p:spPr bwMode="auto">
          <a:xfrm>
            <a:off x="1884455" y="1271750"/>
            <a:ext cx="3996648" cy="57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881103" y="1469019"/>
            <a:ext cx="2369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Приложение: </a:t>
            </a:r>
            <a:r>
              <a:rPr lang="en-US" sz="1600" dirty="0" smtClean="0"/>
              <a:t>Lose it!</a:t>
            </a:r>
            <a:endParaRPr lang="ru-RU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1582241" y="578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1582241" y="0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858401"/>
              </p:ext>
            </p:extLst>
          </p:nvPr>
        </p:nvGraphicFramePr>
        <p:xfrm>
          <a:off x="311151" y="941901"/>
          <a:ext cx="8275959" cy="4810044"/>
        </p:xfrm>
        <a:graphic>
          <a:graphicData uri="http://schemas.openxmlformats.org/drawingml/2006/table">
            <a:tbl>
              <a:tblPr/>
              <a:tblGrid>
                <a:gridCol w="1233769"/>
                <a:gridCol w="1947692"/>
                <a:gridCol w="1621922"/>
                <a:gridCol w="1601128"/>
                <a:gridCol w="1871448"/>
              </a:tblGrid>
              <a:tr h="1127531">
                <a:tc rowSpan="2"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Основные </a:t>
                      </a:r>
                      <a:r>
                        <a:rPr lang="ru-RU" sz="1000" b="1" dirty="0" smtClean="0">
                          <a:effectLst/>
                        </a:rPr>
                        <a:t>партнеры</a:t>
                      </a: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endParaRPr lang="ru-RU" sz="1000" b="1" dirty="0">
                        <a:effectLst/>
                      </a:endParaRPr>
                    </a:p>
                  </a:txBody>
                  <a:tcPr marL="21411" marR="21411" marT="14274" marB="14274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Основные направления </a:t>
                      </a:r>
                      <a:r>
                        <a:rPr lang="ru-RU" sz="1000" b="1" dirty="0" smtClean="0">
                          <a:effectLst/>
                        </a:rPr>
                        <a:t>деятельности</a:t>
                      </a: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Продажа</a:t>
                      </a:r>
                      <a:r>
                        <a:rPr lang="ru-RU" sz="1000" b="1" baseline="0" dirty="0" smtClean="0">
                          <a:effectLst/>
                        </a:rPr>
                        <a:t> подписки на приложение</a:t>
                      </a:r>
                    </a:p>
                    <a:p>
                      <a:pPr rtl="0" fontAlgn="b"/>
                      <a:r>
                        <a:rPr lang="ru-RU" sz="1000" b="1" baseline="0" dirty="0" smtClean="0">
                          <a:effectLst/>
                        </a:rPr>
                        <a:t>Платный контент (подбор диет с учетом белков, жиров, углеводов и витаминов/лекции от известных врачей-специалистов)</a:t>
                      </a:r>
                    </a:p>
                    <a:p>
                      <a:pPr rtl="0" fontAlgn="b"/>
                      <a:r>
                        <a:rPr lang="ru-RU" sz="1000" b="1" baseline="0" dirty="0" smtClean="0">
                          <a:effectLst/>
                        </a:rPr>
                        <a:t>Реклама</a:t>
                      </a: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Отправка </a:t>
                      </a:r>
                      <a:r>
                        <a:rPr lang="en-US" sz="1000" b="1" dirty="0" smtClean="0">
                          <a:effectLst/>
                        </a:rPr>
                        <a:t>E-mail</a:t>
                      </a:r>
                      <a:r>
                        <a:rPr lang="ru-RU" sz="1000" b="1" dirty="0" smtClean="0">
                          <a:effectLst/>
                        </a:rPr>
                        <a:t>,</a:t>
                      </a:r>
                      <a:r>
                        <a:rPr lang="en-US" sz="1000" b="1" dirty="0" smtClean="0">
                          <a:effectLst/>
                        </a:rPr>
                        <a:t> SMS</a:t>
                      </a:r>
                      <a:r>
                        <a:rPr lang="ru-RU" sz="1000" b="1" dirty="0" smtClean="0">
                          <a:effectLst/>
                        </a:rPr>
                        <a:t>,</a:t>
                      </a:r>
                      <a:r>
                        <a:rPr lang="en-US" sz="1000" b="1" dirty="0" smtClean="0">
                          <a:effectLst/>
                        </a:rPr>
                        <a:t> Push</a:t>
                      </a:r>
                      <a:r>
                        <a:rPr lang="ru-RU" sz="1000" b="1" dirty="0" smtClean="0">
                          <a:effectLst/>
                        </a:rPr>
                        <a:t>-уведомления,</a:t>
                      </a:r>
                      <a:r>
                        <a:rPr lang="ru-RU" sz="1000" b="1" baseline="0" dirty="0" smtClean="0">
                          <a:effectLst/>
                        </a:rPr>
                        <a:t> чат-боты</a:t>
                      </a:r>
                      <a:endParaRPr lang="ru-RU" sz="1000" b="1" dirty="0">
                        <a:effectLst/>
                      </a:endParaRPr>
                    </a:p>
                  </a:txBody>
                  <a:tcPr marL="21411" marR="21411" marT="14274" marB="1427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Предлагаемые </a:t>
                      </a:r>
                      <a:r>
                        <a:rPr lang="ru-RU" sz="1000" b="1" dirty="0" smtClean="0">
                          <a:effectLst/>
                        </a:rPr>
                        <a:t>преимущества</a:t>
                      </a: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Ранняя</a:t>
                      </a:r>
                      <a:r>
                        <a:rPr lang="ru-RU" sz="1000" b="1" baseline="0" dirty="0" smtClean="0">
                          <a:effectLst/>
                        </a:rPr>
                        <a:t> и точная диагностика ожирения</a:t>
                      </a:r>
                    </a:p>
                    <a:p>
                      <a:pPr rtl="0" fontAlgn="b"/>
                      <a:r>
                        <a:rPr lang="ru-RU" sz="1000" b="1" baseline="0" dirty="0" smtClean="0">
                          <a:effectLst/>
                        </a:rPr>
                        <a:t>Замена дорогостоящего и малодоступного оборудования</a:t>
                      </a:r>
                    </a:p>
                    <a:p>
                      <a:pPr rtl="0" fontAlgn="b"/>
                      <a:r>
                        <a:rPr lang="ru-RU" sz="1000" b="1" baseline="0" dirty="0" smtClean="0">
                          <a:effectLst/>
                        </a:rPr>
                        <a:t>Снижение перинатальной и родовой травмы матери и плода на фоне ожирения</a:t>
                      </a:r>
                      <a:endParaRPr lang="ru-RU" sz="1000" b="1" dirty="0" smtClean="0">
                        <a:effectLst/>
                      </a:endParaRPr>
                    </a:p>
                  </a:txBody>
                  <a:tcPr marL="21411" marR="21411" marT="14274" marB="1427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Отношения с </a:t>
                      </a:r>
                      <a:r>
                        <a:rPr lang="ru-RU" sz="1000" b="1" dirty="0" smtClean="0">
                          <a:effectLst/>
                        </a:rPr>
                        <a:t>клиентами</a:t>
                      </a: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Работа напрямую и через</a:t>
                      </a:r>
                      <a:r>
                        <a:rPr lang="ru-RU" sz="1000" b="1" baseline="0" dirty="0" smtClean="0">
                          <a:effectLst/>
                        </a:rPr>
                        <a:t> маркетинговые компании</a:t>
                      </a:r>
                    </a:p>
                    <a:p>
                      <a:pPr rtl="0" fontAlgn="b"/>
                      <a:r>
                        <a:rPr lang="ru-RU" sz="1000" b="1" baseline="0" dirty="0" smtClean="0">
                          <a:effectLst/>
                        </a:rPr>
                        <a:t>Выступления на конференциях в медицинском сообществе</a:t>
                      </a:r>
                      <a:endParaRPr lang="ru-RU" sz="1000" b="1" dirty="0">
                        <a:effectLst/>
                      </a:endParaRPr>
                    </a:p>
                  </a:txBody>
                  <a:tcPr marL="21411" marR="21411" marT="14274" marB="1427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Сегменты </a:t>
                      </a:r>
                      <a:r>
                        <a:rPr lang="ru-RU" sz="1000" b="1" dirty="0" smtClean="0">
                          <a:effectLst/>
                        </a:rPr>
                        <a:t>клиентов</a:t>
                      </a: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Больницы</a:t>
                      </a:r>
                    </a:p>
                    <a:p>
                      <a:pPr rtl="0" fontAlgn="b"/>
                      <a:r>
                        <a:rPr lang="ru-RU" sz="1000" b="1" baseline="0" dirty="0" smtClean="0">
                          <a:effectLst/>
                        </a:rPr>
                        <a:t>Перинатальные центры и т.д.</a:t>
                      </a:r>
                      <a:endParaRPr lang="ru-RU" sz="1000" b="1" dirty="0" smtClean="0">
                        <a:effectLst/>
                      </a:endParaRPr>
                    </a:p>
                  </a:txBody>
                  <a:tcPr marL="21411" marR="21411" marT="14274" marB="1427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5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Основные </a:t>
                      </a:r>
                      <a:r>
                        <a:rPr lang="ru-RU" sz="1000" b="1" dirty="0" smtClean="0">
                          <a:effectLst/>
                        </a:rPr>
                        <a:t>ресурсы</a:t>
                      </a: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r>
                        <a:rPr lang="en-US" sz="1000" b="1" dirty="0" smtClean="0">
                          <a:effectLst/>
                        </a:rPr>
                        <a:t>ML</a:t>
                      </a:r>
                      <a:r>
                        <a:rPr lang="ru-RU" sz="1000" b="1" dirty="0" smtClean="0">
                          <a:effectLst/>
                        </a:rPr>
                        <a:t>-инженер</a:t>
                      </a: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Технолог</a:t>
                      </a: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Дизайнеры </a:t>
                      </a: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Маркетологи</a:t>
                      </a:r>
                    </a:p>
                    <a:p>
                      <a:pPr rtl="0" fontAlgn="b"/>
                      <a:endParaRPr lang="ru-RU" sz="1000" b="1" dirty="0">
                        <a:effectLst/>
                      </a:endParaRPr>
                    </a:p>
                  </a:txBody>
                  <a:tcPr marL="21411" marR="21411" marT="14274" marB="1427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6907">
                <a:tc gridSpan="3"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Структура </a:t>
                      </a:r>
                      <a:r>
                        <a:rPr lang="ru-RU" sz="1000" b="1" dirty="0" smtClean="0">
                          <a:effectLst/>
                        </a:rPr>
                        <a:t>расходов</a:t>
                      </a: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Создание</a:t>
                      </a:r>
                      <a:r>
                        <a:rPr lang="ru-RU" sz="1000" b="1" baseline="0" dirty="0" smtClean="0">
                          <a:effectLst/>
                        </a:rPr>
                        <a:t> кроссплатформенной разработки на </a:t>
                      </a:r>
                      <a:r>
                        <a:rPr lang="ru-RU" sz="1000" b="1" baseline="0" dirty="0" err="1" smtClean="0">
                          <a:effectLst/>
                        </a:rPr>
                        <a:t>фреймворке</a:t>
                      </a:r>
                      <a:r>
                        <a:rPr lang="ru-RU" sz="1000" b="1" baseline="0" dirty="0" smtClean="0">
                          <a:effectLst/>
                        </a:rPr>
                        <a:t> </a:t>
                      </a:r>
                      <a:r>
                        <a:rPr lang="en-US" sz="1000" b="1" baseline="0" dirty="0" smtClean="0">
                          <a:effectLst/>
                        </a:rPr>
                        <a:t>React Native</a:t>
                      </a:r>
                      <a:endParaRPr lang="ru-RU" sz="1000" b="1" baseline="0" dirty="0" smtClean="0">
                        <a:effectLst/>
                      </a:endParaRPr>
                    </a:p>
                    <a:p>
                      <a:pPr rtl="0" fontAlgn="b"/>
                      <a:r>
                        <a:rPr lang="ru-RU" sz="1000" b="1" baseline="0" dirty="0" smtClean="0">
                          <a:effectLst/>
                        </a:rPr>
                        <a:t>Подбор интерфейса и </a:t>
                      </a:r>
                      <a:r>
                        <a:rPr lang="ru-RU" sz="1000" b="1" baseline="0" dirty="0" err="1" smtClean="0">
                          <a:effectLst/>
                        </a:rPr>
                        <a:t>дашборда</a:t>
                      </a:r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ФОТ</a:t>
                      </a: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Продвижение</a:t>
                      </a:r>
                      <a:r>
                        <a:rPr lang="ru-RU" sz="1000" b="1" baseline="0" dirty="0" smtClean="0">
                          <a:effectLst/>
                        </a:rPr>
                        <a:t> и маркетинг</a:t>
                      </a:r>
                    </a:p>
                    <a:p>
                      <a:pPr rtl="0" fontAlgn="b"/>
                      <a:endParaRPr lang="ru-RU" sz="1000" b="1" baseline="0" dirty="0" smtClean="0">
                        <a:effectLst/>
                      </a:endParaRPr>
                    </a:p>
                    <a:p>
                      <a:pPr rtl="0" fontAlgn="b"/>
                      <a:endParaRPr lang="ru-RU" sz="1000" b="1" baseline="0" dirty="0" smtClean="0">
                        <a:effectLst/>
                      </a:endParaRPr>
                    </a:p>
                    <a:p>
                      <a:pPr rtl="0" fontAlgn="b"/>
                      <a:endParaRPr lang="ru-RU" sz="1000" b="1" baseline="0" dirty="0" smtClean="0">
                        <a:effectLst/>
                      </a:endParaRPr>
                    </a:p>
                    <a:p>
                      <a:pPr rtl="0" fontAlgn="b"/>
                      <a:endParaRPr lang="ru-RU" sz="1000" b="1" dirty="0">
                        <a:effectLst/>
                      </a:endParaRPr>
                    </a:p>
                  </a:txBody>
                  <a:tcPr marL="21411" marR="21411" marT="14274" marB="14274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ru-RU" sz="1000" b="1" dirty="0">
                          <a:effectLst/>
                        </a:rPr>
                        <a:t>Потоки </a:t>
                      </a:r>
                      <a:r>
                        <a:rPr lang="ru-RU" sz="1000" b="1" dirty="0" smtClean="0">
                          <a:effectLst/>
                        </a:rPr>
                        <a:t>выручки</a:t>
                      </a: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endParaRPr lang="ru-RU" sz="1000" b="1" dirty="0" smtClean="0">
                        <a:effectLst/>
                      </a:endParaRP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Прямые продажи оборудования и комплектующих</a:t>
                      </a:r>
                    </a:p>
                    <a:p>
                      <a:pPr rtl="0" fontAlgn="b"/>
                      <a:r>
                        <a:rPr lang="ru-RU" sz="1000" b="1" dirty="0" smtClean="0">
                          <a:effectLst/>
                        </a:rPr>
                        <a:t>Регулярные выплаты за техническое обслуживание</a:t>
                      </a:r>
                      <a:endParaRPr lang="ru-RU" sz="1000" b="1" dirty="0">
                        <a:effectLst/>
                      </a:endParaRPr>
                    </a:p>
                  </a:txBody>
                  <a:tcPr marL="21411" marR="21411" marT="14274" marB="14274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1669168" y="444000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384899" y="1497800"/>
            <a:ext cx="7993200" cy="29346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buClr>
                <a:srgbClr val="000000"/>
              </a:buClr>
              <a:buNone/>
            </a:pPr>
            <a:r>
              <a:rPr lang="ru-RU" sz="1400" dirty="0" smtClean="0"/>
              <a:t>Совместно с Институтом инновационного развития </a:t>
            </a:r>
            <a:r>
              <a:rPr lang="ru-RU" sz="1400" dirty="0" err="1" smtClean="0"/>
              <a:t>СамГМУ</a:t>
            </a:r>
            <a:r>
              <a:rPr lang="ru-RU" sz="1400" dirty="0" smtClean="0"/>
              <a:t> подробно изучен механизм работы приложения. Собраны необходимые данные для дальнейшего продвижения проекта, как на отечественном рынке, так и за рубежом. Ожидается получение гранта для разработки приложения </a:t>
            </a:r>
            <a:r>
              <a:rPr lang="ru-RU" sz="1400" dirty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«</a:t>
            </a:r>
            <a:r>
              <a:rPr lang="en-US" sz="1400" dirty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HAI-Health</a:t>
            </a:r>
            <a:r>
              <a:rPr lang="ru-RU" sz="1400" dirty="0" smtClean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» и создание заявки на свидетельство регистрации программы ЭВМ в рамках выполнения работ.</a:t>
            </a:r>
          </a:p>
          <a:p>
            <a:pPr marL="0" lvl="0" indent="0">
              <a:buClr>
                <a:srgbClr val="000000"/>
              </a:buClr>
              <a:buNone/>
            </a:pPr>
            <a:r>
              <a:rPr lang="ru-RU" sz="1400" dirty="0" smtClean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На основании анализа современных антропометрических  индексов, вычислении средних значений нормы новых индексов была написана научная исследовательская работа, которая прошла отбор на конференцию</a:t>
            </a:r>
            <a:r>
              <a:rPr lang="ru-RU" sz="1400" dirty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«</a:t>
            </a:r>
            <a:r>
              <a:rPr lang="en-US" sz="1400" dirty="0" smtClean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AIMS-Meeting</a:t>
            </a:r>
            <a:r>
              <a:rPr lang="ru-RU" sz="1400" dirty="0" smtClean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» в </a:t>
            </a:r>
            <a:r>
              <a:rPr lang="ru-RU" sz="1400" dirty="0" err="1" smtClean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г.Лиссабон</a:t>
            </a:r>
            <a:r>
              <a:rPr lang="ru-RU" sz="1400" dirty="0" smtClean="0">
                <a:solidFill>
                  <a:srgbClr val="000000"/>
                </a:solidFill>
                <a:latin typeface="Raleway" panose="020B0604020202020204" charset="-52"/>
                <a:cs typeface="Leelawadee UI Semilight" panose="020B0402040204020203" pitchFamily="34" charset="-34"/>
                <a:sym typeface="Raleway SemiBold"/>
              </a:rPr>
              <a:t>, Португалия, на ежегодную конференцию в РНИМУ им. Н.И. Пирогова в г. Москва, Россия.</a:t>
            </a:r>
            <a:endParaRPr lang="en-US" sz="1400" dirty="0">
              <a:solidFill>
                <a:srgbClr val="000000"/>
              </a:solidFill>
              <a:latin typeface="Raleway" panose="020B0604020202020204" charset="-52"/>
              <a:cs typeface="Leelawadee UI Semilight" panose="020B0402040204020203" pitchFamily="34" charset="-34"/>
              <a:sym typeface="Raleway SemiBold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615758"/>
              </p:ext>
            </p:extLst>
          </p:nvPr>
        </p:nvGraphicFramePr>
        <p:xfrm>
          <a:off x="503434" y="539588"/>
          <a:ext cx="7931649" cy="4150399"/>
        </p:xfrm>
        <a:graphic>
          <a:graphicData uri="http://schemas.openxmlformats.org/drawingml/2006/table">
            <a:tbl>
              <a:tblPr firstRow="1" bandRow="1">
                <a:tableStyleId>{9C9ABE7B-72CE-423D-BBC3-E9117D7B5C13}</a:tableStyleId>
              </a:tblPr>
              <a:tblGrid>
                <a:gridCol w="2978312"/>
                <a:gridCol w="2672474"/>
                <a:gridCol w="2280863"/>
              </a:tblGrid>
              <a:tr h="28613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Что делаем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Ответственный</a:t>
                      </a:r>
                      <a:endParaRPr lang="ru-RU" dirty="0"/>
                    </a:p>
                  </a:txBody>
                  <a:tcPr/>
                </a:tc>
              </a:tr>
              <a:tr h="12875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 Подробный анализ современных антропометрических индексов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 24 месяца (выполнено)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Руководитель</a:t>
                      </a:r>
                      <a:r>
                        <a:rPr lang="ru-RU" baseline="0" dirty="0" smtClean="0"/>
                        <a:t> проекта, научные руководители</a:t>
                      </a:r>
                      <a:endParaRPr lang="ru-RU" dirty="0" smtClean="0"/>
                    </a:p>
                  </a:txBody>
                  <a:tcPr/>
                </a:tc>
              </a:tr>
              <a:tr h="161313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2. Изучение последних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 клинических рекомендаций по ожирению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месяц (выполнено)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Руководитель проекта, научные руководители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88700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3. Создание платформы, на которой пользователь будет взаимодействовать с </a:t>
                      </a:r>
                      <a:r>
                        <a:rPr lang="ru-RU" sz="1400" dirty="0" err="1" smtClean="0">
                          <a:latin typeface="+mn-lt"/>
                          <a:cs typeface="Times New Roman" panose="02020603050405020304" pitchFamily="18" charset="0"/>
                        </a:rPr>
                        <a:t>нейросетью</a:t>
                      </a:r>
                      <a:endParaRPr lang="ru-RU" sz="1400" baseline="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 месяцев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ML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-инженер, технолог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35002" y="0"/>
            <a:ext cx="1633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Первый этап</a:t>
            </a:r>
            <a:endParaRPr lang="ru-RU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363426"/>
              </p:ext>
            </p:extLst>
          </p:nvPr>
        </p:nvGraphicFramePr>
        <p:xfrm>
          <a:off x="277402" y="374914"/>
          <a:ext cx="8650840" cy="4449343"/>
        </p:xfrm>
        <a:graphic>
          <a:graphicData uri="http://schemas.openxmlformats.org/drawingml/2006/table">
            <a:tbl>
              <a:tblPr firstRow="1" bandRow="1">
                <a:tableStyleId>{9C9ABE7B-72CE-423D-BBC3-E9117D7B5C13}</a:tableStyleId>
              </a:tblPr>
              <a:tblGrid>
                <a:gridCol w="3155068"/>
                <a:gridCol w="3137615"/>
                <a:gridCol w="2358157"/>
              </a:tblGrid>
              <a:tr h="27986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Что делаем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Срок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Ответственный</a:t>
                      </a:r>
                      <a:endParaRPr lang="ru-RU" sz="1400" dirty="0"/>
                    </a:p>
                  </a:txBody>
                  <a:tcPr/>
                </a:tc>
              </a:tr>
              <a:tr h="47577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</a:t>
                      </a:r>
                      <a:r>
                        <a:rPr lang="ru-RU" sz="1400" baseline="0" dirty="0" smtClean="0"/>
                        <a:t> Подготовка </a:t>
                      </a:r>
                      <a:r>
                        <a:rPr lang="en-US" sz="1400" baseline="0" dirty="0" smtClean="0"/>
                        <a:t>Dataset </a:t>
                      </a:r>
                      <a:r>
                        <a:rPr lang="ru-RU" sz="1400" baseline="0" dirty="0" smtClean="0"/>
                        <a:t>с миллионами данных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 месяцев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ML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-инженер, технолог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106348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2. Разработка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нейросети</a:t>
                      </a:r>
                      <a:r>
                        <a:rPr lang="ru-RU" sz="1400" baseline="0" dirty="0" smtClean="0"/>
                        <a:t> с помощью языка программирования </a:t>
                      </a:r>
                      <a:r>
                        <a:rPr lang="en-US" sz="1400" baseline="0" dirty="0" smtClean="0"/>
                        <a:t>Python </a:t>
                      </a:r>
                      <a:r>
                        <a:rPr lang="ru-RU" sz="1400" baseline="0" dirty="0" smtClean="0"/>
                        <a:t>с использованием библиотеки </a:t>
                      </a:r>
                      <a:r>
                        <a:rPr lang="en-US" sz="1400" baseline="0" dirty="0" err="1" smtClean="0"/>
                        <a:t>Tensorflow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5 месяцев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ML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-инженер, технолог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145529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3. Натренировать </a:t>
                      </a:r>
                      <a:r>
                        <a:rPr lang="ru-RU" sz="1400" dirty="0" err="1" smtClean="0"/>
                        <a:t>нейросеть</a:t>
                      </a:r>
                      <a:r>
                        <a:rPr lang="ru-RU" sz="1400" dirty="0" smtClean="0"/>
                        <a:t> с помощью имеющегося </a:t>
                      </a:r>
                      <a:r>
                        <a:rPr lang="en-US" sz="1400" dirty="0" smtClean="0"/>
                        <a:t>Dataset</a:t>
                      </a:r>
                      <a:r>
                        <a:rPr lang="ru-RU" sz="1400" dirty="0" smtClean="0"/>
                        <a:t>. Тренировать можно на облачных серверах</a:t>
                      </a:r>
                      <a:r>
                        <a:rPr lang="en-US" sz="1400" baseline="0" dirty="0" smtClean="0"/>
                        <a:t> Amazon AWS</a:t>
                      </a:r>
                      <a:r>
                        <a:rPr lang="ru-RU" sz="1400" baseline="0" dirty="0" smtClean="0"/>
                        <a:t>,</a:t>
                      </a:r>
                      <a:r>
                        <a:rPr lang="en-US" sz="1400" baseline="0" dirty="0" smtClean="0"/>
                        <a:t> Microsoft Azure</a:t>
                      </a:r>
                      <a:r>
                        <a:rPr lang="ru-RU" sz="1400" baseline="0" dirty="0" smtClean="0"/>
                        <a:t> или на своих серверах и персональных компьютерах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ML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-инженер, технолог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110759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4. Создание</a:t>
                      </a:r>
                      <a:r>
                        <a:rPr lang="ru-RU" sz="1400" baseline="0" dirty="0" smtClean="0"/>
                        <a:t> дизайна, интерфейса, </a:t>
                      </a:r>
                      <a:r>
                        <a:rPr lang="ru-RU" sz="1400" baseline="0" dirty="0" err="1" smtClean="0"/>
                        <a:t>дашборда</a:t>
                      </a:r>
                      <a:r>
                        <a:rPr lang="ru-RU" sz="1400" baseline="0" dirty="0" smtClean="0"/>
                        <a:t> и тестирование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Дизайнер</a:t>
                      </a:r>
                      <a:r>
                        <a:rPr lang="ru-RU" sz="1400" baseline="0" dirty="0" smtClean="0"/>
                        <a:t>, маркетолог, </a:t>
                      </a:r>
                      <a:r>
                        <a:rPr kumimoji="0" lang="en-US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ML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-инженер, технолог</a:t>
                      </a:r>
                    </a:p>
                    <a:p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33545" y="0"/>
            <a:ext cx="1533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Второй этап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019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0" y="546524"/>
            <a:ext cx="4243227" cy="54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717521" y="4507080"/>
            <a:ext cx="2153931" cy="531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err="1" smtClean="0">
                <a:solidFill>
                  <a:srgbClr val="132C40"/>
                </a:solidFill>
              </a:rPr>
              <a:t>Телеграм</a:t>
            </a:r>
            <a:r>
              <a:rPr lang="en-US" dirty="0" smtClean="0">
                <a:solidFill>
                  <a:srgbClr val="132C40"/>
                </a:solidFill>
              </a:rPr>
              <a:t>: @zhanna_505</a:t>
            </a:r>
            <a:endParaRPr lang="ru-RU" dirty="0" smtClean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Телефон: +79063957409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-5084" y="0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788" y="491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62418" y="471565"/>
            <a:ext cx="3020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Команда проекта: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3963742" y="932814"/>
            <a:ext cx="46010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+mn-lt"/>
              </a:rPr>
              <a:t>Булгакова </a:t>
            </a:r>
            <a:r>
              <a:rPr lang="ru-RU" sz="1800" dirty="0" smtClean="0">
                <a:latin typeface="+mn-lt"/>
              </a:rPr>
              <a:t>Светлана Викторовна, д.м.н., </a:t>
            </a:r>
            <a:r>
              <a:rPr lang="ru-RU" sz="1800" dirty="0" smtClean="0">
                <a:latin typeface="+mn-lt"/>
              </a:rPr>
              <a:t>доцент, заведующая кафедрой </a:t>
            </a:r>
            <a:r>
              <a:rPr lang="ru-RU" sz="1800" dirty="0" smtClean="0">
                <a:latin typeface="+mn-lt"/>
                <a:cs typeface="Leelawadee UI Semilight" panose="020B0402040204020203" pitchFamily="34" charset="-34"/>
                <a:sym typeface="Raleway SemiBold"/>
              </a:rPr>
              <a:t>«Эндокринологии и гериатрии     </a:t>
            </a:r>
            <a:r>
              <a:rPr lang="ru-RU" sz="1800" dirty="0" err="1" smtClean="0">
                <a:latin typeface="+mn-lt"/>
                <a:cs typeface="Leelawadee UI Semilight" panose="020B0402040204020203" pitchFamily="34" charset="-34"/>
                <a:sym typeface="Raleway SemiBold"/>
              </a:rPr>
              <a:t>СамГМУ</a:t>
            </a:r>
            <a:r>
              <a:rPr lang="ru-RU" sz="1800" dirty="0" smtClean="0">
                <a:latin typeface="+mn-lt"/>
                <a:cs typeface="Leelawadee UI Semilight" panose="020B0402040204020203" pitchFamily="34" charset="-34"/>
                <a:sym typeface="Raleway SemiBold"/>
              </a:rPr>
              <a:t>» </a:t>
            </a:r>
            <a:endParaRPr lang="ru-RU" sz="1800" dirty="0" smtClean="0">
              <a:latin typeface="+mn-lt"/>
              <a:cs typeface="Leelawadee UI Semilight" panose="020B0402040204020203" pitchFamily="34" charset="-34"/>
              <a:sym typeface="Raleway SemiBold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 err="1" smtClean="0">
                <a:latin typeface="+mn-lt"/>
              </a:rPr>
              <a:t>Тезиков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>
                <a:latin typeface="+mn-lt"/>
              </a:rPr>
              <a:t>Юрий Владимирович, д.м.н., </a:t>
            </a:r>
            <a:r>
              <a:rPr lang="ru-RU" sz="1800" dirty="0" smtClean="0">
                <a:latin typeface="+mn-lt"/>
              </a:rPr>
              <a:t>профессор, заведующий кафедрой </a:t>
            </a:r>
            <a:r>
              <a:rPr lang="ru-RU" sz="1800" dirty="0">
                <a:latin typeface="+mn-lt"/>
                <a:cs typeface="Leelawadee UI Semilight" panose="020B0402040204020203" pitchFamily="34" charset="-34"/>
                <a:sym typeface="Raleway SemiBold"/>
              </a:rPr>
              <a:t>«Акушерства и Гинекологии ИКМ </a:t>
            </a:r>
            <a:r>
              <a:rPr lang="ru-RU" sz="1800" dirty="0" err="1">
                <a:latin typeface="+mn-lt"/>
                <a:cs typeface="Leelawadee UI Semilight" panose="020B0402040204020203" pitchFamily="34" charset="-34"/>
                <a:sym typeface="Raleway SemiBold"/>
              </a:rPr>
              <a:t>СамГМУ</a:t>
            </a:r>
            <a:r>
              <a:rPr lang="ru-RU" sz="1800" dirty="0">
                <a:latin typeface="+mn-lt"/>
                <a:cs typeface="Leelawadee UI Semilight" panose="020B0402040204020203" pitchFamily="34" charset="-34"/>
                <a:sym typeface="Raleway SemiBold"/>
              </a:rPr>
              <a:t>» </a:t>
            </a:r>
            <a:endParaRPr lang="ru-RU" sz="1800" dirty="0" smtClean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dirty="0" smtClean="0">
                <a:latin typeface="+mn-lt"/>
              </a:rPr>
              <a:t>ML</a:t>
            </a:r>
            <a:r>
              <a:rPr lang="ru-RU" sz="1800" dirty="0" smtClean="0">
                <a:latin typeface="+mn-lt"/>
              </a:rPr>
              <a:t>-инженеры, технологи из инновационного центра </a:t>
            </a:r>
            <a:r>
              <a:rPr lang="ru-RU" sz="1800" dirty="0" err="1" smtClean="0">
                <a:latin typeface="+mn-lt"/>
              </a:rPr>
              <a:t>СамГМУ</a:t>
            </a:r>
            <a:endParaRPr lang="ru-RU" sz="1800" dirty="0" smtClean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+mn-lt"/>
              </a:rPr>
              <a:t>Д</a:t>
            </a:r>
            <a:r>
              <a:rPr lang="ru-RU" sz="1800" dirty="0" smtClean="0">
                <a:latin typeface="+mn-lt"/>
              </a:rPr>
              <a:t>изайнеры из </a:t>
            </a:r>
            <a:r>
              <a:rPr lang="ru-RU" sz="1800" dirty="0" err="1" smtClean="0">
                <a:latin typeface="+mn-lt"/>
              </a:rPr>
              <a:t>стартап</a:t>
            </a:r>
            <a:r>
              <a:rPr lang="ru-RU" sz="1800" dirty="0" smtClean="0">
                <a:latin typeface="+mn-lt"/>
              </a:rPr>
              <a:t>-центра </a:t>
            </a:r>
            <a:r>
              <a:rPr lang="ru-RU" sz="1800" dirty="0" err="1" smtClean="0">
                <a:latin typeface="+mn-lt"/>
              </a:rPr>
              <a:t>СамГМУ</a:t>
            </a:r>
            <a:endParaRPr lang="ru-RU" sz="1800" dirty="0" smtClean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+mn-lt"/>
              </a:rPr>
              <a:t>М</a:t>
            </a:r>
            <a:r>
              <a:rPr lang="ru-RU" sz="1800" dirty="0" smtClean="0">
                <a:latin typeface="+mn-lt"/>
              </a:rPr>
              <a:t>аркетологи из </a:t>
            </a:r>
            <a:r>
              <a:rPr lang="ru-RU" sz="1800" dirty="0" err="1" smtClean="0">
                <a:latin typeface="+mn-lt"/>
              </a:rPr>
              <a:t>стартап</a:t>
            </a:r>
            <a:r>
              <a:rPr lang="ru-RU" sz="1800" dirty="0" smtClean="0">
                <a:latin typeface="+mn-lt"/>
              </a:rPr>
              <a:t>-центра </a:t>
            </a:r>
            <a:r>
              <a:rPr lang="ru-RU" sz="1800" dirty="0" err="1" smtClean="0">
                <a:latin typeface="+mn-lt"/>
              </a:rPr>
              <a:t>СамГМУ</a:t>
            </a:r>
            <a:endParaRPr lang="ru-RU" sz="1800" dirty="0">
              <a:latin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r="13393" b="5375"/>
          <a:stretch/>
        </p:blipFill>
        <p:spPr>
          <a:xfrm>
            <a:off x="811657" y="1844826"/>
            <a:ext cx="1910994" cy="24883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1716" y="1086471"/>
            <a:ext cx="31986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Преснякова</a:t>
            </a:r>
            <a:r>
              <a:rPr lang="ru-RU" dirty="0" smtClean="0"/>
              <a:t> Жанна Олеговна, </a:t>
            </a:r>
          </a:p>
          <a:p>
            <a:r>
              <a:rPr lang="ru-RU" dirty="0"/>
              <a:t>с</a:t>
            </a:r>
            <a:r>
              <a:rPr lang="ru-RU" dirty="0" smtClean="0"/>
              <a:t>тудентка 5 курса, 515 группы </a:t>
            </a:r>
            <a:r>
              <a:rPr lang="ru-RU" dirty="0" err="1" smtClean="0"/>
              <a:t>СамГМУ</a:t>
            </a:r>
            <a:r>
              <a:rPr lang="ru-RU" dirty="0" smtClean="0"/>
              <a:t>, </a:t>
            </a:r>
            <a:r>
              <a:rPr lang="en-US" dirty="0" smtClean="0"/>
              <a:t>CEO</a:t>
            </a:r>
            <a:r>
              <a:rPr lang="ru-RU" dirty="0" smtClean="0"/>
              <a:t> проекта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1373</Words>
  <Application>Microsoft Office PowerPoint</Application>
  <PresentationFormat>Экран (16:9)</PresentationFormat>
  <Paragraphs>233</Paragraphs>
  <Slides>18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Calibri</vt:lpstr>
      <vt:lpstr>Wingdings</vt:lpstr>
      <vt:lpstr>Arial</vt:lpstr>
      <vt:lpstr>Leelawadee UI Semilight</vt:lpstr>
      <vt:lpstr>Times New Roman</vt:lpstr>
      <vt:lpstr>Century Gothic</vt:lpstr>
      <vt:lpstr>Raleway</vt:lpstr>
      <vt:lpstr>Raleway SemiBold</vt:lpstr>
      <vt:lpstr>Helvetica Neue</vt:lpstr>
      <vt:lpstr>Simple Light</vt:lpstr>
      <vt:lpstr>Simple Light</vt:lpstr>
      <vt:lpstr>   Приложение«HAI-Health»       (Human Adiposity Index)  </vt:lpstr>
      <vt:lpstr>Презентация PowerPoint</vt:lpstr>
      <vt:lpstr>ПРОБЛЕМА-Ожирение болезнь или нет?</vt:lpstr>
      <vt:lpstr>ПРОБЛЕМА</vt:lpstr>
      <vt:lpstr>ПРОБЛЕМА</vt:lpstr>
      <vt:lpstr>РЕШЕНИЕ</vt:lpstr>
      <vt:lpstr>РЕШЕНИЕ</vt:lpstr>
      <vt:lpstr>Во время беременности – 12-16 кг, при ожирении - 7-8 кг</vt:lpstr>
      <vt:lpstr>ПРЕИМУЩЕСТВА</vt:lpstr>
      <vt:lpstr>ЦЕЛЕВАЯ АУДИТОРИЯ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Презентация PowerPoint</vt:lpstr>
      <vt:lpstr>Презентация PowerPoint</vt:lpstr>
      <vt:lpstr>КОНТАКТЫ ЛИДЕРА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«Разработка переносной гипотермической перфузионной машины для почек»  Н4 – Новые приборы и аппаратные комплексы</dc:title>
  <dc:creator>LENOVO</dc:creator>
  <cp:lastModifiedBy>Учетная запись Майкрософт</cp:lastModifiedBy>
  <cp:revision>120</cp:revision>
  <dcterms:modified xsi:type="dcterms:W3CDTF">2024-07-07T19:22:29Z</dcterms:modified>
</cp:coreProperties>
</file>