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6" r:id="rId5"/>
    <p:sldId id="268" r:id="rId6"/>
    <p:sldId id="260" r:id="rId7"/>
    <p:sldId id="262" r:id="rId8"/>
    <p:sldId id="263" r:id="rId9"/>
    <p:sldId id="269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4C27"/>
    <a:srgbClr val="53BDCE"/>
    <a:srgbClr val="BBF0F1"/>
    <a:srgbClr val="1B334B"/>
    <a:srgbClr val="F05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howGuides="1">
      <p:cViewPr varScale="1">
        <p:scale>
          <a:sx n="119" d="100"/>
          <a:sy n="119" d="100"/>
        </p:scale>
        <p:origin x="955" y="96"/>
      </p:cViewPr>
      <p:guideLst>
        <p:guide orient="horz" pos="28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Незарегистрированные туристы 2023 год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Незарегистрированные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E55-44FC-AB1A-3D9CA6D6CC2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E55-44FC-AB1A-3D9CA6D6CC23}"/>
              </c:ext>
            </c:extLst>
          </c:dPt>
          <c:cat>
            <c:strRef>
              <c:f>Лист1!$A$2:$A$3</c:f>
              <c:strCache>
                <c:ptCount val="2"/>
                <c:pt idx="0">
                  <c:v>Спасены</c:v>
                </c:pt>
                <c:pt idx="1">
                  <c:v>Неудачи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278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55-44FC-AB1A-3D9CA6D6C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Зарегистрированные туристы 2023 год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Незарегистрированные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C3-48BD-BA82-27B1CB43087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C3-48BD-BA82-27B1CB43087C}"/>
              </c:ext>
            </c:extLst>
          </c:dPt>
          <c:cat>
            <c:strRef>
              <c:f>Лист1!$A$2:$A$3</c:f>
              <c:strCache>
                <c:ptCount val="2"/>
                <c:pt idx="0">
                  <c:v>Спасены</c:v>
                </c:pt>
                <c:pt idx="1">
                  <c:v>Неудачи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299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C3-48BD-BA82-27B1CB430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90B00-AF3D-4ACD-ACDE-630330470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CFE79D-95E7-45EB-A00E-A13C20653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697993-D460-435C-9C74-7AAFDC03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5B198E-7C7E-4A35-A289-C7D7DCCBC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55F63B-D0AE-4916-943E-71629096F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741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D882B2-034B-4145-B484-AAA1AE8CC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D8F6E3-9820-406F-9F7D-BCD3D286F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B31CFE-D3EB-4BCC-8C1F-B5DDF7BE7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389A23-67AB-42B8-B4A6-CD29D8C4F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1C6045-8D36-40A1-9C6D-DE87FB64A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60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BA733B-B67F-4D0F-8770-03412A880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DDA85B-AADA-46ED-A5AA-D35A66798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605E36-6CBE-4FA4-96E5-C97C64198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D25396-54DE-492D-9359-B5E63574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3534F-0A7F-483E-8DA7-21E0E2249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419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EA8576-22B7-495B-9176-BD790D97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0357B8-EB67-4372-88B4-88FCFF7EF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C497D8-0B03-4691-A215-F5362C364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62F708-3C4F-42A3-B17E-652DA52C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57200E-933C-4827-8F9D-FB5E96AEF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7BC222-F9DF-4207-B43E-B479B5367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952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33213-AAC6-4A1B-8698-2A85AC7A1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417D5D-6E03-4713-8925-FDCABA4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C9B58B-7B36-4EED-BF73-CE412A409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D84CA64-D965-410A-A22A-95F39E31D6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6169F5F-0DFF-4F48-8341-6A2030A84D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018E87D-5DB1-4212-99CF-FEC09BE81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583665-14A3-443C-A678-21B4B04CE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BDED1F4-5815-43E8-8292-D644388C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489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13576-431C-4B09-BE4C-4EEF3B490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7EDF2B8-07FE-4363-894B-DDC16E10C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928BB28-F4BD-4C23-9A0A-C8721DEDC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742E95-FD50-4CB1-8087-8075551AF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154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A5E687E-9290-434A-B9E3-66F44D50F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757BE17-C727-41FA-9CE8-470F79379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FFE86D-1A1C-46FE-ABEC-8D0D881AB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893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376A1A-2738-4B63-8FB7-6FADAE402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AAE921-524E-4189-B3A7-56763160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627E12-8D6F-4DCA-A420-023E353B4C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86BE03-035D-46A4-8C21-2563A2536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4DFDB8-B752-4066-9AA7-E4428B911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BBE450-BDAC-4239-BF11-4AD912A2D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296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51647D-B164-4F72-A5EE-B230808B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98A3904-E15C-44A8-A376-F79C68BDA6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B2AC89-146D-484D-BCEE-4426EC570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3BA88C-C8EB-41F4-9412-0F32B3933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8D5E48-2C13-4EE4-ADCD-A1D573E19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8E3DBC-1A08-44C9-84DA-15A2D7CEF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01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A2B172-000B-4AE9-AB6C-5B3A15EC2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97A070-81F1-4920-B6E3-7A700384A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4AD9D9-7CA8-4507-93AB-D51F261F6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BBF06-5175-4DA7-8E90-D0468C3D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1FA7CD-CEF3-4053-9580-9D24A0805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7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2463A7-BB92-4317-B3BC-98D90E4C44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5BDB53-8C9E-4BE4-81F4-E3B6D0001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203253-5F3A-4E78-A48F-32CB6177C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4384F7-722C-4DAE-B4AD-A52518B0E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5C5AAC-521E-416A-8686-FA305A820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696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F1DB2C0F-AAB6-40B8-8680-1871B79DD3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81675" y="0"/>
            <a:ext cx="6410325" cy="685799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297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B0B5ED3D-57DE-42ED-BE5C-F21A7B8CA5C6}"/>
              </a:ext>
            </a:extLst>
          </p:cNvPr>
          <p:cNvSpPr/>
          <p:nvPr userDrawn="1"/>
        </p:nvSpPr>
        <p:spPr>
          <a:xfrm>
            <a:off x="8211000" y="1809000"/>
            <a:ext cx="405000" cy="34989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B809083B-4451-4809-A466-A78693F9AD34}"/>
              </a:ext>
            </a:extLst>
          </p:cNvPr>
          <p:cNvSpPr/>
          <p:nvPr userDrawn="1"/>
        </p:nvSpPr>
        <p:spPr>
          <a:xfrm>
            <a:off x="6874669" y="4686300"/>
            <a:ext cx="578644" cy="469106"/>
          </a:xfrm>
          <a:custGeom>
            <a:avLst/>
            <a:gdLst>
              <a:gd name="connsiteX0" fmla="*/ 578644 w 578644"/>
              <a:gd name="connsiteY0" fmla="*/ 0 h 469106"/>
              <a:gd name="connsiteX1" fmla="*/ 0 w 578644"/>
              <a:gd name="connsiteY1" fmla="*/ 469106 h 469106"/>
              <a:gd name="connsiteX2" fmla="*/ 207169 w 578644"/>
              <a:gd name="connsiteY2" fmla="*/ 0 h 469106"/>
              <a:gd name="connsiteX3" fmla="*/ 578644 w 578644"/>
              <a:gd name="connsiteY3" fmla="*/ 0 h 46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644" h="469106">
                <a:moveTo>
                  <a:pt x="578644" y="0"/>
                </a:moveTo>
                <a:lnTo>
                  <a:pt x="0" y="469106"/>
                </a:lnTo>
                <a:lnTo>
                  <a:pt x="207169" y="0"/>
                </a:lnTo>
                <a:lnTo>
                  <a:pt x="57864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F1DB2C0F-AAB6-40B8-8680-1871B79DD3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81675" y="0"/>
            <a:ext cx="6410325" cy="6857999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30BF555C-A518-4231-9DB5-B17F7DC97C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1238" y="2573338"/>
            <a:ext cx="6442075" cy="1646237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A69C7849-E468-4B41-9E10-71060F43909A}"/>
              </a:ext>
            </a:extLst>
          </p:cNvPr>
          <p:cNvSpPr/>
          <p:nvPr userDrawn="1"/>
        </p:nvSpPr>
        <p:spPr>
          <a:xfrm>
            <a:off x="0" y="-10104"/>
            <a:ext cx="9246000" cy="6868103"/>
          </a:xfrm>
          <a:custGeom>
            <a:avLst/>
            <a:gdLst>
              <a:gd name="connsiteX0" fmla="*/ 0 w 9246000"/>
              <a:gd name="connsiteY0" fmla="*/ 0 h 6868103"/>
              <a:gd name="connsiteX1" fmla="*/ 6096000 w 9246000"/>
              <a:gd name="connsiteY1" fmla="*/ 0 h 6868103"/>
              <a:gd name="connsiteX2" fmla="*/ 6096000 w 9246000"/>
              <a:gd name="connsiteY2" fmla="*/ 2032 h 6868103"/>
              <a:gd name="connsiteX3" fmla="*/ 9246000 w 9246000"/>
              <a:gd name="connsiteY3" fmla="*/ 2032 h 6868103"/>
              <a:gd name="connsiteX4" fmla="*/ 6096000 w 9246000"/>
              <a:gd name="connsiteY4" fmla="*/ 6868103 h 6868103"/>
              <a:gd name="connsiteX5" fmla="*/ 0 w 9246000"/>
              <a:gd name="connsiteY5" fmla="*/ 6868103 h 686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46000" h="6868103">
                <a:moveTo>
                  <a:pt x="0" y="0"/>
                </a:moveTo>
                <a:lnTo>
                  <a:pt x="6096000" y="0"/>
                </a:lnTo>
                <a:lnTo>
                  <a:pt x="6096000" y="2032"/>
                </a:lnTo>
                <a:lnTo>
                  <a:pt x="9246000" y="2032"/>
                </a:lnTo>
                <a:lnTo>
                  <a:pt x="6096000" y="6868103"/>
                </a:lnTo>
                <a:lnTo>
                  <a:pt x="0" y="686810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E258292F-5689-4D79-9096-85D06BA49B7B}"/>
              </a:ext>
            </a:extLst>
          </p:cNvPr>
          <p:cNvSpPr/>
          <p:nvPr userDrawn="1"/>
        </p:nvSpPr>
        <p:spPr>
          <a:xfrm>
            <a:off x="835155" y="2158894"/>
            <a:ext cx="7780845" cy="2530106"/>
          </a:xfrm>
          <a:custGeom>
            <a:avLst/>
            <a:gdLst>
              <a:gd name="connsiteX0" fmla="*/ 0 w 7780845"/>
              <a:gd name="connsiteY0" fmla="*/ 0 h 2530106"/>
              <a:gd name="connsiteX1" fmla="*/ 7780845 w 7780845"/>
              <a:gd name="connsiteY1" fmla="*/ 0 h 2530106"/>
              <a:gd name="connsiteX2" fmla="*/ 6620089 w 7780845"/>
              <a:gd name="connsiteY2" fmla="*/ 2530106 h 2530106"/>
              <a:gd name="connsiteX3" fmla="*/ 0 w 7780845"/>
              <a:gd name="connsiteY3" fmla="*/ 2530106 h 253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80845" h="2530106">
                <a:moveTo>
                  <a:pt x="0" y="0"/>
                </a:moveTo>
                <a:lnTo>
                  <a:pt x="7780845" y="0"/>
                </a:lnTo>
                <a:lnTo>
                  <a:pt x="6620089" y="2530106"/>
                </a:lnTo>
                <a:lnTo>
                  <a:pt x="0" y="25301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956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7" y="370235"/>
            <a:ext cx="5625000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3429000"/>
            <a:ext cx="12192000" cy="34310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6000" y="365125"/>
            <a:ext cx="5220737" cy="612775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46266" y="1309573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52985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5625000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4149000"/>
            <a:ext cx="8976000" cy="2711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65631" y="375112"/>
            <a:ext cx="5220737" cy="612775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43738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DFAA08-4FC2-45F2-AA2E-AE1BA6DBE2C1}"/>
              </a:ext>
            </a:extLst>
          </p:cNvPr>
          <p:cNvSpPr/>
          <p:nvPr userDrawn="1"/>
        </p:nvSpPr>
        <p:spPr>
          <a:xfrm>
            <a:off x="6861000" y="0"/>
            <a:ext cx="5326567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5625000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5184000"/>
            <a:ext cx="3531000" cy="1676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6000" y="3699451"/>
            <a:ext cx="5758414" cy="257886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98726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800" y="3524662"/>
            <a:ext cx="5625000" cy="6688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0"/>
            <a:ext cx="5625000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6000" y="504000"/>
            <a:ext cx="5758414" cy="57743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3800" y="4374000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D6452CA5-8E82-4F87-9A80-16C5626D647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15125" y="145449"/>
            <a:ext cx="3640875" cy="292172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id="{A946F59B-B261-4BD0-B083-6D6BBD9636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125" y="145450"/>
            <a:ext cx="3640875" cy="2921721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309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DFAA08-4FC2-45F2-AA2E-AE1BA6DBE2C1}"/>
              </a:ext>
            </a:extLst>
          </p:cNvPr>
          <p:cNvSpPr/>
          <p:nvPr userDrawn="1"/>
        </p:nvSpPr>
        <p:spPr>
          <a:xfrm>
            <a:off x="0" y="-2032"/>
            <a:ext cx="5326567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8296" y="3429000"/>
            <a:ext cx="5625000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6000" y="549000"/>
            <a:ext cx="5445000" cy="57293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775" y="4368338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7CD30468-55AD-4246-A300-DB7B0F00172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30600" y="234001"/>
            <a:ext cx="8325400" cy="279018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685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F06B0F-577D-4331-87CF-A0A833AA949D}"/>
              </a:ext>
            </a:extLst>
          </p:cNvPr>
          <p:cNvSpPr/>
          <p:nvPr userDrawn="1"/>
        </p:nvSpPr>
        <p:spPr>
          <a:xfrm>
            <a:off x="6861000" y="0"/>
            <a:ext cx="5326567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4681065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4681065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6000" y="375112"/>
            <a:ext cx="6299999" cy="612775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469414" y="4149000"/>
            <a:ext cx="8506586" cy="18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3412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DFAA08-4FC2-45F2-AA2E-AE1BA6DBE2C1}"/>
              </a:ext>
            </a:extLst>
          </p:cNvPr>
          <p:cNvSpPr/>
          <p:nvPr userDrawn="1"/>
        </p:nvSpPr>
        <p:spPr>
          <a:xfrm>
            <a:off x="0" y="-2032"/>
            <a:ext cx="6096000" cy="6860032"/>
          </a:xfrm>
          <a:prstGeom prst="rect">
            <a:avLst/>
          </a:prstGeom>
          <a:solidFill>
            <a:srgbClr val="1B3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00" y="323493"/>
            <a:ext cx="5625000" cy="668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5479" y="1262831"/>
            <a:ext cx="5625000" cy="5271676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AE8A562-A25C-4DC8-BAC6-CCC0577579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2063" y="323850"/>
            <a:ext cx="5603875" cy="638968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3173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F06B0F-577D-4331-87CF-A0A833AA949D}"/>
              </a:ext>
            </a:extLst>
          </p:cNvPr>
          <p:cNvSpPr/>
          <p:nvPr userDrawn="1"/>
        </p:nvSpPr>
        <p:spPr>
          <a:xfrm>
            <a:off x="9606000" y="0"/>
            <a:ext cx="2806567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6706065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6706065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99958" y="365125"/>
            <a:ext cx="3961042" cy="612775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73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C3EB23-0574-4CE6-BFEA-CC4DC7FD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1F8A9A-C586-4CD8-962C-D78C7D7C8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D3A135-84B4-404B-AEE2-C6066B294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3BA84-997D-4080-B10C-1A0B4B33C5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329958-3F0E-49D3-AB72-A2802AAD7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087078-49A2-4F1A-832C-0E14981C4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8C966-9F72-494A-85D6-6E61460B2F4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23"/>
            <a:extLst>
              <a:ext uri="{FF2B5EF4-FFF2-40B4-BE49-F238E27FC236}">
                <a16:creationId xmlns:a16="http://schemas.microsoft.com/office/drawing/2014/main" id="{FDBE6CBF-8F53-497F-9017-32C565AD5EA7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0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667" r:id="rId13"/>
    <p:sldLayoutId id="2147483660" r:id="rId14"/>
    <p:sldLayoutId id="2147483661" r:id="rId15"/>
    <p:sldLayoutId id="2147483662" r:id="rId16"/>
    <p:sldLayoutId id="2147483670" r:id="rId17"/>
    <p:sldLayoutId id="2147483663" r:id="rId18"/>
    <p:sldLayoutId id="2147483664" r:id="rId19"/>
    <p:sldLayoutId id="2147483665" r:id="rId20"/>
    <p:sldLayoutId id="2147483666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D835DF8-ACB6-4ED8-BDE7-416BEA3D63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14"/>
          <a:stretch/>
        </p:blipFill>
        <p:spPr>
          <a:xfrm>
            <a:off x="6096000" y="-10103"/>
            <a:ext cx="6096000" cy="6868104"/>
          </a:xfrm>
        </p:spPr>
      </p:pic>
      <p:sp>
        <p:nvSpPr>
          <p:cNvPr id="8" name="Текст 20">
            <a:extLst>
              <a:ext uri="{FF2B5EF4-FFF2-40B4-BE49-F238E27FC236}">
                <a16:creationId xmlns:a16="http://schemas.microsoft.com/office/drawing/2014/main" id="{1FBFB381-328C-4790-8FB0-DCF0DC9A03AB}"/>
              </a:ext>
            </a:extLst>
          </p:cNvPr>
          <p:cNvSpPr txBox="1">
            <a:spLocks/>
          </p:cNvSpPr>
          <p:nvPr/>
        </p:nvSpPr>
        <p:spPr>
          <a:xfrm>
            <a:off x="1011238" y="2573338"/>
            <a:ext cx="6442075" cy="164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indent="0" algn="ctr" defTabSz="914400" rtl="0" eaLnBrk="1" latinLnBrk="0" hangingPunct="1">
              <a:buFontTx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81B021BF-A146-4486-952C-321C2E738A90}"/>
              </a:ext>
            </a:extLst>
          </p:cNvPr>
          <p:cNvSpPr/>
          <p:nvPr/>
        </p:nvSpPr>
        <p:spPr>
          <a:xfrm>
            <a:off x="0" y="-10104"/>
            <a:ext cx="9246000" cy="6868104"/>
          </a:xfrm>
          <a:custGeom>
            <a:avLst/>
            <a:gdLst>
              <a:gd name="connsiteX0" fmla="*/ 0 w 9246000"/>
              <a:gd name="connsiteY0" fmla="*/ 0 h 6868103"/>
              <a:gd name="connsiteX1" fmla="*/ 6096000 w 9246000"/>
              <a:gd name="connsiteY1" fmla="*/ 0 h 6868103"/>
              <a:gd name="connsiteX2" fmla="*/ 6096000 w 9246000"/>
              <a:gd name="connsiteY2" fmla="*/ 2032 h 6868103"/>
              <a:gd name="connsiteX3" fmla="*/ 9246000 w 9246000"/>
              <a:gd name="connsiteY3" fmla="*/ 2032 h 6868103"/>
              <a:gd name="connsiteX4" fmla="*/ 6096000 w 9246000"/>
              <a:gd name="connsiteY4" fmla="*/ 6868103 h 6868103"/>
              <a:gd name="connsiteX5" fmla="*/ 0 w 9246000"/>
              <a:gd name="connsiteY5" fmla="*/ 6868103 h 686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46000" h="6868103">
                <a:moveTo>
                  <a:pt x="0" y="0"/>
                </a:moveTo>
                <a:lnTo>
                  <a:pt x="6096000" y="0"/>
                </a:lnTo>
                <a:lnTo>
                  <a:pt x="6096000" y="2032"/>
                </a:lnTo>
                <a:lnTo>
                  <a:pt x="9246000" y="2032"/>
                </a:lnTo>
                <a:lnTo>
                  <a:pt x="6096000" y="6868103"/>
                </a:lnTo>
                <a:lnTo>
                  <a:pt x="0" y="686810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93430012-BA3A-4636-B839-750794681A1D}"/>
              </a:ext>
            </a:extLst>
          </p:cNvPr>
          <p:cNvSpPr/>
          <p:nvPr/>
        </p:nvSpPr>
        <p:spPr>
          <a:xfrm>
            <a:off x="824379" y="2175950"/>
            <a:ext cx="7780845" cy="2530106"/>
          </a:xfrm>
          <a:custGeom>
            <a:avLst/>
            <a:gdLst>
              <a:gd name="connsiteX0" fmla="*/ 0 w 7780845"/>
              <a:gd name="connsiteY0" fmla="*/ 0 h 2530106"/>
              <a:gd name="connsiteX1" fmla="*/ 7780845 w 7780845"/>
              <a:gd name="connsiteY1" fmla="*/ 0 h 2530106"/>
              <a:gd name="connsiteX2" fmla="*/ 6620089 w 7780845"/>
              <a:gd name="connsiteY2" fmla="*/ 2530106 h 2530106"/>
              <a:gd name="connsiteX3" fmla="*/ 0 w 7780845"/>
              <a:gd name="connsiteY3" fmla="*/ 2530106 h 253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80845" h="2530106">
                <a:moveTo>
                  <a:pt x="0" y="0"/>
                </a:moveTo>
                <a:lnTo>
                  <a:pt x="7780845" y="0"/>
                </a:lnTo>
                <a:lnTo>
                  <a:pt x="6620089" y="2530106"/>
                </a:lnTo>
                <a:lnTo>
                  <a:pt x="0" y="25301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E9811CCE-425E-421D-906F-FDB5FF116926}"/>
              </a:ext>
            </a:extLst>
          </p:cNvPr>
          <p:cNvSpPr/>
          <p:nvPr/>
        </p:nvSpPr>
        <p:spPr>
          <a:xfrm>
            <a:off x="6874669" y="4686300"/>
            <a:ext cx="578644" cy="469106"/>
          </a:xfrm>
          <a:custGeom>
            <a:avLst/>
            <a:gdLst>
              <a:gd name="connsiteX0" fmla="*/ 578644 w 578644"/>
              <a:gd name="connsiteY0" fmla="*/ 0 h 469106"/>
              <a:gd name="connsiteX1" fmla="*/ 0 w 578644"/>
              <a:gd name="connsiteY1" fmla="*/ 469106 h 469106"/>
              <a:gd name="connsiteX2" fmla="*/ 207169 w 578644"/>
              <a:gd name="connsiteY2" fmla="*/ 0 h 469106"/>
              <a:gd name="connsiteX3" fmla="*/ 578644 w 578644"/>
              <a:gd name="connsiteY3" fmla="*/ 0 h 46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644" h="469106">
                <a:moveTo>
                  <a:pt x="578644" y="0"/>
                </a:moveTo>
                <a:lnTo>
                  <a:pt x="0" y="469106"/>
                </a:lnTo>
                <a:lnTo>
                  <a:pt x="207169" y="0"/>
                </a:lnTo>
                <a:lnTo>
                  <a:pt x="57864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C3891D6C-164C-4F07-94B0-55B67C0190FD}"/>
              </a:ext>
            </a:extLst>
          </p:cNvPr>
          <p:cNvSpPr/>
          <p:nvPr/>
        </p:nvSpPr>
        <p:spPr>
          <a:xfrm>
            <a:off x="8211000" y="1809000"/>
            <a:ext cx="405000" cy="34989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DAF865-96F5-4176-9983-A7D572FF73F1}"/>
              </a:ext>
            </a:extLst>
          </p:cNvPr>
          <p:cNvSpPr txBox="1"/>
          <p:nvPr/>
        </p:nvSpPr>
        <p:spPr>
          <a:xfrm>
            <a:off x="824379" y="2079000"/>
            <a:ext cx="506497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>
                <a:solidFill>
                  <a:schemeClr val="bg1"/>
                </a:solidFill>
              </a:rPr>
              <a:t>Робот </a:t>
            </a:r>
            <a:r>
              <a:rPr lang="ru-RU" sz="4800" dirty="0">
                <a:solidFill>
                  <a:schemeClr val="bg1"/>
                </a:solidFill>
              </a:rPr>
              <a:t>Спасатель</a:t>
            </a:r>
            <a:br>
              <a:rPr lang="ru-RU" sz="4800" dirty="0">
                <a:solidFill>
                  <a:schemeClr val="bg1"/>
                </a:solidFill>
              </a:rPr>
            </a:br>
            <a:r>
              <a:rPr lang="ru-RU" sz="4800" dirty="0">
                <a:solidFill>
                  <a:schemeClr val="bg1"/>
                </a:solidFill>
              </a:rPr>
              <a:t>«АСКЛЕПИКУС»</a:t>
            </a:r>
            <a:br>
              <a:rPr lang="ru-RU" sz="48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Lego-Робототехника Группа </a:t>
            </a:r>
            <a:r>
              <a:rPr lang="en-US" sz="2400" dirty="0">
                <a:solidFill>
                  <a:schemeClr val="bg1"/>
                </a:solidFill>
              </a:rPr>
              <a:t>Lego 1 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Педагог: Гизатуллин Марат Наилевич</a:t>
            </a:r>
          </a:p>
          <a:p>
            <a:r>
              <a:rPr lang="ru-RU" sz="2400" dirty="0">
                <a:solidFill>
                  <a:schemeClr val="bg1"/>
                </a:solidFill>
              </a:rPr>
              <a:t>21.12.24г</a:t>
            </a:r>
          </a:p>
          <a:p>
            <a:endParaRPr lang="ru-RU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37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4BF428D-7BA3-4802-812A-E47FC9D3B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00" y="209925"/>
            <a:ext cx="6045213" cy="668887"/>
          </a:xfrm>
        </p:spPr>
        <p:txBody>
          <a:bodyPr>
            <a:noAutofit/>
          </a:bodyPr>
          <a:lstStyle/>
          <a:p>
            <a:r>
              <a:rPr lang="ru-RU" sz="3600" b="1" dirty="0"/>
              <a:t>Проблематика</a:t>
            </a:r>
            <a:endParaRPr lang="ru-RU" sz="3600" dirty="0">
              <a:solidFill>
                <a:schemeClr val="accent2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F9764ED-30F0-4029-AFB2-805CDFE930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5172" y="784933"/>
            <a:ext cx="5625000" cy="1837393"/>
          </a:xfrm>
        </p:spPr>
        <p:txBody>
          <a:bodyPr>
            <a:normAutofit/>
          </a:bodyPr>
          <a:lstStyle/>
          <a:p>
            <a:r>
              <a:rPr lang="ru-RU" sz="1800" dirty="0"/>
              <a:t>У МЧС в ситуации с 90-95% шансом люди будут спасены но оставшиеся 5-10% погибнут</a:t>
            </a:r>
          </a:p>
          <a:p>
            <a:endParaRPr lang="ru-RU" sz="1800" dirty="0"/>
          </a:p>
          <a:p>
            <a:r>
              <a:rPr lang="ru-RU" sz="1800" dirty="0"/>
              <a:t>Статистика 2023 года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D172F6-5221-420F-8E26-ACC0484778F5}"/>
              </a:ext>
            </a:extLst>
          </p:cNvPr>
          <p:cNvSpPr txBox="1"/>
          <p:nvPr/>
        </p:nvSpPr>
        <p:spPr>
          <a:xfrm>
            <a:off x="6411000" y="3711034"/>
            <a:ext cx="2583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Неизвестно положение пострадавших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601193-4DEE-43CD-BF61-40FC1BD3BC48}"/>
              </a:ext>
            </a:extLst>
          </p:cNvPr>
          <p:cNvSpPr txBox="1"/>
          <p:nvPr/>
        </p:nvSpPr>
        <p:spPr>
          <a:xfrm>
            <a:off x="9563041" y="4348337"/>
            <a:ext cx="2583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Не успевают добраться до места происшествия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B24174-3FA6-4E2C-8A8F-C8B4962D393E}"/>
              </a:ext>
            </a:extLst>
          </p:cNvPr>
          <p:cNvSpPr txBox="1"/>
          <p:nvPr/>
        </p:nvSpPr>
        <p:spPr>
          <a:xfrm>
            <a:off x="6456000" y="5077882"/>
            <a:ext cx="258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Локации до которых техника не дойдет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9A324AC-0710-498D-9B89-070332B665AE}"/>
              </a:ext>
            </a:extLst>
          </p:cNvPr>
          <p:cNvSpPr/>
          <p:nvPr/>
        </p:nvSpPr>
        <p:spPr>
          <a:xfrm rot="2689455">
            <a:off x="5860639" y="3918466"/>
            <a:ext cx="470418" cy="4704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2360E3-5067-4646-B179-0EC3EF2AC25F}"/>
              </a:ext>
            </a:extLst>
          </p:cNvPr>
          <p:cNvSpPr txBox="1"/>
          <p:nvPr/>
        </p:nvSpPr>
        <p:spPr>
          <a:xfrm>
            <a:off x="5875820" y="396900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01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0B219379-28BC-4F58-A12D-861A2FBD1959}"/>
              </a:ext>
            </a:extLst>
          </p:cNvPr>
          <p:cNvSpPr/>
          <p:nvPr/>
        </p:nvSpPr>
        <p:spPr>
          <a:xfrm rot="2689455">
            <a:off x="5879396" y="5242783"/>
            <a:ext cx="470418" cy="4704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33B4D7-55CD-4317-8FCA-5F2A32EA4550}"/>
              </a:ext>
            </a:extLst>
          </p:cNvPr>
          <p:cNvSpPr txBox="1"/>
          <p:nvPr/>
        </p:nvSpPr>
        <p:spPr>
          <a:xfrm>
            <a:off x="5894577" y="529332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EFDBE8C9-0F90-4C84-BDB1-169E591C9F3F}"/>
              </a:ext>
            </a:extLst>
          </p:cNvPr>
          <p:cNvSpPr/>
          <p:nvPr/>
        </p:nvSpPr>
        <p:spPr>
          <a:xfrm rot="2689455">
            <a:off x="9024777" y="4566281"/>
            <a:ext cx="470418" cy="4704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A9BA92-4ECA-4F40-8436-0FEC1720D703}"/>
              </a:ext>
            </a:extLst>
          </p:cNvPr>
          <p:cNvSpPr txBox="1"/>
          <p:nvPr/>
        </p:nvSpPr>
        <p:spPr>
          <a:xfrm>
            <a:off x="9039958" y="46168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915E54-D37E-45E3-B0B4-569E6A949CB7}"/>
              </a:ext>
            </a:extLst>
          </p:cNvPr>
          <p:cNvSpPr txBox="1"/>
          <p:nvPr/>
        </p:nvSpPr>
        <p:spPr>
          <a:xfrm>
            <a:off x="9055377" y="529332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04</a:t>
            </a:r>
          </a:p>
        </p:txBody>
      </p:sp>
      <p:graphicFrame>
        <p:nvGraphicFramePr>
          <p:cNvPr id="30" name="Диаграмма 29"/>
          <p:cNvGraphicFramePr/>
          <p:nvPr>
            <p:extLst>
              <p:ext uri="{D42A27DB-BD31-4B8C-83A1-F6EECF244321}">
                <p14:modId xmlns:p14="http://schemas.microsoft.com/office/powerpoint/2010/main" val="1407019458"/>
              </p:ext>
            </p:extLst>
          </p:nvPr>
        </p:nvGraphicFramePr>
        <p:xfrm>
          <a:off x="426000" y="709220"/>
          <a:ext cx="3960000" cy="2437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1" name="Диаграмма 30"/>
          <p:cNvGraphicFramePr/>
          <p:nvPr>
            <p:extLst>
              <p:ext uri="{D42A27DB-BD31-4B8C-83A1-F6EECF244321}">
                <p14:modId xmlns:p14="http://schemas.microsoft.com/office/powerpoint/2010/main" val="2561331281"/>
              </p:ext>
            </p:extLst>
          </p:nvPr>
        </p:nvGraphicFramePr>
        <p:xfrm>
          <a:off x="426000" y="3697954"/>
          <a:ext cx="3960000" cy="2437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64521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3DC61E7-D535-4B9F-B451-533E08D8C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4" y="375112"/>
            <a:ext cx="6121065" cy="668887"/>
          </a:xfrm>
        </p:spPr>
        <p:txBody>
          <a:bodyPr>
            <a:noAutofit/>
          </a:bodyPr>
          <a:lstStyle/>
          <a:p>
            <a:r>
              <a:rPr lang="ru-RU" sz="3600" b="1" dirty="0"/>
              <a:t>Почему наш робот лучший</a:t>
            </a:r>
            <a:r>
              <a:rPr lang="en-US" sz="3600" b="1" dirty="0"/>
              <a:t>?</a:t>
            </a:r>
            <a:endParaRPr lang="ru-RU" sz="3600" dirty="0">
              <a:solidFill>
                <a:schemeClr val="accent2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927B441C-7CA3-40D6-B928-421BE67E16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2217" y="2169000"/>
            <a:ext cx="4726586" cy="668887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/>
              <a:t>Задача 1</a:t>
            </a:r>
          </a:p>
          <a:p>
            <a:r>
              <a:rPr lang="ru-RU" sz="1800" dirty="0"/>
              <a:t>Спасать с максимальным процентным шансом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57" y="2370093"/>
            <a:ext cx="224103" cy="266700"/>
          </a:xfrm>
          <a:prstGeom prst="rect">
            <a:avLst/>
          </a:prstGeom>
        </p:spPr>
      </p:pic>
      <p:sp>
        <p:nvSpPr>
          <p:cNvPr id="17" name="Текст 6">
            <a:extLst>
              <a:ext uri="{FF2B5EF4-FFF2-40B4-BE49-F238E27FC236}">
                <a16:creationId xmlns:a16="http://schemas.microsoft.com/office/drawing/2014/main" id="{CFA461F9-4779-47FC-B640-F2B54476071F}"/>
              </a:ext>
            </a:extLst>
          </p:cNvPr>
          <p:cNvSpPr txBox="1">
            <a:spLocks/>
          </p:cNvSpPr>
          <p:nvPr/>
        </p:nvSpPr>
        <p:spPr>
          <a:xfrm>
            <a:off x="718659" y="2834276"/>
            <a:ext cx="5612651" cy="6688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/>
              <a:t>Задача 2</a:t>
            </a:r>
          </a:p>
          <a:p>
            <a:r>
              <a:rPr lang="ru-RU" sz="1800" dirty="0"/>
              <a:t>Сделать комфортное и грамотное спасение человека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792F78-7AA0-4BC8-86F3-8FE2FCA78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1000" y="3035369"/>
            <a:ext cx="224103" cy="266700"/>
          </a:xfrm>
          <a:prstGeom prst="rect">
            <a:avLst/>
          </a:prstGeom>
        </p:spPr>
      </p:pic>
      <p:sp>
        <p:nvSpPr>
          <p:cNvPr id="19" name="Текст 6">
            <a:extLst>
              <a:ext uri="{FF2B5EF4-FFF2-40B4-BE49-F238E27FC236}">
                <a16:creationId xmlns:a16="http://schemas.microsoft.com/office/drawing/2014/main" id="{D0DDED72-43FD-4C8A-B893-40AADBC9B3C4}"/>
              </a:ext>
            </a:extLst>
          </p:cNvPr>
          <p:cNvSpPr txBox="1">
            <a:spLocks/>
          </p:cNvSpPr>
          <p:nvPr/>
        </p:nvSpPr>
        <p:spPr>
          <a:xfrm>
            <a:off x="634324" y="1036342"/>
            <a:ext cx="5624999" cy="10206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/>
          </a:p>
          <a:p>
            <a:r>
              <a:rPr lang="ru-RU" sz="1800" dirty="0"/>
              <a:t>Потому что наш робот улучшает спасение и повышает шансы на успех операции</a:t>
            </a:r>
            <a:endParaRPr lang="en-US" sz="1800" dirty="0"/>
          </a:p>
          <a:p>
            <a:endParaRPr lang="en-US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5960" y="4149000"/>
            <a:ext cx="10853580" cy="270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1431899" y="3896387"/>
            <a:ext cx="4483740" cy="2342141"/>
            <a:chOff x="1004048" y="986117"/>
            <a:chExt cx="9795434" cy="4532126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004048" y="3667405"/>
              <a:ext cx="9735671" cy="185083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1404472" y="3768071"/>
              <a:ext cx="1715246" cy="1649506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8845177" y="3826388"/>
              <a:ext cx="1643529" cy="1532871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785035" y="3938494"/>
              <a:ext cx="6478494" cy="13387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844800" y="2372659"/>
              <a:ext cx="5139765" cy="116541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004048" y="3532094"/>
              <a:ext cx="9795434" cy="13531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трелка вниз 19"/>
            <p:cNvSpPr/>
            <p:nvPr/>
          </p:nvSpPr>
          <p:spPr>
            <a:xfrm>
              <a:off x="5462495" y="986117"/>
              <a:ext cx="848658" cy="138654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Улыбающееся лицо 20"/>
            <p:cNvSpPr/>
            <p:nvPr/>
          </p:nvSpPr>
          <p:spPr>
            <a:xfrm>
              <a:off x="5462495" y="2661007"/>
              <a:ext cx="941037" cy="543356"/>
            </a:xfrm>
            <a:prstGeom prst="smileyFac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7247905" y="4308652"/>
            <a:ext cx="3657577" cy="1965977"/>
            <a:chOff x="531906" y="513977"/>
            <a:chExt cx="10751671" cy="6096000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531906" y="1243106"/>
              <a:ext cx="10745694" cy="47333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Двойная волна 23"/>
            <p:cNvSpPr/>
            <p:nvPr/>
          </p:nvSpPr>
          <p:spPr>
            <a:xfrm>
              <a:off x="531906" y="513977"/>
              <a:ext cx="10745694" cy="729129"/>
            </a:xfrm>
            <a:prstGeom prst="doubleWav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Двойная волна 24"/>
            <p:cNvSpPr/>
            <p:nvPr/>
          </p:nvSpPr>
          <p:spPr>
            <a:xfrm>
              <a:off x="537883" y="5976471"/>
              <a:ext cx="10745694" cy="633506"/>
            </a:xfrm>
            <a:prstGeom prst="doubleWav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Стрелка вправо 25"/>
            <p:cNvSpPr/>
            <p:nvPr/>
          </p:nvSpPr>
          <p:spPr>
            <a:xfrm>
              <a:off x="2014070" y="3018118"/>
              <a:ext cx="2456330" cy="1488141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Улыбающееся лицо 26"/>
            <p:cNvSpPr/>
            <p:nvPr/>
          </p:nvSpPr>
          <p:spPr>
            <a:xfrm rot="16200000">
              <a:off x="797859" y="3373717"/>
              <a:ext cx="950259" cy="776941"/>
            </a:xfrm>
            <a:prstGeom prst="smileyFac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4583953" y="3134659"/>
              <a:ext cx="4129741" cy="108472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6252113" y="402027"/>
            <a:ext cx="5726578" cy="3020343"/>
            <a:chOff x="872565" y="286872"/>
            <a:chExt cx="11565957" cy="5396752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872565" y="4793130"/>
              <a:ext cx="1422400" cy="8904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Соединительная линия уступом 30"/>
            <p:cNvCxnSpPr/>
            <p:nvPr/>
          </p:nvCxnSpPr>
          <p:spPr>
            <a:xfrm flipV="1">
              <a:off x="2332311" y="4022165"/>
              <a:ext cx="10106211" cy="1661459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Соединительная линия уступом 31"/>
            <p:cNvCxnSpPr/>
            <p:nvPr/>
          </p:nvCxnSpPr>
          <p:spPr>
            <a:xfrm rot="5400000" flipH="1" flipV="1">
              <a:off x="-516965" y="1748119"/>
              <a:ext cx="4506259" cy="1583765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2593788" y="304800"/>
              <a:ext cx="9466730" cy="1972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11839388" y="567765"/>
              <a:ext cx="215153" cy="35022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Улыбающееся лицо 34"/>
            <p:cNvSpPr/>
            <p:nvPr/>
          </p:nvSpPr>
          <p:spPr>
            <a:xfrm>
              <a:off x="9625106" y="2540001"/>
              <a:ext cx="699247" cy="579718"/>
            </a:xfrm>
            <a:prstGeom prst="smileyFac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Блок-схема: перфолента 35"/>
            <p:cNvSpPr/>
            <p:nvPr/>
          </p:nvSpPr>
          <p:spPr>
            <a:xfrm>
              <a:off x="7361517" y="389964"/>
              <a:ext cx="1431365" cy="3618753"/>
            </a:xfrm>
            <a:prstGeom prst="flowChartPunchedTap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Крест 36"/>
            <p:cNvSpPr/>
            <p:nvPr/>
          </p:nvSpPr>
          <p:spPr>
            <a:xfrm>
              <a:off x="1141506" y="3299012"/>
              <a:ext cx="1153459" cy="1099670"/>
            </a:xfrm>
            <a:prstGeom prst="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Волна 37"/>
            <p:cNvSpPr/>
            <p:nvPr/>
          </p:nvSpPr>
          <p:spPr>
            <a:xfrm>
              <a:off x="2631888" y="487830"/>
              <a:ext cx="4691529" cy="2441388"/>
            </a:xfrm>
            <a:prstGeom prst="wav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с двумя усеченными противолежащими углами 38"/>
            <p:cNvSpPr/>
            <p:nvPr/>
          </p:nvSpPr>
          <p:spPr>
            <a:xfrm>
              <a:off x="2959098" y="5012168"/>
              <a:ext cx="564776" cy="412377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с одним вырезанным углом 39"/>
            <p:cNvSpPr/>
            <p:nvPr/>
          </p:nvSpPr>
          <p:spPr>
            <a:xfrm>
              <a:off x="3938123" y="4350871"/>
              <a:ext cx="896470" cy="699247"/>
            </a:xfrm>
            <a:prstGeom prst="snip1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с двумя скругленными противолежащими углами 40"/>
            <p:cNvSpPr/>
            <p:nvPr/>
          </p:nvSpPr>
          <p:spPr>
            <a:xfrm>
              <a:off x="2625537" y="4332942"/>
              <a:ext cx="723153" cy="298823"/>
            </a:xfrm>
            <a:prstGeom prst="round2Diag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с двумя усеченными противолежащими углами 41"/>
            <p:cNvSpPr/>
            <p:nvPr/>
          </p:nvSpPr>
          <p:spPr>
            <a:xfrm>
              <a:off x="3198906" y="2844800"/>
              <a:ext cx="386976" cy="1177365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авильный пятиугольник 42"/>
            <p:cNvSpPr/>
            <p:nvPr/>
          </p:nvSpPr>
          <p:spPr>
            <a:xfrm>
              <a:off x="3958654" y="3106709"/>
              <a:ext cx="769470" cy="880034"/>
            </a:xfrm>
            <a:prstGeom prst="pentagon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5665692" y="4255249"/>
              <a:ext cx="932330" cy="87704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Скругленный прямоугольник 44"/>
            <p:cNvSpPr/>
            <p:nvPr/>
          </p:nvSpPr>
          <p:spPr>
            <a:xfrm>
              <a:off x="4805082" y="3198159"/>
              <a:ext cx="657412" cy="1105647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Стрелка вправо 45"/>
            <p:cNvSpPr/>
            <p:nvPr/>
          </p:nvSpPr>
          <p:spPr>
            <a:xfrm>
              <a:off x="2517587" y="4027765"/>
              <a:ext cx="1266633" cy="305923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Стрелка вверх 46"/>
            <p:cNvSpPr/>
            <p:nvPr/>
          </p:nvSpPr>
          <p:spPr>
            <a:xfrm>
              <a:off x="3923174" y="3705412"/>
              <a:ext cx="251759" cy="645459"/>
            </a:xfrm>
            <a:prstGeom prst="up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Стрелка вправо 47"/>
            <p:cNvSpPr/>
            <p:nvPr/>
          </p:nvSpPr>
          <p:spPr>
            <a:xfrm>
              <a:off x="4342650" y="3526118"/>
              <a:ext cx="1161304" cy="334681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Стрелка вверх 48"/>
            <p:cNvSpPr/>
            <p:nvPr/>
          </p:nvSpPr>
          <p:spPr>
            <a:xfrm>
              <a:off x="5650389" y="1119093"/>
              <a:ext cx="375389" cy="2786530"/>
            </a:xfrm>
            <a:prstGeom prst="up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Стрелка вправо 49"/>
            <p:cNvSpPr/>
            <p:nvPr/>
          </p:nvSpPr>
          <p:spPr>
            <a:xfrm>
              <a:off x="6168462" y="973791"/>
              <a:ext cx="753035" cy="310776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Стрелка вниз 50"/>
            <p:cNvSpPr/>
            <p:nvPr/>
          </p:nvSpPr>
          <p:spPr>
            <a:xfrm>
              <a:off x="7004423" y="1137769"/>
              <a:ext cx="343647" cy="875553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Стрелка вправо 51"/>
            <p:cNvSpPr/>
            <p:nvPr/>
          </p:nvSpPr>
          <p:spPr>
            <a:xfrm>
              <a:off x="7004423" y="2067111"/>
              <a:ext cx="2531036" cy="341407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Стрелка влево 52"/>
            <p:cNvSpPr/>
            <p:nvPr/>
          </p:nvSpPr>
          <p:spPr>
            <a:xfrm>
              <a:off x="8958728" y="3233271"/>
              <a:ext cx="1356659" cy="272677"/>
            </a:xfrm>
            <a:prstGeom prst="lef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Стрелка влево 53"/>
            <p:cNvSpPr/>
            <p:nvPr/>
          </p:nvSpPr>
          <p:spPr>
            <a:xfrm>
              <a:off x="7398124" y="3592235"/>
              <a:ext cx="1810870" cy="356292"/>
            </a:xfrm>
            <a:prstGeom prst="lef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Стрелка вниз 54"/>
            <p:cNvSpPr/>
            <p:nvPr/>
          </p:nvSpPr>
          <p:spPr>
            <a:xfrm>
              <a:off x="6869203" y="3719980"/>
              <a:ext cx="326468" cy="1524746"/>
            </a:xfrm>
            <a:prstGeom prst="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Стрелка влево 55"/>
            <p:cNvSpPr/>
            <p:nvPr/>
          </p:nvSpPr>
          <p:spPr>
            <a:xfrm>
              <a:off x="5224180" y="5171887"/>
              <a:ext cx="1900890" cy="309540"/>
            </a:xfrm>
            <a:prstGeom prst="lef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Стрелка вверх 56"/>
            <p:cNvSpPr/>
            <p:nvPr/>
          </p:nvSpPr>
          <p:spPr>
            <a:xfrm>
              <a:off x="4445001" y="4751294"/>
              <a:ext cx="277161" cy="887506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Стрелка влево 57"/>
            <p:cNvSpPr/>
            <p:nvPr/>
          </p:nvSpPr>
          <p:spPr>
            <a:xfrm>
              <a:off x="2277036" y="4566024"/>
              <a:ext cx="2020047" cy="400425"/>
            </a:xfrm>
            <a:prstGeom prst="lef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Стрелка вверх 58"/>
            <p:cNvSpPr/>
            <p:nvPr/>
          </p:nvSpPr>
          <p:spPr>
            <a:xfrm>
              <a:off x="1965877" y="4191746"/>
              <a:ext cx="366434" cy="697754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Стрелка углом 59"/>
            <p:cNvSpPr/>
            <p:nvPr/>
          </p:nvSpPr>
          <p:spPr>
            <a:xfrm>
              <a:off x="1818940" y="4966449"/>
              <a:ext cx="45719" cy="45719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490556" y="3387183"/>
              <a:ext cx="484475" cy="934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H</a:t>
              </a:r>
              <a:endParaRPr lang="ru-RU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1DB3EE4-BD6D-4AC2-9679-B5E1B651142A}"/>
              </a:ext>
            </a:extLst>
          </p:cNvPr>
          <p:cNvSpPr txBox="1"/>
          <p:nvPr/>
        </p:nvSpPr>
        <p:spPr>
          <a:xfrm>
            <a:off x="2296290" y="6305366"/>
            <a:ext cx="2471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Вид сбоку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8BA97A7-1A2B-4705-BE0A-C0BD675F018F}"/>
              </a:ext>
            </a:extLst>
          </p:cNvPr>
          <p:cNvSpPr txBox="1"/>
          <p:nvPr/>
        </p:nvSpPr>
        <p:spPr>
          <a:xfrm>
            <a:off x="7908156" y="6350588"/>
            <a:ext cx="2471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Вид сверху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275DB28-C499-42CC-A947-573DE3991A0D}"/>
              </a:ext>
            </a:extLst>
          </p:cNvPr>
          <p:cNvSpPr txBox="1"/>
          <p:nvPr/>
        </p:nvSpPr>
        <p:spPr>
          <a:xfrm>
            <a:off x="7887193" y="3485952"/>
            <a:ext cx="2471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Маршрут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3482864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C044C6F-8177-4911-85FD-2E270C2A4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Конкуренты</a:t>
            </a:r>
            <a:endParaRPr lang="ru-RU" sz="3600" dirty="0">
              <a:solidFill>
                <a:schemeClr val="accent2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C4EE845B-A861-4D7E-9F25-9688F84C9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Основными конкурентами выделены роботы:</a:t>
            </a:r>
            <a:br>
              <a:rPr lang="ru-RU" sz="1800" dirty="0"/>
            </a:br>
            <a:r>
              <a:rPr lang="en-US" sz="1800" dirty="0"/>
              <a:t>SHERP </a:t>
            </a:r>
            <a:r>
              <a:rPr lang="ru-RU" sz="1800" dirty="0"/>
              <a:t>реанимационный робот - спасательный вездеход сверхвысокой проходимости</a:t>
            </a:r>
          </a:p>
          <a:p>
            <a:r>
              <a:rPr lang="en-US" sz="1800" dirty="0"/>
              <a:t>TRADR - </a:t>
            </a:r>
            <a:r>
              <a:rPr lang="ru-RU" sz="1800" dirty="0"/>
              <a:t>Долгосрочное сотрудничество человека и робота для реагирования на стихийные бедствия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t="2260" r="2382" b="539"/>
          <a:stretch/>
        </p:blipFill>
        <p:spPr>
          <a:xfrm>
            <a:off x="471000" y="4014000"/>
            <a:ext cx="3450403" cy="193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000" y="1180200"/>
            <a:ext cx="4435483" cy="2070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000" y="384023"/>
            <a:ext cx="4516504" cy="2002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18" b="100000" l="0" r="9897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000" y="1179000"/>
            <a:ext cx="2790000" cy="249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12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AFFF6-9AAD-5D42-9A8A-4898F763B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2">
            <a:extLst>
              <a:ext uri="{FF2B5EF4-FFF2-40B4-BE49-F238E27FC236}">
                <a16:creationId xmlns:a16="http://schemas.microsoft.com/office/drawing/2014/main" id="{A615F9EC-32D5-2E81-0ED8-32130B95AC7D}"/>
              </a:ext>
            </a:extLst>
          </p:cNvPr>
          <p:cNvSpPr txBox="1"/>
          <p:nvPr/>
        </p:nvSpPr>
        <p:spPr bwMode="auto">
          <a:xfrm>
            <a:off x="988208" y="448310"/>
            <a:ext cx="9090397" cy="58477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200" b="1" cap="all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РЫНОК КОНКУРЕНТЫ </a:t>
            </a:r>
            <a:r>
              <a:rPr lang="en-US" sz="3200" b="1" cap="all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‘</a:t>
            </a:r>
            <a:r>
              <a:rPr lang="ru-RU" sz="3200" b="1" cap="all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Асклепикус</a:t>
            </a:r>
            <a:r>
              <a:rPr lang="en-US" sz="3200" b="1" cap="all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’</a:t>
            </a:r>
            <a:endParaRPr lang="ru-RU" sz="3200" b="1" cap="all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19D5800B-A094-6145-3DC9-98C85E71DB34}"/>
              </a:ext>
            </a:extLst>
          </p:cNvPr>
          <p:cNvSpPr txBox="1"/>
          <p:nvPr/>
        </p:nvSpPr>
        <p:spPr bwMode="auto">
          <a:xfrm>
            <a:off x="988208" y="1050241"/>
            <a:ext cx="7436170" cy="187743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BB11B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Рынок только начинает развиваться, все разработки являются лишь набросками или прототипами, в данный момент страны производители стараются закрыть свою потребность (Италия, США)</a:t>
            </a:r>
          </a:p>
          <a:p>
            <a:pPr marL="285750" indent="-285750">
              <a:spcAft>
                <a:spcPts val="600"/>
              </a:spcAft>
              <a:buClr>
                <a:srgbClr val="FBB11B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Рынок потребителей – МЧС СНГ и стран ближнего зарубежья</a:t>
            </a:r>
          </a:p>
          <a:p>
            <a:pPr marL="285750" indent="-285750">
              <a:spcAft>
                <a:spcPts val="600"/>
              </a:spcAft>
              <a:buClr>
                <a:srgbClr val="FBB11B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Наше преимущество в том, что робот предлагает комбинированное взаимодействие земля-воздух плюс ближайшие страны партнеры не заняты подобными разработками</a:t>
            </a:r>
          </a:p>
          <a:p>
            <a:pPr marL="285750" indent="-285750">
              <a:spcAft>
                <a:spcPts val="600"/>
              </a:spcAft>
              <a:buClr>
                <a:srgbClr val="FBB11B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Поскольку статистика реальных случаев спасения может быть больше (на данный момент 90%), потребность у МЧС в увеличении этого числа есть, государство прямой потребитель</a:t>
            </a:r>
          </a:p>
          <a:p>
            <a:pPr marL="285750" indent="-285750">
              <a:spcAft>
                <a:spcPts val="600"/>
              </a:spcAft>
              <a:buClr>
                <a:srgbClr val="FBB11B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2C00075-55E4-4855-D156-9E5F08632501}"/>
              </a:ext>
            </a:extLst>
          </p:cNvPr>
          <p:cNvSpPr/>
          <p:nvPr/>
        </p:nvSpPr>
        <p:spPr>
          <a:xfrm flipH="1">
            <a:off x="240868" y="690429"/>
            <a:ext cx="45719" cy="5477141"/>
          </a:xfrm>
          <a:prstGeom prst="roundRect">
            <a:avLst/>
          </a:prstGeom>
          <a:gradFill>
            <a:gsLst>
              <a:gs pos="81000">
                <a:schemeClr val="tx1">
                  <a:lumMod val="65000"/>
                  <a:lumOff val="35000"/>
                </a:schemeClr>
              </a:gs>
              <a:gs pos="34000">
                <a:srgbClr val="53BDCE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0E774C1-221B-266C-9386-2C12CE043CD7}"/>
              </a:ext>
            </a:extLst>
          </p:cNvPr>
          <p:cNvSpPr/>
          <p:nvPr/>
        </p:nvSpPr>
        <p:spPr>
          <a:xfrm>
            <a:off x="201000" y="1988957"/>
            <a:ext cx="142931" cy="474294"/>
          </a:xfrm>
          <a:prstGeom prst="roundRect">
            <a:avLst>
              <a:gd name="adj" fmla="val 29645"/>
            </a:avLst>
          </a:prstGeom>
          <a:solidFill>
            <a:srgbClr val="53BDCE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6" name="Таблица 65">
            <a:extLst>
              <a:ext uri="{FF2B5EF4-FFF2-40B4-BE49-F238E27FC236}">
                <a16:creationId xmlns:a16="http://schemas.microsoft.com/office/drawing/2014/main" id="{15133A74-9468-353B-4236-20FECA10CC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250157"/>
              </p:ext>
            </p:extLst>
          </p:nvPr>
        </p:nvGraphicFramePr>
        <p:xfrm>
          <a:off x="1068179" y="3053076"/>
          <a:ext cx="7174608" cy="3187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3652">
                  <a:extLst>
                    <a:ext uri="{9D8B030D-6E8A-4147-A177-3AD203B41FA5}">
                      <a16:colId xmlns:a16="http://schemas.microsoft.com/office/drawing/2014/main" val="2526321402"/>
                    </a:ext>
                  </a:extLst>
                </a:gridCol>
                <a:gridCol w="1793652">
                  <a:extLst>
                    <a:ext uri="{9D8B030D-6E8A-4147-A177-3AD203B41FA5}">
                      <a16:colId xmlns:a16="http://schemas.microsoft.com/office/drawing/2014/main" val="440180693"/>
                    </a:ext>
                  </a:extLst>
                </a:gridCol>
                <a:gridCol w="1793652">
                  <a:extLst>
                    <a:ext uri="{9D8B030D-6E8A-4147-A177-3AD203B41FA5}">
                      <a16:colId xmlns:a16="http://schemas.microsoft.com/office/drawing/2014/main" val="2034918024"/>
                    </a:ext>
                  </a:extLst>
                </a:gridCol>
                <a:gridCol w="1793652">
                  <a:extLst>
                    <a:ext uri="{9D8B030D-6E8A-4147-A177-3AD203B41FA5}">
                      <a16:colId xmlns:a16="http://schemas.microsoft.com/office/drawing/2014/main" val="456800732"/>
                    </a:ext>
                  </a:extLst>
                </a:gridCol>
              </a:tblGrid>
              <a:tr h="614053">
                <a:tc>
                  <a:txBody>
                    <a:bodyPr/>
                    <a:lstStyle/>
                    <a:p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АСКЛЕПИКУС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BD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TRADR </a:t>
                      </a:r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SHERPA</a:t>
                      </a:r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754689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Gilroy" panose="00000400000000000000" pitchFamily="2" charset="-52"/>
                        </a:rPr>
                        <a:t>Зона работы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Трудно удалённые локации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7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Городские условия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Горная местность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200996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Gilroy" panose="00000400000000000000" pitchFamily="2" charset="-52"/>
                        </a:rPr>
                        <a:t>Тип транспорта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Gilroy" panose="00000400000000000000" pitchFamily="2" charset="-52"/>
                        </a:rPr>
                        <a:t>Воздух+земля</a:t>
                      </a:r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Наземный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Воздушный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64133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Gilroy" panose="00000400000000000000" pitchFamily="2" charset="-52"/>
                        </a:rPr>
                        <a:t>Исследование местности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Gilroy" panose="00000400000000000000" pitchFamily="2" charset="-52"/>
                        </a:rPr>
                        <a:t>Воздушная разведка + наземная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7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Предварительный анализ локации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Воздушная разведка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293006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Gilroy" panose="00000400000000000000" pitchFamily="2" charset="-52"/>
                        </a:rPr>
                        <a:t>Доступность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Закрытая разработка</a:t>
                      </a:r>
                    </a:p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(российское производство)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Закрытая разработка</a:t>
                      </a:r>
                    </a:p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(импорт)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Gilroy" panose="00000400000000000000" pitchFamily="2" charset="-52"/>
                        </a:rPr>
                        <a:t>Закрытая разработка</a:t>
                      </a:r>
                    </a:p>
                    <a:p>
                      <a:pPr algn="ctr"/>
                      <a:r>
                        <a:rPr lang="ru-RU" sz="1400" dirty="0">
                          <a:latin typeface="Gilroy" panose="00000400000000000000" pitchFamily="2" charset="-52"/>
                        </a:rPr>
                        <a:t>(импорт)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976907"/>
                  </a:ext>
                </a:extLst>
              </a:tr>
            </a:tbl>
          </a:graphicData>
        </a:graphic>
      </p:graphicFrame>
      <p:pic>
        <p:nvPicPr>
          <p:cNvPr id="2050" name="Picture 2" descr="https://sherpglobal.com/wp-content/uploads/2024/07/4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825" y="3789000"/>
            <a:ext cx="3814889" cy="214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218" r="100000">
                        <a14:foregroundMark x1="26552" y1="71370" x2="35517" y2="64213"/>
                        <a14:foregroundMark x1="27356" y1="69939" x2="30460" y2="67485"/>
                        <a14:foregroundMark x1="80920" y1="49898" x2="84138" y2="51125"/>
                        <a14:foregroundMark x1="47586" y1="14315" x2="34483" y2="27403"/>
                        <a14:foregroundMark x1="37356" y1="22699" x2="32184" y2="29448"/>
                        <a14:foregroundMark x1="78391" y1="46830" x2="80230" y2="46830"/>
                        <a14:foregroundMark x1="82299" y1="59918" x2="83908" y2="57055"/>
                        <a14:foregroundMark x1="27011" y1="72802" x2="26322" y2="73415"/>
                        <a14:foregroundMark x1="46667" y1="91207" x2="49770" y2="94479"/>
                        <a14:foregroundMark x1="45517" y1="90389" x2="47931" y2="93661"/>
                        <a14:foregroundMark x1="50805" y1="96524" x2="54713" y2="98364"/>
                        <a14:foregroundMark x1="50805" y1="95910" x2="55517" y2="99182"/>
                        <a14:foregroundMark x1="55172" y1="4294" x2="56437" y2="2863"/>
                        <a14:foregroundMark x1="88851" y1="50716" x2="88851" y2="50716"/>
                        <a14:backgroundMark x1="39195" y1="53579" x2="42989" y2="53170"/>
                        <a14:backgroundMark x1="47011" y1="32720" x2="65057" y2="25767"/>
                        <a14:backgroundMark x1="40115" y1="32515" x2="55517" y2="35583"/>
                        <a14:backgroundMark x1="42644" y1="34969" x2="37931" y2="35583"/>
                        <a14:backgroundMark x1="41494" y1="31902" x2="37126" y2="33742"/>
                        <a14:backgroundMark x1="41494" y1="30266" x2="41494" y2="30266"/>
                        <a14:backgroundMark x1="44713" y1="35583" x2="44713" y2="35583"/>
                        <a14:backgroundMark x1="36552" y1="34765" x2="36552" y2="34765"/>
                        <a14:backgroundMark x1="9195" y1="32106" x2="27701" y2="29857"/>
                        <a14:backgroundMark x1="29770" y1="28425" x2="34943" y2="24744"/>
                        <a14:backgroundMark x1="27586" y1="30470" x2="27586" y2="30470"/>
                        <a14:backgroundMark x1="68966" y1="41309" x2="77011" y2="34765"/>
                        <a14:backgroundMark x1="60000" y1="35583" x2="61264" y2="31697"/>
                        <a14:backgroundMark x1="42529" y1="93865" x2="47126" y2="96524"/>
                        <a14:backgroundMark x1="48621" y1="96115" x2="51839" y2="96524"/>
                        <a14:backgroundMark x1="52299" y1="97137" x2="55287" y2="995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245" y="1179000"/>
            <a:ext cx="3271075" cy="183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sherpglobal.com/wp-content/uploads/2024/07/4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405" y="3789000"/>
            <a:ext cx="3814889" cy="214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9876000" y="5934875"/>
            <a:ext cx="875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TRADR </a:t>
            </a:r>
            <a:endParaRPr lang="ru-RU" sz="1400" dirty="0">
              <a:latin typeface="Gilroy" panose="00000400000000000000" pitchFamily="2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844903" y="3152989"/>
            <a:ext cx="906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SHERPA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480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44000" y="5094001"/>
            <a:ext cx="5850000" cy="202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449" y="3699069"/>
            <a:ext cx="3490276" cy="1963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7EBAB29-0671-42F3-92CD-CE08D1767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4" y="375112"/>
            <a:ext cx="6346065" cy="668887"/>
          </a:xfrm>
        </p:spPr>
        <p:txBody>
          <a:bodyPr>
            <a:noAutofit/>
          </a:bodyPr>
          <a:lstStyle/>
          <a:p>
            <a:r>
              <a:rPr lang="ru-RU" sz="4000" b="1" dirty="0"/>
              <a:t>Решаемые проблемы</a:t>
            </a:r>
            <a:endParaRPr lang="ru-RU" sz="4000" dirty="0">
              <a:solidFill>
                <a:schemeClr val="accent2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17F2976-00D6-461E-9FED-21B9B7A039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34" y="1293209"/>
            <a:ext cx="5625000" cy="1569879"/>
          </a:xfrm>
        </p:spPr>
        <p:txBody>
          <a:bodyPr>
            <a:normAutofit/>
          </a:bodyPr>
          <a:lstStyle/>
          <a:p>
            <a:r>
              <a:rPr lang="ru-RU" sz="1800" dirty="0"/>
              <a:t>Робот лучше других потому что он решает некоторые из проблем конкурентов, а также предлагает новые решения для МЧС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9A4C0DD-BAAA-4049-9F83-4C70C08B620F}"/>
              </a:ext>
            </a:extLst>
          </p:cNvPr>
          <p:cNvSpPr/>
          <p:nvPr/>
        </p:nvSpPr>
        <p:spPr>
          <a:xfrm rot="2689455">
            <a:off x="6550219" y="1441548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BCE176-3A3A-4219-960B-7E88364E244F}"/>
              </a:ext>
            </a:extLst>
          </p:cNvPr>
          <p:cNvSpPr txBox="1"/>
          <p:nvPr/>
        </p:nvSpPr>
        <p:spPr>
          <a:xfrm>
            <a:off x="6609241" y="1517562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9F2AD0-04E1-4AB9-AC87-3EC9149691A9}"/>
              </a:ext>
            </a:extLst>
          </p:cNvPr>
          <p:cNvSpPr txBox="1"/>
          <p:nvPr/>
        </p:nvSpPr>
        <p:spPr>
          <a:xfrm>
            <a:off x="7503847" y="1342944"/>
            <a:ext cx="395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Безопасная перевозка пострадавшего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FABBE80-B1FE-46A2-AB54-0EF0631581D4}"/>
              </a:ext>
            </a:extLst>
          </p:cNvPr>
          <p:cNvSpPr txBox="1"/>
          <p:nvPr/>
        </p:nvSpPr>
        <p:spPr>
          <a:xfrm>
            <a:off x="7497914" y="2901210"/>
            <a:ext cx="3278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Экстренная реанимация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4C7A0F-5CD0-4293-9DA0-4D59F8E7B97F}"/>
              </a:ext>
            </a:extLst>
          </p:cNvPr>
          <p:cNvSpPr txBox="1"/>
          <p:nvPr/>
        </p:nvSpPr>
        <p:spPr>
          <a:xfrm>
            <a:off x="7497914" y="4126662"/>
            <a:ext cx="2583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Воздушная разведка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E949B2-985F-481D-BDB6-4E25ED6432B8}"/>
              </a:ext>
            </a:extLst>
          </p:cNvPr>
          <p:cNvSpPr txBox="1"/>
          <p:nvPr/>
        </p:nvSpPr>
        <p:spPr>
          <a:xfrm>
            <a:off x="7497914" y="5425436"/>
            <a:ext cx="258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Проходимость по лесам и склонам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8CC53EC2-8418-4A1F-B254-1AB8B43FF781}"/>
              </a:ext>
            </a:extLst>
          </p:cNvPr>
          <p:cNvSpPr/>
          <p:nvPr/>
        </p:nvSpPr>
        <p:spPr>
          <a:xfrm rot="2689455">
            <a:off x="6549378" y="2746098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AE90AF-0C49-4E70-801F-C742A62FEB2D}"/>
              </a:ext>
            </a:extLst>
          </p:cNvPr>
          <p:cNvSpPr txBox="1"/>
          <p:nvPr/>
        </p:nvSpPr>
        <p:spPr>
          <a:xfrm>
            <a:off x="6608400" y="2822112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5F3D990B-820E-4EAF-82B8-E58645BD3D44}"/>
              </a:ext>
            </a:extLst>
          </p:cNvPr>
          <p:cNvSpPr/>
          <p:nvPr/>
        </p:nvSpPr>
        <p:spPr>
          <a:xfrm rot="2689455">
            <a:off x="6549377" y="4050648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18981D-1086-4742-A85D-E28A164760EB}"/>
              </a:ext>
            </a:extLst>
          </p:cNvPr>
          <p:cNvSpPr txBox="1"/>
          <p:nvPr/>
        </p:nvSpPr>
        <p:spPr>
          <a:xfrm>
            <a:off x="6608399" y="4126662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7EC1D7FD-6D7F-4E9C-A243-53BDD89BB57B}"/>
              </a:ext>
            </a:extLst>
          </p:cNvPr>
          <p:cNvSpPr/>
          <p:nvPr/>
        </p:nvSpPr>
        <p:spPr>
          <a:xfrm rot="2689455">
            <a:off x="6549377" y="5349422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153D5C0-35CC-444B-BF8D-E975C163D6B6}"/>
              </a:ext>
            </a:extLst>
          </p:cNvPr>
          <p:cNvSpPr txBox="1"/>
          <p:nvPr/>
        </p:nvSpPr>
        <p:spPr>
          <a:xfrm>
            <a:off x="6608399" y="5425436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85" y="2349645"/>
            <a:ext cx="3742541" cy="2102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795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795681" y="0"/>
            <a:ext cx="5396319" cy="4149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6576CC0-B6A1-41BD-81ED-0811BF057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Схема принцип работы</a:t>
            </a:r>
            <a:endParaRPr lang="ru-RU" sz="3200" dirty="0">
              <a:solidFill>
                <a:schemeClr val="accent2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77042425-9E3B-4718-AD63-24D5DDABA3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Принцип работы можно описать тремя пунктами: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Выгрузка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Движение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Эвакуация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1BF7DB2-2168-4FC6-AB04-E359A63C5092}"/>
              </a:ext>
            </a:extLst>
          </p:cNvPr>
          <p:cNvSpPr/>
          <p:nvPr/>
        </p:nvSpPr>
        <p:spPr>
          <a:xfrm>
            <a:off x="1106483" y="4599000"/>
            <a:ext cx="189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Сначала робот выходит из вертолета  и  внутри нет человека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C4B3C8-346F-458A-8B49-7EF2604C9252}"/>
              </a:ext>
            </a:extLst>
          </p:cNvPr>
          <p:cNvSpPr txBox="1"/>
          <p:nvPr/>
        </p:nvSpPr>
        <p:spPr>
          <a:xfrm>
            <a:off x="514928" y="4699614"/>
            <a:ext cx="674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B1BF7DB2-2168-4FC6-AB04-E359A63C5092}"/>
              </a:ext>
            </a:extLst>
          </p:cNvPr>
          <p:cNvSpPr/>
          <p:nvPr/>
        </p:nvSpPr>
        <p:spPr>
          <a:xfrm>
            <a:off x="3705517" y="4467640"/>
            <a:ext cx="189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После робот едет за человеком, проходя через все препятствия к человеку по по-прежнему без него</a:t>
            </a:r>
          </a:p>
          <a:p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62" name="Группа 61"/>
          <p:cNvGrpSpPr/>
          <p:nvPr/>
        </p:nvGrpSpPr>
        <p:grpSpPr>
          <a:xfrm>
            <a:off x="5421000" y="164417"/>
            <a:ext cx="5808725" cy="3865549"/>
            <a:chOff x="5421000" y="164417"/>
            <a:chExt cx="5808725" cy="3865549"/>
          </a:xfrm>
        </p:grpSpPr>
        <p:sp>
          <p:nvSpPr>
            <p:cNvPr id="61" name="Крест 60"/>
            <p:cNvSpPr/>
            <p:nvPr/>
          </p:nvSpPr>
          <p:spPr>
            <a:xfrm rot="2232826">
              <a:off x="9652269" y="164417"/>
              <a:ext cx="496595" cy="475208"/>
            </a:xfrm>
            <a:prstGeom prst="plu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5421000" y="189000"/>
              <a:ext cx="5808725" cy="3840966"/>
              <a:chOff x="3482275" y="-118675"/>
              <a:chExt cx="8384205" cy="6197184"/>
            </a:xfrm>
          </p:grpSpPr>
          <p:sp>
            <p:nvSpPr>
              <p:cNvPr id="20" name="Табличка 19"/>
              <p:cNvSpPr/>
              <p:nvPr/>
            </p:nvSpPr>
            <p:spPr>
              <a:xfrm>
                <a:off x="3482275" y="353467"/>
                <a:ext cx="1876612" cy="1500094"/>
              </a:xfrm>
              <a:prstGeom prst="plaqu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1" name="Соединительная линия уступом 20"/>
              <p:cNvCxnSpPr/>
              <p:nvPr/>
            </p:nvCxnSpPr>
            <p:spPr>
              <a:xfrm>
                <a:off x="5466464" y="963067"/>
                <a:ext cx="1183341" cy="651435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7566211" y="2413553"/>
                <a:ext cx="23308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4301551" y="831247"/>
                <a:ext cx="184731" cy="369332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6649805" y="891689"/>
                <a:ext cx="3134088" cy="783255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7022034" y="1103514"/>
                <a:ext cx="2505875" cy="39834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Овал 25"/>
              <p:cNvSpPr/>
              <p:nvPr/>
            </p:nvSpPr>
            <p:spPr>
              <a:xfrm>
                <a:off x="6833570" y="1015913"/>
                <a:ext cx="656134" cy="534809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Овал 26"/>
              <p:cNvSpPr/>
              <p:nvPr/>
            </p:nvSpPr>
            <p:spPr>
              <a:xfrm>
                <a:off x="9032318" y="967380"/>
                <a:ext cx="684055" cy="670614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6649804" y="832226"/>
                <a:ext cx="3134089" cy="6590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6889411" y="559541"/>
                <a:ext cx="2638498" cy="271706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Стрелка вниз 29"/>
              <p:cNvSpPr/>
              <p:nvPr/>
            </p:nvSpPr>
            <p:spPr>
              <a:xfrm>
                <a:off x="8648409" y="-118675"/>
                <a:ext cx="628214" cy="600164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Улыбающееся лицо 30"/>
              <p:cNvSpPr/>
              <p:nvPr/>
            </p:nvSpPr>
            <p:spPr>
              <a:xfrm>
                <a:off x="9646473" y="-28633"/>
                <a:ext cx="565711" cy="466400"/>
              </a:xfrm>
              <a:prstGeom prst="smileyFac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2" name="Рисунок 3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482275" y="1811078"/>
                <a:ext cx="3810330" cy="1944793"/>
              </a:xfrm>
              <a:prstGeom prst="rect">
                <a:avLst/>
              </a:prstGeom>
            </p:spPr>
          </p:pic>
          <p:cxnSp>
            <p:nvCxnSpPr>
              <p:cNvPr id="33" name="Соединительная линия уступом 32"/>
              <p:cNvCxnSpPr/>
              <p:nvPr/>
            </p:nvCxnSpPr>
            <p:spPr>
              <a:xfrm>
                <a:off x="7224458" y="3162009"/>
                <a:ext cx="2987726" cy="593862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Прямоугольник 33"/>
              <p:cNvSpPr/>
              <p:nvPr/>
            </p:nvSpPr>
            <p:spPr>
              <a:xfrm>
                <a:off x="8355463" y="5158911"/>
                <a:ext cx="3511017" cy="823658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8830113" y="5379070"/>
                <a:ext cx="2764141" cy="3940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8515185" y="5225222"/>
                <a:ext cx="728126" cy="691035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7" name="Рисунок 3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091044" y="5225222"/>
                <a:ext cx="743776" cy="701101"/>
              </a:xfrm>
              <a:prstGeom prst="rect">
                <a:avLst/>
              </a:prstGeom>
            </p:spPr>
          </p:pic>
          <p:sp>
            <p:nvSpPr>
              <p:cNvPr id="38" name="Прямоугольник 37"/>
              <p:cNvSpPr/>
              <p:nvPr/>
            </p:nvSpPr>
            <p:spPr>
              <a:xfrm>
                <a:off x="8355463" y="5093488"/>
                <a:ext cx="3511017" cy="6542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8582317" y="4792453"/>
                <a:ext cx="3057307" cy="300146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0" name="Улыбающееся лицо 39"/>
              <p:cNvSpPr/>
              <p:nvPr/>
            </p:nvSpPr>
            <p:spPr>
              <a:xfrm>
                <a:off x="10582034" y="2840922"/>
                <a:ext cx="1252786" cy="1026083"/>
              </a:xfrm>
              <a:prstGeom prst="smileyFac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1" name="Стрелка вниз 40"/>
              <p:cNvSpPr/>
              <p:nvPr/>
            </p:nvSpPr>
            <p:spPr>
              <a:xfrm>
                <a:off x="9144000" y="4257893"/>
                <a:ext cx="639893" cy="53456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Улыбающееся лицо 41"/>
              <p:cNvSpPr/>
              <p:nvPr/>
            </p:nvSpPr>
            <p:spPr>
              <a:xfrm>
                <a:off x="9853200" y="4128926"/>
                <a:ext cx="858558" cy="621234"/>
              </a:xfrm>
              <a:prstGeom prst="smileyFac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3" name="Рисунок 4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8300" y="396491"/>
                <a:ext cx="1268078" cy="1457070"/>
              </a:xfrm>
              <a:prstGeom prst="rect">
                <a:avLst/>
              </a:prstGeom>
            </p:spPr>
          </p:pic>
          <p:sp>
            <p:nvSpPr>
              <p:cNvPr id="44" name="Табличка 43"/>
              <p:cNvSpPr/>
              <p:nvPr/>
            </p:nvSpPr>
            <p:spPr>
              <a:xfrm>
                <a:off x="3873109" y="4621439"/>
                <a:ext cx="1598455" cy="1361130"/>
              </a:xfrm>
              <a:prstGeom prst="plaqu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5" name="Рисунок 4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38297" y="4621439"/>
                <a:ext cx="1268078" cy="1457070"/>
              </a:xfrm>
              <a:prstGeom prst="rect">
                <a:avLst/>
              </a:prstGeom>
            </p:spPr>
          </p:pic>
          <p:cxnSp>
            <p:nvCxnSpPr>
              <p:cNvPr id="46" name="Соединительная линия уступом 45"/>
              <p:cNvCxnSpPr/>
              <p:nvPr/>
            </p:nvCxnSpPr>
            <p:spPr>
              <a:xfrm rot="10800000">
                <a:off x="5730706" y="4942526"/>
                <a:ext cx="2068589" cy="830638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CAC4B3C8-346F-458A-8B49-7EF2604C9252}"/>
              </a:ext>
            </a:extLst>
          </p:cNvPr>
          <p:cNvSpPr txBox="1"/>
          <p:nvPr/>
        </p:nvSpPr>
        <p:spPr>
          <a:xfrm>
            <a:off x="3124928" y="4699614"/>
            <a:ext cx="674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B1BF7DB2-2168-4FC6-AB04-E359A63C5092}"/>
              </a:ext>
            </a:extLst>
          </p:cNvPr>
          <p:cNvSpPr/>
          <p:nvPr/>
        </p:nvSpPr>
        <p:spPr>
          <a:xfrm>
            <a:off x="6315517" y="4467640"/>
            <a:ext cx="1890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Далее он забирает человека и дет к вертолету проезжая все препятствия и они улетают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AC4B3C8-346F-458A-8B49-7EF2604C9252}"/>
              </a:ext>
            </a:extLst>
          </p:cNvPr>
          <p:cNvSpPr txBox="1"/>
          <p:nvPr/>
        </p:nvSpPr>
        <p:spPr>
          <a:xfrm>
            <a:off x="5721345" y="4713612"/>
            <a:ext cx="674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01260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6104178" y="0"/>
            <a:ext cx="6096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D2DFA90-1C90-4140-BC6D-B7EC613FE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4000"/>
            <a:ext cx="5625000" cy="668887"/>
          </a:xfrm>
        </p:spPr>
        <p:txBody>
          <a:bodyPr>
            <a:noAutofit/>
          </a:bodyPr>
          <a:lstStyle/>
          <a:p>
            <a:r>
              <a:rPr lang="ru-RU" sz="3200" b="1"/>
              <a:t>Рынок </a:t>
            </a:r>
            <a:r>
              <a:rPr lang="en-US" sz="3200" b="1" dirty="0"/>
              <a:t>TAM SAM SOM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677BB08-181F-4DFF-BF6E-6B735A556490}"/>
              </a:ext>
            </a:extLst>
          </p:cNvPr>
          <p:cNvGrpSpPr/>
          <p:nvPr/>
        </p:nvGrpSpPr>
        <p:grpSpPr>
          <a:xfrm>
            <a:off x="831000" y="1809000"/>
            <a:ext cx="4185000" cy="4185000"/>
            <a:chOff x="831000" y="1336500"/>
            <a:chExt cx="4185000" cy="4185000"/>
          </a:xfrm>
        </p:grpSpPr>
        <p:sp>
          <p:nvSpPr>
            <p:cNvPr id="2" name="Овал 1">
              <a:extLst>
                <a:ext uri="{FF2B5EF4-FFF2-40B4-BE49-F238E27FC236}">
                  <a16:creationId xmlns:a16="http://schemas.microsoft.com/office/drawing/2014/main" id="{CF61E837-972B-4375-8333-3DB8B68D1588}"/>
                </a:ext>
              </a:extLst>
            </p:cNvPr>
            <p:cNvSpPr/>
            <p:nvPr/>
          </p:nvSpPr>
          <p:spPr>
            <a:xfrm>
              <a:off x="831000" y="1336500"/>
              <a:ext cx="4185000" cy="4185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4A9F33A4-AFD0-45F7-A42A-7963E26A7410}"/>
                </a:ext>
              </a:extLst>
            </p:cNvPr>
            <p:cNvSpPr/>
            <p:nvPr/>
          </p:nvSpPr>
          <p:spPr>
            <a:xfrm>
              <a:off x="1347667" y="2369835"/>
              <a:ext cx="3151665" cy="3151665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36274E4F-4CB8-489F-A5E5-906DB78576BE}"/>
                </a:ext>
              </a:extLst>
            </p:cNvPr>
            <p:cNvSpPr/>
            <p:nvPr/>
          </p:nvSpPr>
          <p:spPr>
            <a:xfrm>
              <a:off x="1826948" y="3328399"/>
              <a:ext cx="2193101" cy="219310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65679A6-246D-4FE2-83B5-2EF1FD808E46}"/>
                </a:ext>
              </a:extLst>
            </p:cNvPr>
            <p:cNvSpPr txBox="1"/>
            <p:nvPr/>
          </p:nvSpPr>
          <p:spPr>
            <a:xfrm>
              <a:off x="2135998" y="1455639"/>
              <a:ext cx="1575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ТАМ</a:t>
              </a:r>
              <a:br>
                <a:rPr lang="ru-RU" sz="2800" dirty="0"/>
              </a:br>
              <a:r>
                <a:rPr lang="ru-RU" dirty="0"/>
                <a:t>3.521 млрд.</a:t>
              </a:r>
              <a:endParaRPr lang="ru-RU" sz="24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D89277C-F42B-4DCA-B7E5-1C41DCF20A53}"/>
                </a:ext>
              </a:extLst>
            </p:cNvPr>
            <p:cNvSpPr txBox="1"/>
            <p:nvPr/>
          </p:nvSpPr>
          <p:spPr>
            <a:xfrm>
              <a:off x="2135998" y="2480247"/>
              <a:ext cx="1575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</a:t>
              </a:r>
              <a:r>
                <a:rPr lang="ru-RU" sz="2400" dirty="0"/>
                <a:t>АМ</a:t>
              </a:r>
              <a:br>
                <a:rPr lang="ru-RU" sz="2800" dirty="0"/>
              </a:br>
              <a:r>
                <a:rPr lang="en-US" dirty="0"/>
                <a:t>2</a:t>
              </a:r>
              <a:r>
                <a:rPr lang="ru-RU" dirty="0"/>
                <a:t>.</a:t>
              </a:r>
              <a:r>
                <a:rPr lang="en-US" dirty="0"/>
                <a:t>421</a:t>
              </a:r>
              <a:r>
                <a:rPr lang="ru-RU" dirty="0"/>
                <a:t> млрд.</a:t>
              </a:r>
              <a:endParaRPr lang="ru-RU" sz="24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0331FBE-C789-4575-B84B-4B926F32A47C}"/>
                </a:ext>
              </a:extLst>
            </p:cNvPr>
            <p:cNvSpPr txBox="1"/>
            <p:nvPr/>
          </p:nvSpPr>
          <p:spPr>
            <a:xfrm>
              <a:off x="2135998" y="3576335"/>
              <a:ext cx="1575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SO</a:t>
              </a:r>
              <a:r>
                <a:rPr lang="ru-RU" sz="2400" dirty="0"/>
                <a:t>М</a:t>
              </a:r>
              <a:br>
                <a:rPr lang="ru-RU" sz="2800" dirty="0"/>
              </a:br>
              <a:r>
                <a:rPr lang="en-US" dirty="0"/>
                <a:t>26</a:t>
              </a:r>
              <a:r>
                <a:rPr lang="ru-RU" dirty="0"/>
                <a:t>.904</a:t>
              </a:r>
              <a:r>
                <a:rPr lang="en-US" dirty="0"/>
                <a:t> </a:t>
              </a:r>
              <a:r>
                <a:rPr lang="ru-RU" dirty="0"/>
                <a:t>млн.</a:t>
              </a:r>
              <a:endParaRPr lang="ru-RU" sz="2400" dirty="0"/>
            </a:p>
          </p:txBody>
        </p:sp>
      </p:grpSp>
      <p:sp>
        <p:nvSpPr>
          <p:cNvPr id="16" name="Заголовок 4">
            <a:extLst>
              <a:ext uri="{FF2B5EF4-FFF2-40B4-BE49-F238E27FC236}">
                <a16:creationId xmlns:a16="http://schemas.microsoft.com/office/drawing/2014/main" id="{E7110E25-F3BA-4FB4-BC0D-4F3617E1C9F5}"/>
              </a:ext>
            </a:extLst>
          </p:cNvPr>
          <p:cNvSpPr txBox="1">
            <a:spLocks/>
          </p:cNvSpPr>
          <p:nvPr/>
        </p:nvSpPr>
        <p:spPr>
          <a:xfrm>
            <a:off x="110998" y="1114414"/>
            <a:ext cx="5625000" cy="668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/>
              <a:t>Прямой метод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890D828-D557-420E-ABA9-606C7C1DCAD0}"/>
              </a:ext>
            </a:extLst>
          </p:cNvPr>
          <p:cNvGrpSpPr/>
          <p:nvPr/>
        </p:nvGrpSpPr>
        <p:grpSpPr>
          <a:xfrm>
            <a:off x="6501000" y="1807613"/>
            <a:ext cx="4641187" cy="4760654"/>
            <a:chOff x="374813" y="1336500"/>
            <a:chExt cx="4641187" cy="4760654"/>
          </a:xfrm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1712AB10-046F-4977-ABAE-B541CA3C1D63}"/>
                </a:ext>
              </a:extLst>
            </p:cNvPr>
            <p:cNvSpPr/>
            <p:nvPr/>
          </p:nvSpPr>
          <p:spPr>
            <a:xfrm>
              <a:off x="831000" y="1336500"/>
              <a:ext cx="4185000" cy="4185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8D85A8E5-3E18-430C-BE19-0B81018B5BFE}"/>
                </a:ext>
              </a:extLst>
            </p:cNvPr>
            <p:cNvSpPr/>
            <p:nvPr/>
          </p:nvSpPr>
          <p:spPr>
            <a:xfrm>
              <a:off x="1347667" y="2369835"/>
              <a:ext cx="3151665" cy="3151665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E2D69789-D5B0-429C-807D-173C488EF1C4}"/>
                </a:ext>
              </a:extLst>
            </p:cNvPr>
            <p:cNvSpPr/>
            <p:nvPr/>
          </p:nvSpPr>
          <p:spPr>
            <a:xfrm>
              <a:off x="1826948" y="3328399"/>
              <a:ext cx="2193101" cy="219310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EE30C07-7397-41AB-9B47-AE5FF9B67075}"/>
                </a:ext>
              </a:extLst>
            </p:cNvPr>
            <p:cNvSpPr txBox="1"/>
            <p:nvPr/>
          </p:nvSpPr>
          <p:spPr>
            <a:xfrm>
              <a:off x="2135998" y="1455639"/>
              <a:ext cx="1575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ТАМ</a:t>
              </a:r>
              <a:br>
                <a:rPr lang="ru-RU" sz="2800" dirty="0"/>
              </a:br>
              <a:r>
                <a:rPr lang="ru-RU" dirty="0"/>
                <a:t>3.521 млрд.</a:t>
              </a:r>
              <a:endParaRPr lang="ru-RU" sz="24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84BEC7E-63E0-476C-8AD2-7243573EC0C3}"/>
                </a:ext>
              </a:extLst>
            </p:cNvPr>
            <p:cNvSpPr txBox="1"/>
            <p:nvPr/>
          </p:nvSpPr>
          <p:spPr>
            <a:xfrm>
              <a:off x="2135998" y="2480247"/>
              <a:ext cx="1575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</a:t>
              </a:r>
              <a:r>
                <a:rPr lang="ru-RU" sz="2400" dirty="0"/>
                <a:t>АМ</a:t>
              </a:r>
              <a:br>
                <a:rPr lang="ru-RU" sz="2800" dirty="0"/>
              </a:br>
              <a:r>
                <a:rPr lang="ru-RU" dirty="0"/>
                <a:t>75.000 млн.</a:t>
              </a:r>
              <a:endParaRPr lang="ru-RU" sz="24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EFB4AE-C04D-44AA-AB64-DD2FE9548734}"/>
                </a:ext>
              </a:extLst>
            </p:cNvPr>
            <p:cNvSpPr txBox="1"/>
            <p:nvPr/>
          </p:nvSpPr>
          <p:spPr>
            <a:xfrm>
              <a:off x="2135998" y="3576335"/>
              <a:ext cx="1575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SO</a:t>
              </a:r>
              <a:r>
                <a:rPr lang="ru-RU" sz="2400" dirty="0"/>
                <a:t>М</a:t>
              </a:r>
              <a:br>
                <a:rPr lang="ru-RU" sz="2800" dirty="0"/>
              </a:br>
              <a:r>
                <a:rPr lang="ru-RU" dirty="0"/>
                <a:t>30.000</a:t>
              </a:r>
              <a:r>
                <a:rPr lang="en-US" dirty="0"/>
                <a:t> </a:t>
              </a:r>
              <a:r>
                <a:rPr lang="ru-RU" dirty="0"/>
                <a:t>млн.</a:t>
              </a:r>
              <a:endParaRPr lang="ru-RU" sz="24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86D13D3-8E4E-4F96-A3D3-1917C1D2CBA8}"/>
                </a:ext>
              </a:extLst>
            </p:cNvPr>
            <p:cNvSpPr txBox="1"/>
            <p:nvPr/>
          </p:nvSpPr>
          <p:spPr>
            <a:xfrm>
              <a:off x="374813" y="5450823"/>
              <a:ext cx="37909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Товара в год – 6 ед.</a:t>
              </a:r>
              <a:br>
                <a:rPr lang="ru-RU" dirty="0"/>
              </a:br>
              <a:r>
                <a:rPr lang="ru-RU" dirty="0"/>
                <a:t>Средняя стоимость 1 ед. – 5.0 млн </a:t>
              </a:r>
              <a:r>
                <a:rPr lang="ru-RU" i="0" dirty="0">
                  <a:effectLst/>
                  <a:latin typeface="YS Text"/>
                </a:rPr>
                <a:t>₽</a:t>
              </a:r>
              <a:endParaRPr lang="ru-RU" dirty="0"/>
            </a:p>
          </p:txBody>
        </p:sp>
      </p:grpSp>
      <p:sp>
        <p:nvSpPr>
          <p:cNvPr id="24" name="Заголовок 4">
            <a:extLst>
              <a:ext uri="{FF2B5EF4-FFF2-40B4-BE49-F238E27FC236}">
                <a16:creationId xmlns:a16="http://schemas.microsoft.com/office/drawing/2014/main" id="{ED3A1083-C0B9-400D-934D-A56A6227B1B1}"/>
              </a:ext>
            </a:extLst>
          </p:cNvPr>
          <p:cNvSpPr txBox="1">
            <a:spLocks/>
          </p:cNvSpPr>
          <p:nvPr/>
        </p:nvSpPr>
        <p:spPr>
          <a:xfrm>
            <a:off x="6237185" y="1113027"/>
            <a:ext cx="5625000" cy="668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chemeClr val="tx1"/>
                </a:solidFill>
              </a:rPr>
              <a:t>Обратный метод</a:t>
            </a:r>
          </a:p>
        </p:txBody>
      </p:sp>
    </p:spTree>
    <p:extLst>
      <p:ext uri="{BB962C8B-B14F-4D97-AF65-F5344CB8AC3E}">
        <p14:creationId xmlns:p14="http://schemas.microsoft.com/office/powerpoint/2010/main" val="929298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D2DFA90-1C90-4140-BC6D-B7EC613FE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4000"/>
            <a:ext cx="5625000" cy="668887"/>
          </a:xfrm>
        </p:spPr>
        <p:txBody>
          <a:bodyPr>
            <a:noAutofit/>
          </a:bodyPr>
          <a:lstStyle/>
          <a:p>
            <a:r>
              <a:rPr lang="ru-RU" sz="3200" b="1" dirty="0"/>
              <a:t>Экономика </a:t>
            </a:r>
            <a:r>
              <a:rPr lang="en-US" sz="3200" b="1" dirty="0"/>
              <a:t>TAM SAM SOM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31000" y="1069680"/>
          <a:ext cx="4230000" cy="2179320"/>
        </p:xfrm>
        <a:graphic>
          <a:graphicData uri="http://schemas.openxmlformats.org/drawingml/2006/table">
            <a:tbl>
              <a:tblPr/>
              <a:tblGrid>
                <a:gridCol w="2780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9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0020"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b="1" dirty="0">
                          <a:effectLst/>
                        </a:rPr>
                        <a:t>Метод Сверху-вниз</a:t>
                      </a:r>
                    </a:p>
                  </a:txBody>
                  <a:tcPr marL="22860" marR="22860" marT="15240" marB="15240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dirty="0">
                          <a:effectLst/>
                        </a:rPr>
                        <a:t>Объем рынка в руб.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rtl="0" fontAlgn="b"/>
                      <a:r>
                        <a:rPr lang="ru-RU" sz="1100" b="1" i="0" dirty="0">
                          <a:effectLst/>
                          <a:latin typeface="Arial" panose="020B0604020202020204" pitchFamily="34" charset="0"/>
                        </a:rPr>
                        <a:t>ТАМ</a:t>
                      </a:r>
                      <a:r>
                        <a:rPr lang="ru-RU" sz="900" b="1" i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i="0" dirty="0">
                          <a:effectLst/>
                          <a:latin typeface="Arial" panose="020B0604020202020204" pitchFamily="34" charset="0"/>
                        </a:rPr>
                        <a:t>Общий объем рынка</a:t>
                      </a:r>
                      <a:endParaRPr lang="ru-RU" sz="1600" dirty="0">
                        <a:effectLst/>
                      </a:endParaRPr>
                    </a:p>
                  </a:txBody>
                  <a:tcPr marL="22860" marR="22860" marT="15240" marB="15240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dirty="0">
                          <a:effectLst/>
                        </a:rPr>
                        <a:t>р.3 521 400 000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020"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dirty="0">
                          <a:effectLst/>
                        </a:rPr>
                        <a:t>Доля конкурентов в %</a:t>
                      </a:r>
                    </a:p>
                  </a:txBody>
                  <a:tcPr marL="22860" marR="22860" marT="15240" marB="15240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dirty="0">
                          <a:effectLst/>
                        </a:rPr>
                        <a:t>69%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020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 i="0" dirty="0">
                          <a:effectLst/>
                          <a:latin typeface="Arial" panose="020B0604020202020204" pitchFamily="34" charset="0"/>
                        </a:rPr>
                        <a:t>SAM</a:t>
                      </a:r>
                      <a:r>
                        <a:rPr lang="en-US" sz="900" b="1" i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dirty="0">
                          <a:effectLst/>
                          <a:latin typeface="Arial" panose="020B0604020202020204" pitchFamily="34" charset="0"/>
                        </a:rPr>
                        <a:t>Фактический объем рынка</a:t>
                      </a:r>
                      <a:endParaRPr lang="ru-RU" sz="1600" b="1" dirty="0">
                        <a:effectLst/>
                      </a:endParaRPr>
                    </a:p>
                  </a:txBody>
                  <a:tcPr marL="22860" marR="22860" marT="15240" marB="15240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dirty="0">
                          <a:effectLst/>
                        </a:rPr>
                        <a:t>2 421 400 000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dirty="0">
                          <a:effectLst/>
                        </a:rPr>
                        <a:t>Прогноз доли которую сможете занять в %</a:t>
                      </a:r>
                    </a:p>
                  </a:txBody>
                  <a:tcPr marL="22860" marR="22860" marT="15240" marB="15240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dirty="0">
                          <a:effectLst/>
                        </a:rPr>
                        <a:t>1,11%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000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 i="0">
                          <a:effectLst/>
                          <a:latin typeface="Arial" panose="020B0604020202020204" pitchFamily="34" charset="0"/>
                        </a:rPr>
                        <a:t>SOM</a:t>
                      </a:r>
                      <a:r>
                        <a:rPr lang="en-US" sz="900" b="1" i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>
                          <a:effectLst/>
                          <a:latin typeface="Arial" panose="020B0604020202020204" pitchFamily="34" charset="0"/>
                        </a:rPr>
                        <a:t>Фактический объем рынка</a:t>
                      </a:r>
                      <a:endParaRPr lang="ru-RU" sz="1600" b="1">
                        <a:effectLst/>
                      </a:endParaRPr>
                    </a:p>
                  </a:txBody>
                  <a:tcPr marL="22860" marR="22860" marT="15240" marB="15240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dirty="0">
                          <a:effectLst/>
                        </a:rPr>
                        <a:t>26 904 444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6000" y="3576396"/>
          <a:ext cx="4230000" cy="2923368"/>
        </p:xfrm>
        <a:graphic>
          <a:graphicData uri="http://schemas.openxmlformats.org/drawingml/2006/table">
            <a:tbl>
              <a:tblPr/>
              <a:tblGrid>
                <a:gridCol w="2780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9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3008"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b="1" dirty="0">
                          <a:effectLst/>
                        </a:rPr>
                        <a:t>Метод Снизу-вверх</a:t>
                      </a: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400" dirty="0">
                          <a:effectLst/>
                        </a:rPr>
                        <a:t>Объем рынка в руб.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992"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dirty="0">
                          <a:effectLst/>
                        </a:rPr>
                        <a:t>За год мы можем произвести товара шт.:</a:t>
                      </a: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6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244"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dirty="0">
                          <a:effectLst/>
                        </a:rPr>
                        <a:t>Средняя стоимость товара в руб.:</a:t>
                      </a: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5 000 000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244">
                <a:tc>
                  <a:txBody>
                    <a:bodyPr/>
                    <a:lstStyle/>
                    <a:p>
                      <a:pPr rtl="0" fontAlgn="b"/>
                      <a:r>
                        <a:rPr lang="ru-RU" sz="1100" b="1" i="0" dirty="0">
                          <a:effectLst/>
                          <a:latin typeface="Arial" panose="020B0604020202020204" pitchFamily="34" charset="0"/>
                        </a:rPr>
                        <a:t>SOM</a:t>
                      </a:r>
                      <a:r>
                        <a:rPr lang="ru-RU" sz="900" b="1" i="0" dirty="0">
                          <a:effectLst/>
                          <a:latin typeface="Arial" panose="020B0604020202020204" pitchFamily="34" charset="0"/>
                        </a:rPr>
                        <a:t> Фактический объем рынка, руб.</a:t>
                      </a:r>
                      <a:endParaRPr lang="ru-RU" sz="1600" b="1" dirty="0">
                        <a:effectLst/>
                      </a:endParaRP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30 000 000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008">
                <a:tc>
                  <a:txBody>
                    <a:bodyPr/>
                    <a:lstStyle/>
                    <a:p>
                      <a:pPr rtl="0" fontAlgn="b"/>
                      <a:r>
                        <a:rPr lang="ru-RU" sz="1600" b="1" dirty="0">
                          <a:effectLst/>
                        </a:rPr>
                        <a:t>Столько человек / штук могли бы в теории купить:</a:t>
                      </a: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15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24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 i="0" dirty="0">
                          <a:effectLst/>
                          <a:latin typeface="Arial" panose="020B0604020202020204" pitchFamily="34" charset="0"/>
                        </a:rPr>
                        <a:t>SAM</a:t>
                      </a:r>
                      <a:r>
                        <a:rPr lang="en-US" sz="1100" i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i="0" dirty="0">
                          <a:effectLst/>
                          <a:latin typeface="Arial" panose="020B0604020202020204" pitchFamily="34" charset="0"/>
                        </a:rPr>
                        <a:t>Фактический объем рынка</a:t>
                      </a:r>
                      <a:endParaRPr lang="ru-RU" sz="1600" dirty="0">
                        <a:effectLst/>
                      </a:endParaRP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75 000 000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244">
                <a:tc>
                  <a:txBody>
                    <a:bodyPr/>
                    <a:lstStyle/>
                    <a:p>
                      <a:pPr rtl="0" fontAlgn="b"/>
                      <a:r>
                        <a:rPr lang="ru-RU" sz="1100" b="1" i="0" dirty="0">
                          <a:effectLst/>
                          <a:latin typeface="Arial" panose="020B0604020202020204" pitchFamily="34" charset="0"/>
                        </a:rPr>
                        <a:t>ТАМ</a:t>
                      </a:r>
                      <a:r>
                        <a:rPr lang="ru-RU" sz="900" b="1" i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i="0" dirty="0">
                          <a:effectLst/>
                          <a:latin typeface="Arial" panose="020B0604020202020204" pitchFamily="34" charset="0"/>
                        </a:rPr>
                        <a:t>Общий объем рынка</a:t>
                      </a:r>
                      <a:endParaRPr lang="ru-RU" sz="1600" dirty="0">
                        <a:effectLst/>
                      </a:endParaRPr>
                    </a:p>
                  </a:txBody>
                  <a:tcPr marL="20397" marR="20397" marT="13598" marB="13598" anchor="b">
                    <a:lnL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dirty="0">
                          <a:effectLst/>
                        </a:rPr>
                        <a:t>3 521 400 000</a:t>
                      </a:r>
                    </a:p>
                  </a:txBody>
                  <a:tcPr marL="20397" marR="20397" marT="13598" marB="13598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8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806" y="1224000"/>
            <a:ext cx="4544059" cy="2095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806" y="4014000"/>
            <a:ext cx="4534533" cy="2048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729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: фигура 8">
            <a:extLst>
              <a:ext uri="{FF2B5EF4-FFF2-40B4-BE49-F238E27FC236}">
                <a16:creationId xmlns:a16="http://schemas.microsoft.com/office/drawing/2014/main" id="{81B021BF-A146-4486-952C-321C2E738A90}"/>
              </a:ext>
            </a:extLst>
          </p:cNvPr>
          <p:cNvSpPr/>
          <p:nvPr/>
        </p:nvSpPr>
        <p:spPr>
          <a:xfrm>
            <a:off x="185261" y="99000"/>
            <a:ext cx="11946000" cy="6868104"/>
          </a:xfrm>
          <a:custGeom>
            <a:avLst/>
            <a:gdLst>
              <a:gd name="connsiteX0" fmla="*/ 0 w 9246000"/>
              <a:gd name="connsiteY0" fmla="*/ 0 h 6868103"/>
              <a:gd name="connsiteX1" fmla="*/ 6096000 w 9246000"/>
              <a:gd name="connsiteY1" fmla="*/ 0 h 6868103"/>
              <a:gd name="connsiteX2" fmla="*/ 6096000 w 9246000"/>
              <a:gd name="connsiteY2" fmla="*/ 2032 h 6868103"/>
              <a:gd name="connsiteX3" fmla="*/ 9246000 w 9246000"/>
              <a:gd name="connsiteY3" fmla="*/ 2032 h 6868103"/>
              <a:gd name="connsiteX4" fmla="*/ 6096000 w 9246000"/>
              <a:gd name="connsiteY4" fmla="*/ 6868103 h 6868103"/>
              <a:gd name="connsiteX5" fmla="*/ 0 w 9246000"/>
              <a:gd name="connsiteY5" fmla="*/ 6868103 h 686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46000" h="6868103">
                <a:moveTo>
                  <a:pt x="0" y="0"/>
                </a:moveTo>
                <a:lnTo>
                  <a:pt x="6096000" y="0"/>
                </a:lnTo>
                <a:lnTo>
                  <a:pt x="6096000" y="2032"/>
                </a:lnTo>
                <a:lnTo>
                  <a:pt x="9246000" y="2032"/>
                </a:lnTo>
                <a:lnTo>
                  <a:pt x="6096000" y="6868103"/>
                </a:lnTo>
                <a:lnTo>
                  <a:pt x="0" y="686810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E9811CCE-425E-421D-906F-FDB5FF116926}"/>
              </a:ext>
            </a:extLst>
          </p:cNvPr>
          <p:cNvSpPr/>
          <p:nvPr/>
        </p:nvSpPr>
        <p:spPr>
          <a:xfrm>
            <a:off x="6874669" y="4686300"/>
            <a:ext cx="578644" cy="469106"/>
          </a:xfrm>
          <a:custGeom>
            <a:avLst/>
            <a:gdLst>
              <a:gd name="connsiteX0" fmla="*/ 578644 w 578644"/>
              <a:gd name="connsiteY0" fmla="*/ 0 h 469106"/>
              <a:gd name="connsiteX1" fmla="*/ 0 w 578644"/>
              <a:gd name="connsiteY1" fmla="*/ 469106 h 469106"/>
              <a:gd name="connsiteX2" fmla="*/ 207169 w 578644"/>
              <a:gd name="connsiteY2" fmla="*/ 0 h 469106"/>
              <a:gd name="connsiteX3" fmla="*/ 578644 w 578644"/>
              <a:gd name="connsiteY3" fmla="*/ 0 h 46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644" h="469106">
                <a:moveTo>
                  <a:pt x="578644" y="0"/>
                </a:moveTo>
                <a:lnTo>
                  <a:pt x="0" y="469106"/>
                </a:lnTo>
                <a:lnTo>
                  <a:pt x="207169" y="0"/>
                </a:lnTo>
                <a:lnTo>
                  <a:pt x="578644" y="0"/>
                </a:lnTo>
                <a:close/>
              </a:path>
            </a:pathLst>
          </a:custGeom>
          <a:solidFill>
            <a:srgbClr val="F05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C3891D6C-164C-4F07-94B0-55B67C0190FD}"/>
              </a:ext>
            </a:extLst>
          </p:cNvPr>
          <p:cNvSpPr/>
          <p:nvPr/>
        </p:nvSpPr>
        <p:spPr>
          <a:xfrm>
            <a:off x="8211000" y="1809000"/>
            <a:ext cx="405000" cy="349894"/>
          </a:xfrm>
          <a:prstGeom prst="triangle">
            <a:avLst/>
          </a:prstGeom>
          <a:solidFill>
            <a:srgbClr val="F05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DAF865-96F5-4176-9983-A7D572FF73F1}"/>
              </a:ext>
            </a:extLst>
          </p:cNvPr>
          <p:cNvSpPr txBox="1"/>
          <p:nvPr/>
        </p:nvSpPr>
        <p:spPr>
          <a:xfrm>
            <a:off x="185261" y="2158894"/>
            <a:ext cx="8774050" cy="2530106"/>
          </a:xfrm>
          <a:custGeom>
            <a:avLst/>
            <a:gdLst/>
            <a:ahLst/>
            <a:cxnLst/>
            <a:rect l="l" t="t" r="r" b="b"/>
            <a:pathLst>
              <a:path w="8774050" h="2530106">
                <a:moveTo>
                  <a:pt x="4777457" y="1064181"/>
                </a:moveTo>
                <a:lnTo>
                  <a:pt x="4861602" y="1064181"/>
                </a:lnTo>
                <a:cubicBezTo>
                  <a:pt x="4883656" y="1064181"/>
                  <a:pt x="4901968" y="1066296"/>
                  <a:pt x="4916538" y="1070525"/>
                </a:cubicBezTo>
                <a:cubicBezTo>
                  <a:pt x="4931108" y="1074754"/>
                  <a:pt x="4943226" y="1080962"/>
                  <a:pt x="4952894" y="1089147"/>
                </a:cubicBezTo>
                <a:cubicBezTo>
                  <a:pt x="4962560" y="1097333"/>
                  <a:pt x="4969912" y="1107428"/>
                  <a:pt x="4974950" y="1119434"/>
                </a:cubicBezTo>
                <a:cubicBezTo>
                  <a:pt x="4979987" y="1131439"/>
                  <a:pt x="4982505" y="1145355"/>
                  <a:pt x="4982505" y="1161180"/>
                </a:cubicBezTo>
                <a:cubicBezTo>
                  <a:pt x="4982505" y="1175914"/>
                  <a:pt x="4979919" y="1188874"/>
                  <a:pt x="4974745" y="1200061"/>
                </a:cubicBezTo>
                <a:cubicBezTo>
                  <a:pt x="4969572" y="1211248"/>
                  <a:pt x="4962423" y="1220593"/>
                  <a:pt x="4953299" y="1228097"/>
                </a:cubicBezTo>
                <a:cubicBezTo>
                  <a:pt x="4944176" y="1235600"/>
                  <a:pt x="4933624" y="1241262"/>
                  <a:pt x="4921644" y="1245082"/>
                </a:cubicBezTo>
                <a:cubicBezTo>
                  <a:pt x="4909665" y="1248902"/>
                  <a:pt x="4895641" y="1250812"/>
                  <a:pt x="4879572" y="1250812"/>
                </a:cubicBezTo>
                <a:lnTo>
                  <a:pt x="4777457" y="1250812"/>
                </a:lnTo>
                <a:close/>
                <a:moveTo>
                  <a:pt x="2520442" y="1060907"/>
                </a:moveTo>
                <a:lnTo>
                  <a:pt x="2608846" y="1060907"/>
                </a:lnTo>
                <a:cubicBezTo>
                  <a:pt x="2631765" y="1060907"/>
                  <a:pt x="2650183" y="1063158"/>
                  <a:pt x="2664098" y="1067660"/>
                </a:cubicBezTo>
                <a:cubicBezTo>
                  <a:pt x="2678014" y="1072162"/>
                  <a:pt x="2689473" y="1078506"/>
                  <a:pt x="2698478" y="1086692"/>
                </a:cubicBezTo>
                <a:cubicBezTo>
                  <a:pt x="2707482" y="1094877"/>
                  <a:pt x="2714371" y="1104836"/>
                  <a:pt x="2719146" y="1116569"/>
                </a:cubicBezTo>
                <a:cubicBezTo>
                  <a:pt x="2723921" y="1128301"/>
                  <a:pt x="2726308" y="1141535"/>
                  <a:pt x="2726308" y="1156269"/>
                </a:cubicBezTo>
                <a:cubicBezTo>
                  <a:pt x="2726308" y="1171003"/>
                  <a:pt x="2723921" y="1184236"/>
                  <a:pt x="2719146" y="1195969"/>
                </a:cubicBezTo>
                <a:cubicBezTo>
                  <a:pt x="2714371" y="1207701"/>
                  <a:pt x="2707550" y="1217729"/>
                  <a:pt x="2698682" y="1226051"/>
                </a:cubicBezTo>
                <a:cubicBezTo>
                  <a:pt x="2689814" y="1234372"/>
                  <a:pt x="2678423" y="1240716"/>
                  <a:pt x="2664507" y="1245082"/>
                </a:cubicBezTo>
                <a:cubicBezTo>
                  <a:pt x="2650592" y="1249447"/>
                  <a:pt x="2632720" y="1251630"/>
                  <a:pt x="2610892" y="1251630"/>
                </a:cubicBezTo>
                <a:lnTo>
                  <a:pt x="2520442" y="1251630"/>
                </a:lnTo>
                <a:close/>
                <a:moveTo>
                  <a:pt x="7104534" y="849720"/>
                </a:moveTo>
                <a:lnTo>
                  <a:pt x="7104943" y="849720"/>
                </a:lnTo>
                <a:lnTo>
                  <a:pt x="7197440" y="1113704"/>
                </a:lnTo>
                <a:lnTo>
                  <a:pt x="7013265" y="1113704"/>
                </a:lnTo>
                <a:close/>
                <a:moveTo>
                  <a:pt x="4199410" y="849720"/>
                </a:moveTo>
                <a:lnTo>
                  <a:pt x="4199819" y="849720"/>
                </a:lnTo>
                <a:lnTo>
                  <a:pt x="4292315" y="1113704"/>
                </a:lnTo>
                <a:lnTo>
                  <a:pt x="4108140" y="1113704"/>
                </a:lnTo>
                <a:close/>
                <a:moveTo>
                  <a:pt x="1170459" y="849720"/>
                </a:moveTo>
                <a:lnTo>
                  <a:pt x="1170868" y="849720"/>
                </a:lnTo>
                <a:lnTo>
                  <a:pt x="1263365" y="1113704"/>
                </a:lnTo>
                <a:lnTo>
                  <a:pt x="1079190" y="1113704"/>
                </a:lnTo>
                <a:close/>
                <a:moveTo>
                  <a:pt x="4777457" y="836623"/>
                </a:moveTo>
                <a:lnTo>
                  <a:pt x="4850136" y="836623"/>
                </a:lnTo>
                <a:cubicBezTo>
                  <a:pt x="4870280" y="836623"/>
                  <a:pt x="4886477" y="838533"/>
                  <a:pt x="4898725" y="842353"/>
                </a:cubicBezTo>
                <a:cubicBezTo>
                  <a:pt x="4910973" y="846173"/>
                  <a:pt x="4920909" y="851698"/>
                  <a:pt x="4928532" y="858929"/>
                </a:cubicBezTo>
                <a:cubicBezTo>
                  <a:pt x="4936154" y="866159"/>
                  <a:pt x="4941735" y="874959"/>
                  <a:pt x="4945274" y="885327"/>
                </a:cubicBezTo>
                <a:cubicBezTo>
                  <a:pt x="4948812" y="895695"/>
                  <a:pt x="4950581" y="907292"/>
                  <a:pt x="4950581" y="920116"/>
                </a:cubicBezTo>
                <a:cubicBezTo>
                  <a:pt x="4950581" y="931575"/>
                  <a:pt x="4948880" y="942694"/>
                  <a:pt x="4945478" y="953472"/>
                </a:cubicBezTo>
                <a:cubicBezTo>
                  <a:pt x="4942076" y="964249"/>
                  <a:pt x="4936700" y="973663"/>
                  <a:pt x="4929350" y="981712"/>
                </a:cubicBezTo>
                <a:cubicBezTo>
                  <a:pt x="4922001" y="989761"/>
                  <a:pt x="4912744" y="996173"/>
                  <a:pt x="4901583" y="1000948"/>
                </a:cubicBezTo>
                <a:cubicBezTo>
                  <a:pt x="4890422" y="1005723"/>
                  <a:pt x="4875722" y="1008110"/>
                  <a:pt x="4857484" y="1008110"/>
                </a:cubicBezTo>
                <a:lnTo>
                  <a:pt x="4777457" y="1008110"/>
                </a:lnTo>
                <a:close/>
                <a:moveTo>
                  <a:pt x="3105838" y="831712"/>
                </a:moveTo>
                <a:cubicBezTo>
                  <a:pt x="3136360" y="831712"/>
                  <a:pt x="3161975" y="837032"/>
                  <a:pt x="3182684" y="847674"/>
                </a:cubicBezTo>
                <a:cubicBezTo>
                  <a:pt x="3203393" y="858315"/>
                  <a:pt x="3219947" y="873117"/>
                  <a:pt x="3232347" y="892080"/>
                </a:cubicBezTo>
                <a:cubicBezTo>
                  <a:pt x="3244747" y="911043"/>
                  <a:pt x="3253604" y="933417"/>
                  <a:pt x="3258918" y="959202"/>
                </a:cubicBezTo>
                <a:cubicBezTo>
                  <a:pt x="3264232" y="984986"/>
                  <a:pt x="3266890" y="1012885"/>
                  <a:pt x="3266890" y="1042899"/>
                </a:cubicBezTo>
                <a:cubicBezTo>
                  <a:pt x="3266890" y="1071548"/>
                  <a:pt x="3264164" y="1098697"/>
                  <a:pt x="3258713" y="1124345"/>
                </a:cubicBezTo>
                <a:cubicBezTo>
                  <a:pt x="3253263" y="1149993"/>
                  <a:pt x="3244134" y="1172572"/>
                  <a:pt x="3231327" y="1192081"/>
                </a:cubicBezTo>
                <a:cubicBezTo>
                  <a:pt x="3218520" y="1211589"/>
                  <a:pt x="3201624" y="1227074"/>
                  <a:pt x="3180640" y="1238533"/>
                </a:cubicBezTo>
                <a:cubicBezTo>
                  <a:pt x="3159657" y="1249993"/>
                  <a:pt x="3133767" y="1255723"/>
                  <a:pt x="3102973" y="1255723"/>
                </a:cubicBezTo>
                <a:cubicBezTo>
                  <a:pt x="3071911" y="1255723"/>
                  <a:pt x="3046092" y="1250471"/>
                  <a:pt x="3025518" y="1239966"/>
                </a:cubicBezTo>
                <a:cubicBezTo>
                  <a:pt x="3004943" y="1229461"/>
                  <a:pt x="2988524" y="1214727"/>
                  <a:pt x="2976261" y="1195764"/>
                </a:cubicBezTo>
                <a:cubicBezTo>
                  <a:pt x="2963998" y="1176801"/>
                  <a:pt x="2955276" y="1154222"/>
                  <a:pt x="2950099" y="1128029"/>
                </a:cubicBezTo>
                <a:cubicBezTo>
                  <a:pt x="2944921" y="1101835"/>
                  <a:pt x="2942332" y="1073185"/>
                  <a:pt x="2942332" y="1042080"/>
                </a:cubicBezTo>
                <a:cubicBezTo>
                  <a:pt x="2942332" y="1013977"/>
                  <a:pt x="2945126" y="987169"/>
                  <a:pt x="2950713" y="961657"/>
                </a:cubicBezTo>
                <a:cubicBezTo>
                  <a:pt x="2956300" y="936146"/>
                  <a:pt x="2965565" y="913840"/>
                  <a:pt x="2978509" y="894740"/>
                </a:cubicBezTo>
                <a:cubicBezTo>
                  <a:pt x="2991452" y="875641"/>
                  <a:pt x="3008279" y="860361"/>
                  <a:pt x="3028990" y="848901"/>
                </a:cubicBezTo>
                <a:cubicBezTo>
                  <a:pt x="3049702" y="837442"/>
                  <a:pt x="3075317" y="831712"/>
                  <a:pt x="3105838" y="831712"/>
                </a:cubicBezTo>
                <a:close/>
                <a:moveTo>
                  <a:pt x="8505564" y="779324"/>
                </a:moveTo>
                <a:lnTo>
                  <a:pt x="8756860" y="779324"/>
                </a:lnTo>
                <a:cubicBezTo>
                  <a:pt x="8759043" y="779324"/>
                  <a:pt x="8761022" y="779870"/>
                  <a:pt x="8762794" y="780961"/>
                </a:cubicBezTo>
                <a:cubicBezTo>
                  <a:pt x="8764568" y="782053"/>
                  <a:pt x="8766001" y="783826"/>
                  <a:pt x="8767092" y="786282"/>
                </a:cubicBezTo>
                <a:cubicBezTo>
                  <a:pt x="8768184" y="788738"/>
                  <a:pt x="8769070" y="791807"/>
                  <a:pt x="8769752" y="795491"/>
                </a:cubicBezTo>
                <a:cubicBezTo>
                  <a:pt x="8770435" y="799174"/>
                  <a:pt x="8770775" y="803744"/>
                  <a:pt x="8770775" y="809201"/>
                </a:cubicBezTo>
                <a:cubicBezTo>
                  <a:pt x="8770775" y="814113"/>
                  <a:pt x="8770435" y="818410"/>
                  <a:pt x="8769752" y="822094"/>
                </a:cubicBezTo>
                <a:cubicBezTo>
                  <a:pt x="8769070" y="825777"/>
                  <a:pt x="8768184" y="828779"/>
                  <a:pt x="8767092" y="831098"/>
                </a:cubicBezTo>
                <a:cubicBezTo>
                  <a:pt x="8766001" y="833417"/>
                  <a:pt x="8764568" y="835122"/>
                  <a:pt x="8762794" y="836214"/>
                </a:cubicBezTo>
                <a:cubicBezTo>
                  <a:pt x="8761022" y="837305"/>
                  <a:pt x="8759043" y="837851"/>
                  <a:pt x="8756860" y="837851"/>
                </a:cubicBezTo>
                <a:lnTo>
                  <a:pt x="8549766" y="837851"/>
                </a:lnTo>
                <a:lnTo>
                  <a:pt x="8549766" y="1004018"/>
                </a:lnTo>
                <a:lnTo>
                  <a:pt x="8727392" y="1004018"/>
                </a:lnTo>
                <a:cubicBezTo>
                  <a:pt x="8729575" y="1004018"/>
                  <a:pt x="8731554" y="1004631"/>
                  <a:pt x="8733326" y="1005859"/>
                </a:cubicBezTo>
                <a:cubicBezTo>
                  <a:pt x="8735100" y="1007087"/>
                  <a:pt x="8736601" y="1008792"/>
                  <a:pt x="8737829" y="1010975"/>
                </a:cubicBezTo>
                <a:cubicBezTo>
                  <a:pt x="8739056" y="1013158"/>
                  <a:pt x="8739944" y="1016159"/>
                  <a:pt x="8740489" y="1019979"/>
                </a:cubicBezTo>
                <a:cubicBezTo>
                  <a:pt x="8741035" y="1023799"/>
                  <a:pt x="8741307" y="1028301"/>
                  <a:pt x="8741307" y="1033486"/>
                </a:cubicBezTo>
                <a:cubicBezTo>
                  <a:pt x="8741307" y="1038397"/>
                  <a:pt x="8741035" y="1042626"/>
                  <a:pt x="8740489" y="1046173"/>
                </a:cubicBezTo>
                <a:cubicBezTo>
                  <a:pt x="8739944" y="1049720"/>
                  <a:pt x="8739056" y="1052585"/>
                  <a:pt x="8737829" y="1054768"/>
                </a:cubicBezTo>
                <a:cubicBezTo>
                  <a:pt x="8736601" y="1056951"/>
                  <a:pt x="8735100" y="1058520"/>
                  <a:pt x="8733326" y="1059475"/>
                </a:cubicBezTo>
                <a:cubicBezTo>
                  <a:pt x="8731554" y="1060430"/>
                  <a:pt x="8729575" y="1060907"/>
                  <a:pt x="8727392" y="1060907"/>
                </a:cubicBezTo>
                <a:lnTo>
                  <a:pt x="8549766" y="1060907"/>
                </a:lnTo>
                <a:lnTo>
                  <a:pt x="8549766" y="1250403"/>
                </a:lnTo>
                <a:lnTo>
                  <a:pt x="8759725" y="1250403"/>
                </a:lnTo>
                <a:cubicBezTo>
                  <a:pt x="8761908" y="1250403"/>
                  <a:pt x="8763887" y="1250948"/>
                  <a:pt x="8765659" y="1252040"/>
                </a:cubicBezTo>
                <a:cubicBezTo>
                  <a:pt x="8767433" y="1253131"/>
                  <a:pt x="8769003" y="1254836"/>
                  <a:pt x="8770366" y="1257156"/>
                </a:cubicBezTo>
                <a:cubicBezTo>
                  <a:pt x="8771731" y="1259475"/>
                  <a:pt x="8772686" y="1262476"/>
                  <a:pt x="8773231" y="1266160"/>
                </a:cubicBezTo>
                <a:cubicBezTo>
                  <a:pt x="8773777" y="1269843"/>
                  <a:pt x="8774050" y="1274413"/>
                  <a:pt x="8774050" y="1279870"/>
                </a:cubicBezTo>
                <a:cubicBezTo>
                  <a:pt x="8774050" y="1284782"/>
                  <a:pt x="8773777" y="1289079"/>
                  <a:pt x="8773231" y="1292763"/>
                </a:cubicBezTo>
                <a:cubicBezTo>
                  <a:pt x="8772686" y="1296446"/>
                  <a:pt x="8771731" y="1299516"/>
                  <a:pt x="8770366" y="1301971"/>
                </a:cubicBezTo>
                <a:cubicBezTo>
                  <a:pt x="8769003" y="1304427"/>
                  <a:pt x="8767433" y="1306201"/>
                  <a:pt x="8765659" y="1307292"/>
                </a:cubicBezTo>
                <a:cubicBezTo>
                  <a:pt x="8763887" y="1308383"/>
                  <a:pt x="8761908" y="1308929"/>
                  <a:pt x="8759725" y="1308929"/>
                </a:cubicBezTo>
                <a:lnTo>
                  <a:pt x="8505564" y="1308929"/>
                </a:lnTo>
                <a:cubicBezTo>
                  <a:pt x="8499289" y="1308929"/>
                  <a:pt x="8493355" y="1306815"/>
                  <a:pt x="8487760" y="1302585"/>
                </a:cubicBezTo>
                <a:cubicBezTo>
                  <a:pt x="8482167" y="1298356"/>
                  <a:pt x="8479370" y="1290921"/>
                  <a:pt x="8479370" y="1280280"/>
                </a:cubicBezTo>
                <a:lnTo>
                  <a:pt x="8479370" y="807974"/>
                </a:lnTo>
                <a:cubicBezTo>
                  <a:pt x="8479370" y="797332"/>
                  <a:pt x="8482167" y="789897"/>
                  <a:pt x="8487760" y="785668"/>
                </a:cubicBezTo>
                <a:cubicBezTo>
                  <a:pt x="8493355" y="781439"/>
                  <a:pt x="8499289" y="779324"/>
                  <a:pt x="8505564" y="779324"/>
                </a:cubicBezTo>
                <a:close/>
                <a:moveTo>
                  <a:pt x="6251452" y="779324"/>
                </a:moveTo>
                <a:cubicBezTo>
                  <a:pt x="6243970" y="779324"/>
                  <a:pt x="6237181" y="781780"/>
                  <a:pt x="6231087" y="786691"/>
                </a:cubicBezTo>
                <a:cubicBezTo>
                  <a:pt x="6224993" y="791603"/>
                  <a:pt x="6221946" y="799788"/>
                  <a:pt x="6221946" y="811248"/>
                </a:cubicBezTo>
                <a:lnTo>
                  <a:pt x="6221946" y="1298288"/>
                </a:lnTo>
                <a:cubicBezTo>
                  <a:pt x="6221946" y="1300471"/>
                  <a:pt x="6222437" y="1302381"/>
                  <a:pt x="6223419" y="1304018"/>
                </a:cubicBezTo>
                <a:cubicBezTo>
                  <a:pt x="6224403" y="1305655"/>
                  <a:pt x="6226229" y="1306951"/>
                  <a:pt x="6228900" y="1307906"/>
                </a:cubicBezTo>
                <a:cubicBezTo>
                  <a:pt x="6231571" y="1308861"/>
                  <a:pt x="6235154" y="1309680"/>
                  <a:pt x="6239650" y="1310362"/>
                </a:cubicBezTo>
                <a:cubicBezTo>
                  <a:pt x="6244146" y="1311044"/>
                  <a:pt x="6249766" y="1311385"/>
                  <a:pt x="6256510" y="1311385"/>
                </a:cubicBezTo>
                <a:cubicBezTo>
                  <a:pt x="6263536" y="1311385"/>
                  <a:pt x="6269297" y="1311044"/>
                  <a:pt x="6273793" y="1310362"/>
                </a:cubicBezTo>
                <a:cubicBezTo>
                  <a:pt x="6278288" y="1309680"/>
                  <a:pt x="6281942" y="1308861"/>
                  <a:pt x="6284754" y="1307906"/>
                </a:cubicBezTo>
                <a:cubicBezTo>
                  <a:pt x="6287566" y="1306951"/>
                  <a:pt x="6289533" y="1305655"/>
                  <a:pt x="6290656" y="1304018"/>
                </a:cubicBezTo>
                <a:cubicBezTo>
                  <a:pt x="6291780" y="1302381"/>
                  <a:pt x="6292341" y="1300471"/>
                  <a:pt x="6292341" y="1298288"/>
                </a:cubicBezTo>
                <a:lnTo>
                  <a:pt x="6292341" y="837032"/>
                </a:lnTo>
                <a:lnTo>
                  <a:pt x="6292751" y="837032"/>
                </a:lnTo>
                <a:lnTo>
                  <a:pt x="6471196" y="1300334"/>
                </a:lnTo>
                <a:cubicBezTo>
                  <a:pt x="6471742" y="1301971"/>
                  <a:pt x="6472765" y="1303472"/>
                  <a:pt x="6474265" y="1304836"/>
                </a:cubicBezTo>
                <a:cubicBezTo>
                  <a:pt x="6475766" y="1306201"/>
                  <a:pt x="6477881" y="1307360"/>
                  <a:pt x="6480609" y="1308315"/>
                </a:cubicBezTo>
                <a:cubicBezTo>
                  <a:pt x="6483337" y="1309270"/>
                  <a:pt x="6486748" y="1310021"/>
                  <a:pt x="6490841" y="1310566"/>
                </a:cubicBezTo>
                <a:cubicBezTo>
                  <a:pt x="6494934" y="1311112"/>
                  <a:pt x="6499845" y="1311385"/>
                  <a:pt x="6505575" y="1311385"/>
                </a:cubicBezTo>
                <a:cubicBezTo>
                  <a:pt x="6511032" y="1311385"/>
                  <a:pt x="6515739" y="1311180"/>
                  <a:pt x="6519695" y="1310771"/>
                </a:cubicBezTo>
                <a:cubicBezTo>
                  <a:pt x="6523651" y="1310362"/>
                  <a:pt x="6527062" y="1309680"/>
                  <a:pt x="6529927" y="1308725"/>
                </a:cubicBezTo>
                <a:cubicBezTo>
                  <a:pt x="6532792" y="1307770"/>
                  <a:pt x="6534975" y="1306610"/>
                  <a:pt x="6536475" y="1305246"/>
                </a:cubicBezTo>
                <a:cubicBezTo>
                  <a:pt x="6537976" y="1303881"/>
                  <a:pt x="6539136" y="1302244"/>
                  <a:pt x="6539954" y="1300334"/>
                </a:cubicBezTo>
                <a:lnTo>
                  <a:pt x="6726585" y="837032"/>
                </a:lnTo>
                <a:lnTo>
                  <a:pt x="6727403" y="837032"/>
                </a:lnTo>
                <a:lnTo>
                  <a:pt x="6727403" y="1298288"/>
                </a:lnTo>
                <a:cubicBezTo>
                  <a:pt x="6727403" y="1300471"/>
                  <a:pt x="6727965" y="1302381"/>
                  <a:pt x="6729089" y="1304018"/>
                </a:cubicBezTo>
                <a:cubicBezTo>
                  <a:pt x="6730212" y="1305655"/>
                  <a:pt x="6732109" y="1306951"/>
                  <a:pt x="6734780" y="1307906"/>
                </a:cubicBezTo>
                <a:cubicBezTo>
                  <a:pt x="6737451" y="1308861"/>
                  <a:pt x="6741105" y="1309680"/>
                  <a:pt x="6745741" y="1310362"/>
                </a:cubicBezTo>
                <a:cubicBezTo>
                  <a:pt x="6750377" y="1311044"/>
                  <a:pt x="6755926" y="1311385"/>
                  <a:pt x="6762391" y="1311385"/>
                </a:cubicBezTo>
                <a:cubicBezTo>
                  <a:pt x="6769416" y="1311385"/>
                  <a:pt x="6775107" y="1311044"/>
                  <a:pt x="6779462" y="1310362"/>
                </a:cubicBezTo>
                <a:cubicBezTo>
                  <a:pt x="6783817" y="1309680"/>
                  <a:pt x="6787400" y="1308861"/>
                  <a:pt x="6790212" y="1307906"/>
                </a:cubicBezTo>
                <a:cubicBezTo>
                  <a:pt x="6793023" y="1306951"/>
                  <a:pt x="6794990" y="1305655"/>
                  <a:pt x="6796114" y="1304018"/>
                </a:cubicBezTo>
                <a:cubicBezTo>
                  <a:pt x="6797237" y="1302381"/>
                  <a:pt x="6797799" y="1300471"/>
                  <a:pt x="6797799" y="1298288"/>
                </a:cubicBezTo>
                <a:lnTo>
                  <a:pt x="6797799" y="811248"/>
                </a:lnTo>
                <a:cubicBezTo>
                  <a:pt x="6797799" y="805518"/>
                  <a:pt x="6796968" y="800675"/>
                  <a:pt x="6795305" y="796719"/>
                </a:cubicBezTo>
                <a:cubicBezTo>
                  <a:pt x="6793642" y="792762"/>
                  <a:pt x="6791494" y="789488"/>
                  <a:pt x="6788859" y="786896"/>
                </a:cubicBezTo>
                <a:cubicBezTo>
                  <a:pt x="6786224" y="784304"/>
                  <a:pt x="6783036" y="782394"/>
                  <a:pt x="6779295" y="781166"/>
                </a:cubicBezTo>
                <a:cubicBezTo>
                  <a:pt x="6775554" y="779938"/>
                  <a:pt x="6771603" y="779324"/>
                  <a:pt x="6767443" y="779324"/>
                </a:cubicBezTo>
                <a:lnTo>
                  <a:pt x="6722121" y="779324"/>
                </a:lnTo>
                <a:cubicBezTo>
                  <a:pt x="6715189" y="779324"/>
                  <a:pt x="6709090" y="780075"/>
                  <a:pt x="6703826" y="781575"/>
                </a:cubicBezTo>
                <a:cubicBezTo>
                  <a:pt x="6698560" y="783076"/>
                  <a:pt x="6693779" y="785532"/>
                  <a:pt x="6689481" y="788942"/>
                </a:cubicBezTo>
                <a:cubicBezTo>
                  <a:pt x="6685184" y="792353"/>
                  <a:pt x="6681233" y="796923"/>
                  <a:pt x="6677628" y="802653"/>
                </a:cubicBezTo>
                <a:cubicBezTo>
                  <a:pt x="6674023" y="808383"/>
                  <a:pt x="6670697" y="815341"/>
                  <a:pt x="6667649" y="823526"/>
                </a:cubicBezTo>
                <a:lnTo>
                  <a:pt x="6510077" y="1205791"/>
                </a:lnTo>
                <a:lnTo>
                  <a:pt x="6508031" y="1205791"/>
                </a:lnTo>
                <a:lnTo>
                  <a:pt x="6356598" y="822298"/>
                </a:lnTo>
                <a:cubicBezTo>
                  <a:pt x="6354104" y="814931"/>
                  <a:pt x="6351194" y="808519"/>
                  <a:pt x="6347869" y="803062"/>
                </a:cubicBezTo>
                <a:cubicBezTo>
                  <a:pt x="6344543" y="797605"/>
                  <a:pt x="6340388" y="793103"/>
                  <a:pt x="6335402" y="789556"/>
                </a:cubicBezTo>
                <a:cubicBezTo>
                  <a:pt x="6330416" y="786009"/>
                  <a:pt x="6324598" y="783417"/>
                  <a:pt x="6317947" y="781780"/>
                </a:cubicBezTo>
                <a:cubicBezTo>
                  <a:pt x="6311296" y="780143"/>
                  <a:pt x="6303539" y="779324"/>
                  <a:pt x="6294676" y="779324"/>
                </a:cubicBezTo>
                <a:close/>
                <a:moveTo>
                  <a:pt x="4733665" y="779324"/>
                </a:moveTo>
                <a:cubicBezTo>
                  <a:pt x="4727389" y="779324"/>
                  <a:pt x="4721455" y="781439"/>
                  <a:pt x="4715861" y="785668"/>
                </a:cubicBezTo>
                <a:cubicBezTo>
                  <a:pt x="4710268" y="789897"/>
                  <a:pt x="4707471" y="797332"/>
                  <a:pt x="4707471" y="807974"/>
                </a:cubicBezTo>
                <a:lnTo>
                  <a:pt x="4707471" y="1280280"/>
                </a:lnTo>
                <a:cubicBezTo>
                  <a:pt x="4707471" y="1290921"/>
                  <a:pt x="4710268" y="1298356"/>
                  <a:pt x="4715861" y="1302585"/>
                </a:cubicBezTo>
                <a:cubicBezTo>
                  <a:pt x="4721455" y="1306815"/>
                  <a:pt x="4727389" y="1308929"/>
                  <a:pt x="4733665" y="1308929"/>
                </a:cubicBezTo>
                <a:lnTo>
                  <a:pt x="4872000" y="1308929"/>
                </a:lnTo>
                <a:cubicBezTo>
                  <a:pt x="4891919" y="1308929"/>
                  <a:pt x="4909585" y="1307497"/>
                  <a:pt x="4925002" y="1304632"/>
                </a:cubicBezTo>
                <a:cubicBezTo>
                  <a:pt x="4940418" y="1301767"/>
                  <a:pt x="4954879" y="1297469"/>
                  <a:pt x="4968385" y="1291740"/>
                </a:cubicBezTo>
                <a:cubicBezTo>
                  <a:pt x="4981891" y="1286010"/>
                  <a:pt x="4994033" y="1278915"/>
                  <a:pt x="5004811" y="1270457"/>
                </a:cubicBezTo>
                <a:cubicBezTo>
                  <a:pt x="5015588" y="1261999"/>
                  <a:pt x="5024797" y="1252176"/>
                  <a:pt x="5032437" y="1240989"/>
                </a:cubicBezTo>
                <a:cubicBezTo>
                  <a:pt x="5040077" y="1229802"/>
                  <a:pt x="5046012" y="1217183"/>
                  <a:pt x="5050240" y="1203131"/>
                </a:cubicBezTo>
                <a:cubicBezTo>
                  <a:pt x="5054469" y="1189079"/>
                  <a:pt x="5056584" y="1173731"/>
                  <a:pt x="5056584" y="1157087"/>
                </a:cubicBezTo>
                <a:cubicBezTo>
                  <a:pt x="5056584" y="1139079"/>
                  <a:pt x="5053855" y="1122572"/>
                  <a:pt x="5048399" y="1107565"/>
                </a:cubicBezTo>
                <a:cubicBezTo>
                  <a:pt x="5042942" y="1092558"/>
                  <a:pt x="5035507" y="1079461"/>
                  <a:pt x="5026093" y="1068274"/>
                </a:cubicBezTo>
                <a:cubicBezTo>
                  <a:pt x="5016680" y="1057087"/>
                  <a:pt x="5005698" y="1047878"/>
                  <a:pt x="4993146" y="1040648"/>
                </a:cubicBezTo>
                <a:cubicBezTo>
                  <a:pt x="4980595" y="1033417"/>
                  <a:pt x="4967089" y="1028438"/>
                  <a:pt x="4952628" y="1025709"/>
                </a:cubicBezTo>
                <a:cubicBezTo>
                  <a:pt x="4964088" y="1020798"/>
                  <a:pt x="4974251" y="1014522"/>
                  <a:pt x="4983119" y="1006883"/>
                </a:cubicBezTo>
                <a:cubicBezTo>
                  <a:pt x="4991987" y="999243"/>
                  <a:pt x="4999354" y="990580"/>
                  <a:pt x="5005220" y="980893"/>
                </a:cubicBezTo>
                <a:cubicBezTo>
                  <a:pt x="5011086" y="971207"/>
                  <a:pt x="5015521" y="960634"/>
                  <a:pt x="5018522" y="949174"/>
                </a:cubicBezTo>
                <a:cubicBezTo>
                  <a:pt x="5021522" y="937715"/>
                  <a:pt x="5023024" y="925709"/>
                  <a:pt x="5023024" y="913158"/>
                </a:cubicBezTo>
                <a:cubicBezTo>
                  <a:pt x="5023024" y="892148"/>
                  <a:pt x="5019613" y="873322"/>
                  <a:pt x="5012792" y="856678"/>
                </a:cubicBezTo>
                <a:cubicBezTo>
                  <a:pt x="5005970" y="840034"/>
                  <a:pt x="4995807" y="825982"/>
                  <a:pt x="4982300" y="814522"/>
                </a:cubicBezTo>
                <a:cubicBezTo>
                  <a:pt x="4968794" y="803062"/>
                  <a:pt x="4951945" y="794331"/>
                  <a:pt x="4931755" y="788328"/>
                </a:cubicBezTo>
                <a:cubicBezTo>
                  <a:pt x="4911564" y="782326"/>
                  <a:pt x="4885642" y="779324"/>
                  <a:pt x="4853992" y="779324"/>
                </a:cubicBezTo>
                <a:close/>
                <a:moveTo>
                  <a:pt x="2476240" y="779324"/>
                </a:moveTo>
                <a:cubicBezTo>
                  <a:pt x="2469964" y="779324"/>
                  <a:pt x="2464098" y="781439"/>
                  <a:pt x="2458641" y="785668"/>
                </a:cubicBezTo>
                <a:cubicBezTo>
                  <a:pt x="2453184" y="789897"/>
                  <a:pt x="2450456" y="797332"/>
                  <a:pt x="2450456" y="807974"/>
                </a:cubicBezTo>
                <a:lnTo>
                  <a:pt x="2450456" y="1279870"/>
                </a:lnTo>
                <a:cubicBezTo>
                  <a:pt x="2450456" y="1290785"/>
                  <a:pt x="2453184" y="1298356"/>
                  <a:pt x="2458641" y="1302585"/>
                </a:cubicBezTo>
                <a:cubicBezTo>
                  <a:pt x="2464098" y="1306815"/>
                  <a:pt x="2470101" y="1308929"/>
                  <a:pt x="2476649" y="1308929"/>
                </a:cubicBezTo>
                <a:lnTo>
                  <a:pt x="2604344" y="1308929"/>
                </a:lnTo>
                <a:cubicBezTo>
                  <a:pt x="2645271" y="1308929"/>
                  <a:pt x="2677604" y="1304495"/>
                  <a:pt x="2701342" y="1295628"/>
                </a:cubicBezTo>
                <a:cubicBezTo>
                  <a:pt x="2725081" y="1286760"/>
                  <a:pt x="2744112" y="1275096"/>
                  <a:pt x="2758437" y="1260634"/>
                </a:cubicBezTo>
                <a:cubicBezTo>
                  <a:pt x="2772761" y="1246173"/>
                  <a:pt x="2783130" y="1229461"/>
                  <a:pt x="2789542" y="1210498"/>
                </a:cubicBezTo>
                <a:cubicBezTo>
                  <a:pt x="2795954" y="1191535"/>
                  <a:pt x="2799160" y="1171821"/>
                  <a:pt x="2799160" y="1151357"/>
                </a:cubicBezTo>
                <a:cubicBezTo>
                  <a:pt x="2799160" y="1128984"/>
                  <a:pt x="2795340" y="1108724"/>
                  <a:pt x="2787700" y="1090580"/>
                </a:cubicBezTo>
                <a:cubicBezTo>
                  <a:pt x="2780060" y="1072435"/>
                  <a:pt x="2768873" y="1056951"/>
                  <a:pt x="2754139" y="1044127"/>
                </a:cubicBezTo>
                <a:cubicBezTo>
                  <a:pt x="2739405" y="1031303"/>
                  <a:pt x="2721261" y="1021480"/>
                  <a:pt x="2699706" y="1014659"/>
                </a:cubicBezTo>
                <a:cubicBezTo>
                  <a:pt x="2678150" y="1007837"/>
                  <a:pt x="2650728" y="1004427"/>
                  <a:pt x="2617441" y="1004427"/>
                </a:cubicBezTo>
                <a:lnTo>
                  <a:pt x="2520442" y="1004427"/>
                </a:lnTo>
                <a:lnTo>
                  <a:pt x="2520442" y="838669"/>
                </a:lnTo>
                <a:lnTo>
                  <a:pt x="2751274" y="838669"/>
                </a:lnTo>
                <a:cubicBezTo>
                  <a:pt x="2753730" y="838669"/>
                  <a:pt x="2755845" y="838056"/>
                  <a:pt x="2757618" y="836828"/>
                </a:cubicBezTo>
                <a:cubicBezTo>
                  <a:pt x="2759391" y="835600"/>
                  <a:pt x="2760892" y="833826"/>
                  <a:pt x="2762120" y="831507"/>
                </a:cubicBezTo>
                <a:cubicBezTo>
                  <a:pt x="2763348" y="829188"/>
                  <a:pt x="2764235" y="826118"/>
                  <a:pt x="2764781" y="822298"/>
                </a:cubicBezTo>
                <a:cubicBezTo>
                  <a:pt x="2765326" y="818478"/>
                  <a:pt x="2765599" y="814113"/>
                  <a:pt x="2765599" y="809201"/>
                </a:cubicBezTo>
                <a:cubicBezTo>
                  <a:pt x="2765599" y="803744"/>
                  <a:pt x="2765326" y="799174"/>
                  <a:pt x="2764781" y="795491"/>
                </a:cubicBezTo>
                <a:cubicBezTo>
                  <a:pt x="2764235" y="791807"/>
                  <a:pt x="2763348" y="788738"/>
                  <a:pt x="2762120" y="786282"/>
                </a:cubicBezTo>
                <a:cubicBezTo>
                  <a:pt x="2760892" y="783826"/>
                  <a:pt x="2759323" y="782053"/>
                  <a:pt x="2757414" y="780961"/>
                </a:cubicBezTo>
                <a:cubicBezTo>
                  <a:pt x="2755503" y="779870"/>
                  <a:pt x="2753320" y="779324"/>
                  <a:pt x="2750865" y="779324"/>
                </a:cubicBezTo>
                <a:close/>
                <a:moveTo>
                  <a:pt x="503746" y="779324"/>
                </a:moveTo>
                <a:lnTo>
                  <a:pt x="649894" y="779324"/>
                </a:lnTo>
                <a:lnTo>
                  <a:pt x="649894" y="840307"/>
                </a:lnTo>
                <a:lnTo>
                  <a:pt x="548767" y="840307"/>
                </a:lnTo>
                <a:lnTo>
                  <a:pt x="548767" y="1298697"/>
                </a:lnTo>
                <a:cubicBezTo>
                  <a:pt x="548767" y="1300880"/>
                  <a:pt x="548153" y="1302722"/>
                  <a:pt x="546925" y="1304222"/>
                </a:cubicBezTo>
                <a:cubicBezTo>
                  <a:pt x="545697" y="1305723"/>
                  <a:pt x="543787" y="1307019"/>
                  <a:pt x="541195" y="1308111"/>
                </a:cubicBezTo>
                <a:cubicBezTo>
                  <a:pt x="538603" y="1309202"/>
                  <a:pt x="535056" y="1310021"/>
                  <a:pt x="530554" y="1310566"/>
                </a:cubicBezTo>
                <a:cubicBezTo>
                  <a:pt x="526052" y="1311112"/>
                  <a:pt x="520390" y="1311385"/>
                  <a:pt x="513569" y="1311385"/>
                </a:cubicBezTo>
                <a:cubicBezTo>
                  <a:pt x="506748" y="1311385"/>
                  <a:pt x="501086" y="1311112"/>
                  <a:pt x="496584" y="1310566"/>
                </a:cubicBezTo>
                <a:cubicBezTo>
                  <a:pt x="492082" y="1310021"/>
                  <a:pt x="488466" y="1309202"/>
                  <a:pt x="485738" y="1308111"/>
                </a:cubicBezTo>
                <a:cubicBezTo>
                  <a:pt x="483009" y="1307019"/>
                  <a:pt x="481100" y="1305723"/>
                  <a:pt x="480008" y="1304222"/>
                </a:cubicBezTo>
                <a:cubicBezTo>
                  <a:pt x="478917" y="1302722"/>
                  <a:pt x="478371" y="1300880"/>
                  <a:pt x="478371" y="1298697"/>
                </a:cubicBezTo>
                <a:lnTo>
                  <a:pt x="478371" y="807974"/>
                </a:lnTo>
                <a:cubicBezTo>
                  <a:pt x="478371" y="798424"/>
                  <a:pt x="480758" y="791261"/>
                  <a:pt x="485533" y="786487"/>
                </a:cubicBezTo>
                <a:cubicBezTo>
                  <a:pt x="490308" y="781712"/>
                  <a:pt x="496379" y="779324"/>
                  <a:pt x="503746" y="779324"/>
                </a:cubicBezTo>
                <a:close/>
                <a:moveTo>
                  <a:pt x="8311864" y="776869"/>
                </a:moveTo>
                <a:cubicBezTo>
                  <a:pt x="8318140" y="776869"/>
                  <a:pt x="8323256" y="777141"/>
                  <a:pt x="8327212" y="777687"/>
                </a:cubicBezTo>
                <a:cubicBezTo>
                  <a:pt x="8331168" y="778233"/>
                  <a:pt x="8334307" y="779120"/>
                  <a:pt x="8336626" y="780347"/>
                </a:cubicBezTo>
                <a:cubicBezTo>
                  <a:pt x="8338945" y="781575"/>
                  <a:pt x="8340582" y="782940"/>
                  <a:pt x="8341537" y="784440"/>
                </a:cubicBezTo>
                <a:cubicBezTo>
                  <a:pt x="8342492" y="785941"/>
                  <a:pt x="8342969" y="787919"/>
                  <a:pt x="8342969" y="790375"/>
                </a:cubicBezTo>
                <a:lnTo>
                  <a:pt x="8342969" y="1298697"/>
                </a:lnTo>
                <a:cubicBezTo>
                  <a:pt x="8342969" y="1300880"/>
                  <a:pt x="8342424" y="1302722"/>
                  <a:pt x="8341332" y="1304222"/>
                </a:cubicBezTo>
                <a:cubicBezTo>
                  <a:pt x="8340241" y="1305723"/>
                  <a:pt x="8338331" y="1307019"/>
                  <a:pt x="8335603" y="1308111"/>
                </a:cubicBezTo>
                <a:cubicBezTo>
                  <a:pt x="8332874" y="1309202"/>
                  <a:pt x="8329259" y="1310021"/>
                  <a:pt x="8324757" y="1310566"/>
                </a:cubicBezTo>
                <a:cubicBezTo>
                  <a:pt x="8320255" y="1311112"/>
                  <a:pt x="8314593" y="1311385"/>
                  <a:pt x="8307772" y="1311385"/>
                </a:cubicBezTo>
                <a:cubicBezTo>
                  <a:pt x="8301223" y="1311385"/>
                  <a:pt x="8295630" y="1311112"/>
                  <a:pt x="8290991" y="1310566"/>
                </a:cubicBezTo>
                <a:cubicBezTo>
                  <a:pt x="8286353" y="1310021"/>
                  <a:pt x="8282737" y="1309202"/>
                  <a:pt x="8280145" y="1308111"/>
                </a:cubicBezTo>
                <a:cubicBezTo>
                  <a:pt x="8277553" y="1307019"/>
                  <a:pt x="8275711" y="1305723"/>
                  <a:pt x="8274620" y="1304222"/>
                </a:cubicBezTo>
                <a:cubicBezTo>
                  <a:pt x="8273528" y="1302722"/>
                  <a:pt x="8272983" y="1300880"/>
                  <a:pt x="8272983" y="1298697"/>
                </a:cubicBezTo>
                <a:lnTo>
                  <a:pt x="8272983" y="951221"/>
                </a:lnTo>
                <a:cubicBezTo>
                  <a:pt x="8272983" y="942762"/>
                  <a:pt x="8273119" y="933963"/>
                  <a:pt x="8273392" y="924822"/>
                </a:cubicBezTo>
                <a:cubicBezTo>
                  <a:pt x="8273665" y="915682"/>
                  <a:pt x="8274074" y="907428"/>
                  <a:pt x="8274620" y="900061"/>
                </a:cubicBezTo>
                <a:lnTo>
                  <a:pt x="8273802" y="900061"/>
                </a:lnTo>
                <a:cubicBezTo>
                  <a:pt x="8271619" y="903881"/>
                  <a:pt x="8269231" y="907974"/>
                  <a:pt x="8266639" y="912339"/>
                </a:cubicBezTo>
                <a:cubicBezTo>
                  <a:pt x="8264047" y="916705"/>
                  <a:pt x="8261250" y="921275"/>
                  <a:pt x="8258249" y="926050"/>
                </a:cubicBezTo>
                <a:cubicBezTo>
                  <a:pt x="8255247" y="930825"/>
                  <a:pt x="8252246" y="935600"/>
                  <a:pt x="8249245" y="940375"/>
                </a:cubicBezTo>
                <a:cubicBezTo>
                  <a:pt x="8246243" y="945150"/>
                  <a:pt x="8243242" y="949857"/>
                  <a:pt x="8240241" y="954495"/>
                </a:cubicBezTo>
                <a:lnTo>
                  <a:pt x="8011046" y="1299107"/>
                </a:lnTo>
                <a:cubicBezTo>
                  <a:pt x="8009409" y="1301289"/>
                  <a:pt x="8007772" y="1303199"/>
                  <a:pt x="8006134" y="1304836"/>
                </a:cubicBezTo>
                <a:cubicBezTo>
                  <a:pt x="8004497" y="1306474"/>
                  <a:pt x="8002382" y="1307770"/>
                  <a:pt x="7999791" y="1308725"/>
                </a:cubicBezTo>
                <a:cubicBezTo>
                  <a:pt x="7997198" y="1309680"/>
                  <a:pt x="7994129" y="1310362"/>
                  <a:pt x="7990582" y="1310771"/>
                </a:cubicBezTo>
                <a:cubicBezTo>
                  <a:pt x="7987034" y="1311180"/>
                  <a:pt x="7982532" y="1311385"/>
                  <a:pt x="7977076" y="1311385"/>
                </a:cubicBezTo>
                <a:cubicBezTo>
                  <a:pt x="7970800" y="1311385"/>
                  <a:pt x="7965684" y="1311112"/>
                  <a:pt x="7961728" y="1310566"/>
                </a:cubicBezTo>
                <a:cubicBezTo>
                  <a:pt x="7957771" y="1310021"/>
                  <a:pt x="7954634" y="1309134"/>
                  <a:pt x="7952315" y="1307906"/>
                </a:cubicBezTo>
                <a:cubicBezTo>
                  <a:pt x="7949995" y="1306678"/>
                  <a:pt x="7948358" y="1305246"/>
                  <a:pt x="7947403" y="1303609"/>
                </a:cubicBezTo>
                <a:cubicBezTo>
                  <a:pt x="7946448" y="1301971"/>
                  <a:pt x="7945971" y="1299925"/>
                  <a:pt x="7945971" y="1297469"/>
                </a:cubicBezTo>
                <a:lnTo>
                  <a:pt x="7945971" y="1056653"/>
                </a:lnTo>
                <a:lnTo>
                  <a:pt x="8016366" y="903211"/>
                </a:lnTo>
                <a:lnTo>
                  <a:pt x="8016366" y="1139079"/>
                </a:lnTo>
                <a:cubicBezTo>
                  <a:pt x="8016366" y="1146446"/>
                  <a:pt x="8016298" y="1154359"/>
                  <a:pt x="8016162" y="1162817"/>
                </a:cubicBezTo>
                <a:cubicBezTo>
                  <a:pt x="8016025" y="1171276"/>
                  <a:pt x="8015548" y="1179461"/>
                  <a:pt x="8014729" y="1187374"/>
                </a:cubicBezTo>
                <a:lnTo>
                  <a:pt x="8015548" y="1187374"/>
                </a:lnTo>
                <a:cubicBezTo>
                  <a:pt x="8019913" y="1180553"/>
                  <a:pt x="8025029" y="1172299"/>
                  <a:pt x="8030896" y="1162613"/>
                </a:cubicBezTo>
                <a:cubicBezTo>
                  <a:pt x="8036762" y="1152926"/>
                  <a:pt x="8042969" y="1143308"/>
                  <a:pt x="8049518" y="1133758"/>
                </a:cubicBezTo>
                <a:lnTo>
                  <a:pt x="8278304" y="788738"/>
                </a:lnTo>
                <a:cubicBezTo>
                  <a:pt x="8279668" y="786828"/>
                  <a:pt x="8281169" y="785122"/>
                  <a:pt x="8282806" y="783622"/>
                </a:cubicBezTo>
                <a:cubicBezTo>
                  <a:pt x="8284443" y="782121"/>
                  <a:pt x="8286557" y="780893"/>
                  <a:pt x="8289150" y="779938"/>
                </a:cubicBezTo>
                <a:cubicBezTo>
                  <a:pt x="8291741" y="778983"/>
                  <a:pt x="8294811" y="778233"/>
                  <a:pt x="8298358" y="777687"/>
                </a:cubicBezTo>
                <a:cubicBezTo>
                  <a:pt x="8301905" y="777141"/>
                  <a:pt x="8306407" y="776869"/>
                  <a:pt x="8311864" y="776869"/>
                </a:cubicBezTo>
                <a:close/>
                <a:moveTo>
                  <a:pt x="7457294" y="776869"/>
                </a:moveTo>
                <a:cubicBezTo>
                  <a:pt x="7450745" y="776869"/>
                  <a:pt x="7445151" y="777210"/>
                  <a:pt x="7440513" y="777892"/>
                </a:cubicBezTo>
                <a:cubicBezTo>
                  <a:pt x="7435875" y="778574"/>
                  <a:pt x="7432191" y="779392"/>
                  <a:pt x="7429463" y="780347"/>
                </a:cubicBezTo>
                <a:cubicBezTo>
                  <a:pt x="7426734" y="781302"/>
                  <a:pt x="7424824" y="782598"/>
                  <a:pt x="7423733" y="784236"/>
                </a:cubicBezTo>
                <a:cubicBezTo>
                  <a:pt x="7422641" y="785873"/>
                  <a:pt x="7422096" y="787783"/>
                  <a:pt x="7422096" y="789965"/>
                </a:cubicBezTo>
                <a:lnTo>
                  <a:pt x="7422096" y="1298288"/>
                </a:lnTo>
                <a:cubicBezTo>
                  <a:pt x="7422096" y="1300471"/>
                  <a:pt x="7422641" y="1302381"/>
                  <a:pt x="7423733" y="1304018"/>
                </a:cubicBezTo>
                <a:cubicBezTo>
                  <a:pt x="7424824" y="1305655"/>
                  <a:pt x="7426734" y="1306951"/>
                  <a:pt x="7429463" y="1307906"/>
                </a:cubicBezTo>
                <a:cubicBezTo>
                  <a:pt x="7432191" y="1308861"/>
                  <a:pt x="7435875" y="1309680"/>
                  <a:pt x="7440513" y="1310362"/>
                </a:cubicBezTo>
                <a:cubicBezTo>
                  <a:pt x="7445151" y="1311044"/>
                  <a:pt x="7450745" y="1311385"/>
                  <a:pt x="7457294" y="1311385"/>
                </a:cubicBezTo>
                <a:cubicBezTo>
                  <a:pt x="7464115" y="1311385"/>
                  <a:pt x="7469777" y="1311044"/>
                  <a:pt x="7474279" y="1310362"/>
                </a:cubicBezTo>
                <a:cubicBezTo>
                  <a:pt x="7478781" y="1309680"/>
                  <a:pt x="7482396" y="1308861"/>
                  <a:pt x="7485124" y="1307906"/>
                </a:cubicBezTo>
                <a:cubicBezTo>
                  <a:pt x="7487853" y="1306951"/>
                  <a:pt x="7489763" y="1305655"/>
                  <a:pt x="7490854" y="1304018"/>
                </a:cubicBezTo>
                <a:cubicBezTo>
                  <a:pt x="7491946" y="1302381"/>
                  <a:pt x="7492491" y="1300471"/>
                  <a:pt x="7492491" y="1298288"/>
                </a:cubicBezTo>
                <a:lnTo>
                  <a:pt x="7492491" y="1063363"/>
                </a:lnTo>
                <a:lnTo>
                  <a:pt x="7733556" y="1063363"/>
                </a:lnTo>
                <a:lnTo>
                  <a:pt x="7733556" y="1298288"/>
                </a:lnTo>
                <a:cubicBezTo>
                  <a:pt x="7733556" y="1300471"/>
                  <a:pt x="7734101" y="1302381"/>
                  <a:pt x="7735193" y="1304018"/>
                </a:cubicBezTo>
                <a:cubicBezTo>
                  <a:pt x="7736284" y="1305655"/>
                  <a:pt x="7738194" y="1306951"/>
                  <a:pt x="7740923" y="1307906"/>
                </a:cubicBezTo>
                <a:cubicBezTo>
                  <a:pt x="7743651" y="1308861"/>
                  <a:pt x="7747198" y="1309680"/>
                  <a:pt x="7751564" y="1310362"/>
                </a:cubicBezTo>
                <a:cubicBezTo>
                  <a:pt x="7755929" y="1311044"/>
                  <a:pt x="7761659" y="1311385"/>
                  <a:pt x="7768754" y="1311385"/>
                </a:cubicBezTo>
                <a:cubicBezTo>
                  <a:pt x="7775302" y="1311385"/>
                  <a:pt x="7780827" y="1311044"/>
                  <a:pt x="7785329" y="1310362"/>
                </a:cubicBezTo>
                <a:cubicBezTo>
                  <a:pt x="7789831" y="1309680"/>
                  <a:pt x="7793447" y="1308861"/>
                  <a:pt x="7796175" y="1307906"/>
                </a:cubicBezTo>
                <a:cubicBezTo>
                  <a:pt x="7798904" y="1306951"/>
                  <a:pt x="7800814" y="1305655"/>
                  <a:pt x="7801905" y="1304018"/>
                </a:cubicBezTo>
                <a:cubicBezTo>
                  <a:pt x="7802996" y="1302381"/>
                  <a:pt x="7803542" y="1300471"/>
                  <a:pt x="7803542" y="1298288"/>
                </a:cubicBezTo>
                <a:lnTo>
                  <a:pt x="7803542" y="789965"/>
                </a:lnTo>
                <a:cubicBezTo>
                  <a:pt x="7803542" y="787783"/>
                  <a:pt x="7802996" y="785873"/>
                  <a:pt x="7801905" y="784236"/>
                </a:cubicBezTo>
                <a:cubicBezTo>
                  <a:pt x="7800814" y="782598"/>
                  <a:pt x="7798904" y="781302"/>
                  <a:pt x="7796175" y="780347"/>
                </a:cubicBezTo>
                <a:cubicBezTo>
                  <a:pt x="7793447" y="779392"/>
                  <a:pt x="7789831" y="778574"/>
                  <a:pt x="7785329" y="777892"/>
                </a:cubicBezTo>
                <a:cubicBezTo>
                  <a:pt x="7780827" y="777210"/>
                  <a:pt x="7775302" y="776869"/>
                  <a:pt x="7768754" y="776869"/>
                </a:cubicBezTo>
                <a:cubicBezTo>
                  <a:pt x="7761659" y="776869"/>
                  <a:pt x="7755929" y="777210"/>
                  <a:pt x="7751564" y="777892"/>
                </a:cubicBezTo>
                <a:cubicBezTo>
                  <a:pt x="7747198" y="778574"/>
                  <a:pt x="7743651" y="779392"/>
                  <a:pt x="7740923" y="780347"/>
                </a:cubicBezTo>
                <a:cubicBezTo>
                  <a:pt x="7738194" y="781302"/>
                  <a:pt x="7736284" y="782598"/>
                  <a:pt x="7735193" y="784236"/>
                </a:cubicBezTo>
                <a:cubicBezTo>
                  <a:pt x="7734101" y="785873"/>
                  <a:pt x="7733556" y="787783"/>
                  <a:pt x="7733556" y="789965"/>
                </a:cubicBezTo>
                <a:lnTo>
                  <a:pt x="7733556" y="1001971"/>
                </a:lnTo>
                <a:lnTo>
                  <a:pt x="7492491" y="1001971"/>
                </a:lnTo>
                <a:lnTo>
                  <a:pt x="7492491" y="789965"/>
                </a:lnTo>
                <a:cubicBezTo>
                  <a:pt x="7492491" y="787783"/>
                  <a:pt x="7491946" y="785873"/>
                  <a:pt x="7490854" y="784236"/>
                </a:cubicBezTo>
                <a:cubicBezTo>
                  <a:pt x="7489763" y="782598"/>
                  <a:pt x="7487853" y="781302"/>
                  <a:pt x="7485124" y="780347"/>
                </a:cubicBezTo>
                <a:cubicBezTo>
                  <a:pt x="7482396" y="779392"/>
                  <a:pt x="7478781" y="778574"/>
                  <a:pt x="7474279" y="777892"/>
                </a:cubicBezTo>
                <a:cubicBezTo>
                  <a:pt x="7469777" y="777210"/>
                  <a:pt x="7464115" y="776869"/>
                  <a:pt x="7457294" y="776869"/>
                </a:cubicBezTo>
                <a:close/>
                <a:moveTo>
                  <a:pt x="7106989" y="776869"/>
                </a:moveTo>
                <a:cubicBezTo>
                  <a:pt x="7098804" y="776869"/>
                  <a:pt x="7092051" y="777073"/>
                  <a:pt x="7086730" y="777483"/>
                </a:cubicBezTo>
                <a:cubicBezTo>
                  <a:pt x="7081410" y="777892"/>
                  <a:pt x="7077044" y="778642"/>
                  <a:pt x="7073633" y="779734"/>
                </a:cubicBezTo>
                <a:cubicBezTo>
                  <a:pt x="7070223" y="780825"/>
                  <a:pt x="7067631" y="782326"/>
                  <a:pt x="7065857" y="784236"/>
                </a:cubicBezTo>
                <a:cubicBezTo>
                  <a:pt x="7064084" y="786146"/>
                  <a:pt x="7062651" y="788601"/>
                  <a:pt x="7061560" y="791603"/>
                </a:cubicBezTo>
                <a:lnTo>
                  <a:pt x="6883933" y="1283554"/>
                </a:lnTo>
                <a:cubicBezTo>
                  <a:pt x="6881751" y="1289557"/>
                  <a:pt x="6880591" y="1294400"/>
                  <a:pt x="6880454" y="1298083"/>
                </a:cubicBezTo>
                <a:cubicBezTo>
                  <a:pt x="6880318" y="1301767"/>
                  <a:pt x="6881273" y="1304564"/>
                  <a:pt x="6883319" y="1306474"/>
                </a:cubicBezTo>
                <a:cubicBezTo>
                  <a:pt x="6885366" y="1308383"/>
                  <a:pt x="6888913" y="1309680"/>
                  <a:pt x="6893961" y="1310362"/>
                </a:cubicBezTo>
                <a:cubicBezTo>
                  <a:pt x="6899008" y="1311044"/>
                  <a:pt x="6905489" y="1311385"/>
                  <a:pt x="6913401" y="1311385"/>
                </a:cubicBezTo>
                <a:cubicBezTo>
                  <a:pt x="6921041" y="1311385"/>
                  <a:pt x="6927249" y="1311112"/>
                  <a:pt x="6932023" y="1310566"/>
                </a:cubicBezTo>
                <a:cubicBezTo>
                  <a:pt x="6936799" y="1310021"/>
                  <a:pt x="6940482" y="1309134"/>
                  <a:pt x="6943074" y="1307906"/>
                </a:cubicBezTo>
                <a:cubicBezTo>
                  <a:pt x="6945666" y="1306678"/>
                  <a:pt x="6947644" y="1305177"/>
                  <a:pt x="6949008" y="1303404"/>
                </a:cubicBezTo>
                <a:cubicBezTo>
                  <a:pt x="6950373" y="1301630"/>
                  <a:pt x="6951464" y="1299516"/>
                  <a:pt x="6952283" y="1297060"/>
                </a:cubicBezTo>
                <a:lnTo>
                  <a:pt x="6995666" y="1169775"/>
                </a:lnTo>
                <a:lnTo>
                  <a:pt x="7215857" y="1169775"/>
                </a:lnTo>
                <a:lnTo>
                  <a:pt x="7261287" y="1298697"/>
                </a:lnTo>
                <a:cubicBezTo>
                  <a:pt x="7262379" y="1301153"/>
                  <a:pt x="7263538" y="1303199"/>
                  <a:pt x="7264766" y="1304836"/>
                </a:cubicBezTo>
                <a:cubicBezTo>
                  <a:pt x="7265994" y="1306474"/>
                  <a:pt x="7267904" y="1307770"/>
                  <a:pt x="7270496" y="1308725"/>
                </a:cubicBezTo>
                <a:cubicBezTo>
                  <a:pt x="7273088" y="1309680"/>
                  <a:pt x="7276908" y="1310362"/>
                  <a:pt x="7281955" y="1310771"/>
                </a:cubicBezTo>
                <a:cubicBezTo>
                  <a:pt x="7287003" y="1311180"/>
                  <a:pt x="7293756" y="1311385"/>
                  <a:pt x="7302215" y="1311385"/>
                </a:cubicBezTo>
                <a:cubicBezTo>
                  <a:pt x="7310673" y="1311385"/>
                  <a:pt x="7317427" y="1311112"/>
                  <a:pt x="7322474" y="1310566"/>
                </a:cubicBezTo>
                <a:cubicBezTo>
                  <a:pt x="7327522" y="1310021"/>
                  <a:pt x="7331137" y="1308793"/>
                  <a:pt x="7333320" y="1306883"/>
                </a:cubicBezTo>
                <a:cubicBezTo>
                  <a:pt x="7335503" y="1304973"/>
                  <a:pt x="7336526" y="1302176"/>
                  <a:pt x="7336389" y="1298493"/>
                </a:cubicBezTo>
                <a:cubicBezTo>
                  <a:pt x="7336253" y="1294809"/>
                  <a:pt x="7335093" y="1289966"/>
                  <a:pt x="7332910" y="1283963"/>
                </a:cubicBezTo>
                <a:lnTo>
                  <a:pt x="7155284" y="792012"/>
                </a:lnTo>
                <a:cubicBezTo>
                  <a:pt x="7154193" y="789010"/>
                  <a:pt x="7152692" y="786487"/>
                  <a:pt x="7150782" y="784440"/>
                </a:cubicBezTo>
                <a:cubicBezTo>
                  <a:pt x="7148872" y="782394"/>
                  <a:pt x="7146144" y="780825"/>
                  <a:pt x="7142597" y="779734"/>
                </a:cubicBezTo>
                <a:cubicBezTo>
                  <a:pt x="7139050" y="778642"/>
                  <a:pt x="7134411" y="777892"/>
                  <a:pt x="7128681" y="777483"/>
                </a:cubicBezTo>
                <a:cubicBezTo>
                  <a:pt x="7122951" y="777073"/>
                  <a:pt x="7115721" y="776869"/>
                  <a:pt x="7106989" y="776869"/>
                </a:cubicBezTo>
                <a:close/>
                <a:moveTo>
                  <a:pt x="5723744" y="776869"/>
                </a:moveTo>
                <a:cubicBezTo>
                  <a:pt x="5717468" y="776869"/>
                  <a:pt x="5712079" y="777141"/>
                  <a:pt x="5707577" y="777687"/>
                </a:cubicBezTo>
                <a:cubicBezTo>
                  <a:pt x="5703075" y="778233"/>
                  <a:pt x="5699392" y="779051"/>
                  <a:pt x="5696527" y="780143"/>
                </a:cubicBezTo>
                <a:cubicBezTo>
                  <a:pt x="5693662" y="781234"/>
                  <a:pt x="5691615" y="782598"/>
                  <a:pt x="5690387" y="784236"/>
                </a:cubicBezTo>
                <a:cubicBezTo>
                  <a:pt x="5689160" y="785873"/>
                  <a:pt x="5688546" y="787646"/>
                  <a:pt x="5688546" y="789556"/>
                </a:cubicBezTo>
                <a:lnTo>
                  <a:pt x="5688546" y="1297469"/>
                </a:lnTo>
                <a:cubicBezTo>
                  <a:pt x="5688546" y="1299925"/>
                  <a:pt x="5689024" y="1301971"/>
                  <a:pt x="5689978" y="1303609"/>
                </a:cubicBezTo>
                <a:cubicBezTo>
                  <a:pt x="5690933" y="1305246"/>
                  <a:pt x="5692570" y="1306678"/>
                  <a:pt x="5694890" y="1307906"/>
                </a:cubicBezTo>
                <a:cubicBezTo>
                  <a:pt x="5697209" y="1309134"/>
                  <a:pt x="5700346" y="1310021"/>
                  <a:pt x="5704303" y="1310566"/>
                </a:cubicBezTo>
                <a:cubicBezTo>
                  <a:pt x="5708260" y="1311112"/>
                  <a:pt x="5713376" y="1311385"/>
                  <a:pt x="5719651" y="1311385"/>
                </a:cubicBezTo>
                <a:cubicBezTo>
                  <a:pt x="5725107" y="1311385"/>
                  <a:pt x="5729609" y="1311180"/>
                  <a:pt x="5733157" y="1310771"/>
                </a:cubicBezTo>
                <a:cubicBezTo>
                  <a:pt x="5736704" y="1310362"/>
                  <a:pt x="5739774" y="1309680"/>
                  <a:pt x="5742366" y="1308725"/>
                </a:cubicBezTo>
                <a:cubicBezTo>
                  <a:pt x="5744957" y="1307770"/>
                  <a:pt x="5747072" y="1306474"/>
                  <a:pt x="5748709" y="1304836"/>
                </a:cubicBezTo>
                <a:cubicBezTo>
                  <a:pt x="5750347" y="1303199"/>
                  <a:pt x="5751984" y="1301289"/>
                  <a:pt x="5753621" y="1299107"/>
                </a:cubicBezTo>
                <a:lnTo>
                  <a:pt x="5982816" y="954495"/>
                </a:lnTo>
                <a:cubicBezTo>
                  <a:pt x="5985817" y="949857"/>
                  <a:pt x="5988819" y="945150"/>
                  <a:pt x="5991820" y="940375"/>
                </a:cubicBezTo>
                <a:cubicBezTo>
                  <a:pt x="5994821" y="935600"/>
                  <a:pt x="5997823" y="930825"/>
                  <a:pt x="6000824" y="926050"/>
                </a:cubicBezTo>
                <a:cubicBezTo>
                  <a:pt x="6003825" y="921275"/>
                  <a:pt x="6006623" y="916705"/>
                  <a:pt x="6009215" y="912339"/>
                </a:cubicBezTo>
                <a:cubicBezTo>
                  <a:pt x="6011806" y="907974"/>
                  <a:pt x="6014194" y="903881"/>
                  <a:pt x="6016377" y="900061"/>
                </a:cubicBezTo>
                <a:lnTo>
                  <a:pt x="6017195" y="900061"/>
                </a:lnTo>
                <a:cubicBezTo>
                  <a:pt x="6016650" y="907428"/>
                  <a:pt x="6016241" y="915682"/>
                  <a:pt x="6015968" y="924822"/>
                </a:cubicBezTo>
                <a:cubicBezTo>
                  <a:pt x="6015694" y="933963"/>
                  <a:pt x="6015558" y="942762"/>
                  <a:pt x="6015558" y="951221"/>
                </a:cubicBezTo>
                <a:lnTo>
                  <a:pt x="6015558" y="1298697"/>
                </a:lnTo>
                <a:cubicBezTo>
                  <a:pt x="6015558" y="1300880"/>
                  <a:pt x="6016104" y="1302722"/>
                  <a:pt x="6017195" y="1304222"/>
                </a:cubicBezTo>
                <a:cubicBezTo>
                  <a:pt x="6018287" y="1305723"/>
                  <a:pt x="6020129" y="1307019"/>
                  <a:pt x="6022721" y="1308111"/>
                </a:cubicBezTo>
                <a:cubicBezTo>
                  <a:pt x="6025312" y="1309202"/>
                  <a:pt x="6028928" y="1310021"/>
                  <a:pt x="6033567" y="1310566"/>
                </a:cubicBezTo>
                <a:cubicBezTo>
                  <a:pt x="6038205" y="1311112"/>
                  <a:pt x="6043798" y="1311385"/>
                  <a:pt x="6050347" y="1311385"/>
                </a:cubicBezTo>
                <a:cubicBezTo>
                  <a:pt x="6057169" y="1311385"/>
                  <a:pt x="6062830" y="1311112"/>
                  <a:pt x="6067332" y="1310566"/>
                </a:cubicBezTo>
                <a:cubicBezTo>
                  <a:pt x="6071834" y="1310021"/>
                  <a:pt x="6075449" y="1309202"/>
                  <a:pt x="6078178" y="1308111"/>
                </a:cubicBezTo>
                <a:cubicBezTo>
                  <a:pt x="6080907" y="1307019"/>
                  <a:pt x="6082816" y="1305723"/>
                  <a:pt x="6083908" y="1304222"/>
                </a:cubicBezTo>
                <a:cubicBezTo>
                  <a:pt x="6084999" y="1302722"/>
                  <a:pt x="6085545" y="1300880"/>
                  <a:pt x="6085545" y="1298697"/>
                </a:cubicBezTo>
                <a:lnTo>
                  <a:pt x="6085545" y="790375"/>
                </a:lnTo>
                <a:cubicBezTo>
                  <a:pt x="6085545" y="787919"/>
                  <a:pt x="6085067" y="785941"/>
                  <a:pt x="6084112" y="784440"/>
                </a:cubicBezTo>
                <a:cubicBezTo>
                  <a:pt x="6083158" y="782940"/>
                  <a:pt x="6081521" y="781575"/>
                  <a:pt x="6079201" y="780347"/>
                </a:cubicBezTo>
                <a:cubicBezTo>
                  <a:pt x="6076881" y="779120"/>
                  <a:pt x="6073744" y="778233"/>
                  <a:pt x="6069788" y="777687"/>
                </a:cubicBezTo>
                <a:cubicBezTo>
                  <a:pt x="6065831" y="777141"/>
                  <a:pt x="6060715" y="776869"/>
                  <a:pt x="6054440" y="776869"/>
                </a:cubicBezTo>
                <a:cubicBezTo>
                  <a:pt x="6048983" y="776869"/>
                  <a:pt x="6044481" y="777141"/>
                  <a:pt x="6040934" y="777687"/>
                </a:cubicBezTo>
                <a:cubicBezTo>
                  <a:pt x="6037386" y="778233"/>
                  <a:pt x="6034316" y="778983"/>
                  <a:pt x="6031725" y="779938"/>
                </a:cubicBezTo>
                <a:cubicBezTo>
                  <a:pt x="6029133" y="780893"/>
                  <a:pt x="6027018" y="782121"/>
                  <a:pt x="6025381" y="783622"/>
                </a:cubicBezTo>
                <a:cubicBezTo>
                  <a:pt x="6023744" y="785122"/>
                  <a:pt x="6022243" y="786828"/>
                  <a:pt x="6020879" y="788738"/>
                </a:cubicBezTo>
                <a:lnTo>
                  <a:pt x="5792093" y="1133758"/>
                </a:lnTo>
                <a:cubicBezTo>
                  <a:pt x="5785544" y="1143308"/>
                  <a:pt x="5779337" y="1152926"/>
                  <a:pt x="5773471" y="1162613"/>
                </a:cubicBezTo>
                <a:cubicBezTo>
                  <a:pt x="5767605" y="1172299"/>
                  <a:pt x="5762489" y="1180553"/>
                  <a:pt x="5758123" y="1187374"/>
                </a:cubicBezTo>
                <a:lnTo>
                  <a:pt x="5757304" y="1187374"/>
                </a:lnTo>
                <a:cubicBezTo>
                  <a:pt x="5758123" y="1179461"/>
                  <a:pt x="5758601" y="1171276"/>
                  <a:pt x="5758737" y="1162817"/>
                </a:cubicBezTo>
                <a:cubicBezTo>
                  <a:pt x="5758873" y="1154359"/>
                  <a:pt x="5758941" y="1146446"/>
                  <a:pt x="5758941" y="1139079"/>
                </a:cubicBezTo>
                <a:lnTo>
                  <a:pt x="5758941" y="789556"/>
                </a:lnTo>
                <a:cubicBezTo>
                  <a:pt x="5758941" y="787646"/>
                  <a:pt x="5758396" y="785873"/>
                  <a:pt x="5757304" y="784236"/>
                </a:cubicBezTo>
                <a:cubicBezTo>
                  <a:pt x="5756213" y="782598"/>
                  <a:pt x="5754303" y="781234"/>
                  <a:pt x="5751574" y="780143"/>
                </a:cubicBezTo>
                <a:cubicBezTo>
                  <a:pt x="5748846" y="779051"/>
                  <a:pt x="5745231" y="778233"/>
                  <a:pt x="5740729" y="777687"/>
                </a:cubicBezTo>
                <a:cubicBezTo>
                  <a:pt x="5736227" y="777141"/>
                  <a:pt x="5730565" y="776869"/>
                  <a:pt x="5723744" y="776869"/>
                </a:cubicBezTo>
                <a:close/>
                <a:moveTo>
                  <a:pt x="5199869" y="776869"/>
                </a:moveTo>
                <a:cubicBezTo>
                  <a:pt x="5193320" y="776869"/>
                  <a:pt x="5187726" y="777210"/>
                  <a:pt x="5183088" y="777892"/>
                </a:cubicBezTo>
                <a:cubicBezTo>
                  <a:pt x="5178450" y="778574"/>
                  <a:pt x="5174767" y="779392"/>
                  <a:pt x="5172038" y="780347"/>
                </a:cubicBezTo>
                <a:cubicBezTo>
                  <a:pt x="5169309" y="781302"/>
                  <a:pt x="5167400" y="782598"/>
                  <a:pt x="5166308" y="784236"/>
                </a:cubicBezTo>
                <a:cubicBezTo>
                  <a:pt x="5165216" y="785873"/>
                  <a:pt x="5164671" y="787783"/>
                  <a:pt x="5164671" y="789965"/>
                </a:cubicBezTo>
                <a:lnTo>
                  <a:pt x="5164671" y="1298288"/>
                </a:lnTo>
                <a:cubicBezTo>
                  <a:pt x="5164671" y="1300471"/>
                  <a:pt x="5165216" y="1302381"/>
                  <a:pt x="5166308" y="1304018"/>
                </a:cubicBezTo>
                <a:cubicBezTo>
                  <a:pt x="5167400" y="1305655"/>
                  <a:pt x="5169309" y="1306951"/>
                  <a:pt x="5172038" y="1307906"/>
                </a:cubicBezTo>
                <a:cubicBezTo>
                  <a:pt x="5174767" y="1308861"/>
                  <a:pt x="5178450" y="1309680"/>
                  <a:pt x="5183088" y="1310362"/>
                </a:cubicBezTo>
                <a:cubicBezTo>
                  <a:pt x="5187726" y="1311044"/>
                  <a:pt x="5193320" y="1311385"/>
                  <a:pt x="5199869" y="1311385"/>
                </a:cubicBezTo>
                <a:cubicBezTo>
                  <a:pt x="5206690" y="1311385"/>
                  <a:pt x="5212352" y="1311044"/>
                  <a:pt x="5216854" y="1310362"/>
                </a:cubicBezTo>
                <a:cubicBezTo>
                  <a:pt x="5221356" y="1309680"/>
                  <a:pt x="5224971" y="1308861"/>
                  <a:pt x="5227699" y="1307906"/>
                </a:cubicBezTo>
                <a:cubicBezTo>
                  <a:pt x="5230428" y="1306951"/>
                  <a:pt x="5232338" y="1305655"/>
                  <a:pt x="5233429" y="1304018"/>
                </a:cubicBezTo>
                <a:cubicBezTo>
                  <a:pt x="5234521" y="1302381"/>
                  <a:pt x="5235066" y="1300471"/>
                  <a:pt x="5235066" y="1298288"/>
                </a:cubicBezTo>
                <a:lnTo>
                  <a:pt x="5235066" y="1063363"/>
                </a:lnTo>
                <a:lnTo>
                  <a:pt x="5476131" y="1063363"/>
                </a:lnTo>
                <a:lnTo>
                  <a:pt x="5476131" y="1298288"/>
                </a:lnTo>
                <a:cubicBezTo>
                  <a:pt x="5476131" y="1300471"/>
                  <a:pt x="5476676" y="1302381"/>
                  <a:pt x="5477768" y="1304018"/>
                </a:cubicBezTo>
                <a:cubicBezTo>
                  <a:pt x="5478860" y="1305655"/>
                  <a:pt x="5480769" y="1306951"/>
                  <a:pt x="5483498" y="1307906"/>
                </a:cubicBezTo>
                <a:cubicBezTo>
                  <a:pt x="5486227" y="1308861"/>
                  <a:pt x="5489773" y="1309680"/>
                  <a:pt x="5494139" y="1310362"/>
                </a:cubicBezTo>
                <a:cubicBezTo>
                  <a:pt x="5498505" y="1311044"/>
                  <a:pt x="5504235" y="1311385"/>
                  <a:pt x="5511329" y="1311385"/>
                </a:cubicBezTo>
                <a:cubicBezTo>
                  <a:pt x="5517877" y="1311385"/>
                  <a:pt x="5523402" y="1311044"/>
                  <a:pt x="5527904" y="1310362"/>
                </a:cubicBezTo>
                <a:cubicBezTo>
                  <a:pt x="5532406" y="1309680"/>
                  <a:pt x="5536021" y="1308861"/>
                  <a:pt x="5538750" y="1307906"/>
                </a:cubicBezTo>
                <a:cubicBezTo>
                  <a:pt x="5541479" y="1306951"/>
                  <a:pt x="5543388" y="1305655"/>
                  <a:pt x="5544480" y="1304018"/>
                </a:cubicBezTo>
                <a:cubicBezTo>
                  <a:pt x="5545572" y="1302381"/>
                  <a:pt x="5546117" y="1300471"/>
                  <a:pt x="5546117" y="1298288"/>
                </a:cubicBezTo>
                <a:lnTo>
                  <a:pt x="5546117" y="789965"/>
                </a:lnTo>
                <a:cubicBezTo>
                  <a:pt x="5546117" y="787783"/>
                  <a:pt x="5545572" y="785873"/>
                  <a:pt x="5544480" y="784236"/>
                </a:cubicBezTo>
                <a:cubicBezTo>
                  <a:pt x="5543388" y="782598"/>
                  <a:pt x="5541479" y="781302"/>
                  <a:pt x="5538750" y="780347"/>
                </a:cubicBezTo>
                <a:cubicBezTo>
                  <a:pt x="5536021" y="779392"/>
                  <a:pt x="5532406" y="778574"/>
                  <a:pt x="5527904" y="777892"/>
                </a:cubicBezTo>
                <a:cubicBezTo>
                  <a:pt x="5523402" y="777210"/>
                  <a:pt x="5517877" y="776869"/>
                  <a:pt x="5511329" y="776869"/>
                </a:cubicBezTo>
                <a:cubicBezTo>
                  <a:pt x="5504235" y="776869"/>
                  <a:pt x="5498505" y="777210"/>
                  <a:pt x="5494139" y="777892"/>
                </a:cubicBezTo>
                <a:cubicBezTo>
                  <a:pt x="5489773" y="778574"/>
                  <a:pt x="5486227" y="779392"/>
                  <a:pt x="5483498" y="780347"/>
                </a:cubicBezTo>
                <a:cubicBezTo>
                  <a:pt x="5480769" y="781302"/>
                  <a:pt x="5478860" y="782598"/>
                  <a:pt x="5477768" y="784236"/>
                </a:cubicBezTo>
                <a:cubicBezTo>
                  <a:pt x="5476676" y="785873"/>
                  <a:pt x="5476131" y="787783"/>
                  <a:pt x="5476131" y="789965"/>
                </a:cubicBezTo>
                <a:lnTo>
                  <a:pt x="5476131" y="1001971"/>
                </a:lnTo>
                <a:lnTo>
                  <a:pt x="5235066" y="1001971"/>
                </a:lnTo>
                <a:lnTo>
                  <a:pt x="5235066" y="789965"/>
                </a:lnTo>
                <a:cubicBezTo>
                  <a:pt x="5235066" y="787783"/>
                  <a:pt x="5234521" y="785873"/>
                  <a:pt x="5233429" y="784236"/>
                </a:cubicBezTo>
                <a:cubicBezTo>
                  <a:pt x="5232338" y="782598"/>
                  <a:pt x="5230428" y="781302"/>
                  <a:pt x="5227699" y="780347"/>
                </a:cubicBezTo>
                <a:cubicBezTo>
                  <a:pt x="5224971" y="779392"/>
                  <a:pt x="5221356" y="778574"/>
                  <a:pt x="5216854" y="777892"/>
                </a:cubicBezTo>
                <a:cubicBezTo>
                  <a:pt x="5212352" y="777210"/>
                  <a:pt x="5206690" y="776869"/>
                  <a:pt x="5199869" y="776869"/>
                </a:cubicBezTo>
                <a:close/>
                <a:moveTo>
                  <a:pt x="4201865" y="776869"/>
                </a:moveTo>
                <a:cubicBezTo>
                  <a:pt x="4193679" y="776869"/>
                  <a:pt x="4186927" y="777073"/>
                  <a:pt x="4181606" y="777483"/>
                </a:cubicBezTo>
                <a:cubicBezTo>
                  <a:pt x="4176285" y="777892"/>
                  <a:pt x="4171919" y="778642"/>
                  <a:pt x="4168509" y="779734"/>
                </a:cubicBezTo>
                <a:cubicBezTo>
                  <a:pt x="4165098" y="780825"/>
                  <a:pt x="4162506" y="782326"/>
                  <a:pt x="4160733" y="784236"/>
                </a:cubicBezTo>
                <a:cubicBezTo>
                  <a:pt x="4158959" y="786146"/>
                  <a:pt x="4157526" y="788601"/>
                  <a:pt x="4156435" y="791603"/>
                </a:cubicBezTo>
                <a:lnTo>
                  <a:pt x="3978809" y="1283554"/>
                </a:lnTo>
                <a:cubicBezTo>
                  <a:pt x="3976625" y="1289557"/>
                  <a:pt x="3975467" y="1294400"/>
                  <a:pt x="3975330" y="1298083"/>
                </a:cubicBezTo>
                <a:cubicBezTo>
                  <a:pt x="3975193" y="1301767"/>
                  <a:pt x="3976149" y="1304564"/>
                  <a:pt x="3978195" y="1306474"/>
                </a:cubicBezTo>
                <a:cubicBezTo>
                  <a:pt x="3980241" y="1308383"/>
                  <a:pt x="3983788" y="1309680"/>
                  <a:pt x="3988836" y="1310362"/>
                </a:cubicBezTo>
                <a:cubicBezTo>
                  <a:pt x="3993884" y="1311044"/>
                  <a:pt x="4000364" y="1311385"/>
                  <a:pt x="4008277" y="1311385"/>
                </a:cubicBezTo>
                <a:cubicBezTo>
                  <a:pt x="4015916" y="1311385"/>
                  <a:pt x="4022124" y="1311112"/>
                  <a:pt x="4026899" y="1310566"/>
                </a:cubicBezTo>
                <a:cubicBezTo>
                  <a:pt x="4031673" y="1310021"/>
                  <a:pt x="4035357" y="1309134"/>
                  <a:pt x="4037949" y="1307906"/>
                </a:cubicBezTo>
                <a:cubicBezTo>
                  <a:pt x="4040541" y="1306678"/>
                  <a:pt x="4042519" y="1305177"/>
                  <a:pt x="4043884" y="1303404"/>
                </a:cubicBezTo>
                <a:cubicBezTo>
                  <a:pt x="4045248" y="1301630"/>
                  <a:pt x="4046339" y="1299516"/>
                  <a:pt x="4047158" y="1297060"/>
                </a:cubicBezTo>
                <a:lnTo>
                  <a:pt x="4090542" y="1169775"/>
                </a:lnTo>
                <a:lnTo>
                  <a:pt x="4310733" y="1169775"/>
                </a:lnTo>
                <a:lnTo>
                  <a:pt x="4356163" y="1298697"/>
                </a:lnTo>
                <a:cubicBezTo>
                  <a:pt x="4357253" y="1301153"/>
                  <a:pt x="4358414" y="1303199"/>
                  <a:pt x="4359642" y="1304836"/>
                </a:cubicBezTo>
                <a:cubicBezTo>
                  <a:pt x="4360869" y="1306474"/>
                  <a:pt x="4362779" y="1307770"/>
                  <a:pt x="4365372" y="1308725"/>
                </a:cubicBezTo>
                <a:cubicBezTo>
                  <a:pt x="4367963" y="1309680"/>
                  <a:pt x="4371783" y="1310362"/>
                  <a:pt x="4376831" y="1310771"/>
                </a:cubicBezTo>
                <a:cubicBezTo>
                  <a:pt x="4381879" y="1311180"/>
                  <a:pt x="4388632" y="1311385"/>
                  <a:pt x="4397090" y="1311385"/>
                </a:cubicBezTo>
                <a:cubicBezTo>
                  <a:pt x="4405548" y="1311385"/>
                  <a:pt x="4412301" y="1311112"/>
                  <a:pt x="4417349" y="1310566"/>
                </a:cubicBezTo>
                <a:cubicBezTo>
                  <a:pt x="4422397" y="1310021"/>
                  <a:pt x="4426012" y="1308793"/>
                  <a:pt x="4428195" y="1306883"/>
                </a:cubicBezTo>
                <a:cubicBezTo>
                  <a:pt x="4430378" y="1304973"/>
                  <a:pt x="4431401" y="1302176"/>
                  <a:pt x="4431265" y="1298493"/>
                </a:cubicBezTo>
                <a:cubicBezTo>
                  <a:pt x="4431128" y="1294809"/>
                  <a:pt x="4429969" y="1289966"/>
                  <a:pt x="4427786" y="1283963"/>
                </a:cubicBezTo>
                <a:lnTo>
                  <a:pt x="4250160" y="792012"/>
                </a:lnTo>
                <a:cubicBezTo>
                  <a:pt x="4249068" y="789010"/>
                  <a:pt x="4247567" y="786487"/>
                  <a:pt x="4245658" y="784440"/>
                </a:cubicBezTo>
                <a:cubicBezTo>
                  <a:pt x="4243748" y="782394"/>
                  <a:pt x="4241019" y="780825"/>
                  <a:pt x="4237472" y="779734"/>
                </a:cubicBezTo>
                <a:cubicBezTo>
                  <a:pt x="4233925" y="778642"/>
                  <a:pt x="4229287" y="777892"/>
                  <a:pt x="4223557" y="777483"/>
                </a:cubicBezTo>
                <a:cubicBezTo>
                  <a:pt x="4217827" y="777073"/>
                  <a:pt x="4210596" y="776869"/>
                  <a:pt x="4201865" y="776869"/>
                </a:cubicBezTo>
                <a:close/>
                <a:moveTo>
                  <a:pt x="1951844" y="776869"/>
                </a:moveTo>
                <a:cubicBezTo>
                  <a:pt x="1945568" y="776869"/>
                  <a:pt x="1940180" y="777141"/>
                  <a:pt x="1935677" y="777687"/>
                </a:cubicBezTo>
                <a:cubicBezTo>
                  <a:pt x="1931176" y="778233"/>
                  <a:pt x="1927492" y="779051"/>
                  <a:pt x="1924627" y="780143"/>
                </a:cubicBezTo>
                <a:cubicBezTo>
                  <a:pt x="1921762" y="781234"/>
                  <a:pt x="1919716" y="782598"/>
                  <a:pt x="1918488" y="784236"/>
                </a:cubicBezTo>
                <a:cubicBezTo>
                  <a:pt x="1917260" y="785873"/>
                  <a:pt x="1916646" y="787646"/>
                  <a:pt x="1916646" y="789556"/>
                </a:cubicBezTo>
                <a:lnTo>
                  <a:pt x="1916646" y="1297469"/>
                </a:lnTo>
                <a:cubicBezTo>
                  <a:pt x="1916646" y="1299925"/>
                  <a:pt x="1917124" y="1301971"/>
                  <a:pt x="1918079" y="1303609"/>
                </a:cubicBezTo>
                <a:cubicBezTo>
                  <a:pt x="1919034" y="1305246"/>
                  <a:pt x="1920671" y="1306678"/>
                  <a:pt x="1922990" y="1307906"/>
                </a:cubicBezTo>
                <a:cubicBezTo>
                  <a:pt x="1925309" y="1309134"/>
                  <a:pt x="1928447" y="1310021"/>
                  <a:pt x="1932403" y="1310566"/>
                </a:cubicBezTo>
                <a:cubicBezTo>
                  <a:pt x="1936360" y="1311112"/>
                  <a:pt x="1941476" y="1311385"/>
                  <a:pt x="1947751" y="1311385"/>
                </a:cubicBezTo>
                <a:cubicBezTo>
                  <a:pt x="1953208" y="1311385"/>
                  <a:pt x="1957710" y="1311180"/>
                  <a:pt x="1961257" y="1310771"/>
                </a:cubicBezTo>
                <a:cubicBezTo>
                  <a:pt x="1964804" y="1310362"/>
                  <a:pt x="1967874" y="1309680"/>
                  <a:pt x="1970466" y="1308725"/>
                </a:cubicBezTo>
                <a:cubicBezTo>
                  <a:pt x="1973058" y="1307770"/>
                  <a:pt x="1975173" y="1306474"/>
                  <a:pt x="1976810" y="1304836"/>
                </a:cubicBezTo>
                <a:cubicBezTo>
                  <a:pt x="1978447" y="1303199"/>
                  <a:pt x="1980084" y="1301289"/>
                  <a:pt x="1981721" y="1299107"/>
                </a:cubicBezTo>
                <a:lnTo>
                  <a:pt x="2210917" y="954495"/>
                </a:lnTo>
                <a:cubicBezTo>
                  <a:pt x="2213918" y="949857"/>
                  <a:pt x="2216919" y="945150"/>
                  <a:pt x="2219921" y="940375"/>
                </a:cubicBezTo>
                <a:cubicBezTo>
                  <a:pt x="2222922" y="935600"/>
                  <a:pt x="2225923" y="930825"/>
                  <a:pt x="2228925" y="926050"/>
                </a:cubicBezTo>
                <a:cubicBezTo>
                  <a:pt x="2231926" y="921275"/>
                  <a:pt x="2234723" y="916705"/>
                  <a:pt x="2237315" y="912339"/>
                </a:cubicBezTo>
                <a:cubicBezTo>
                  <a:pt x="2239907" y="907974"/>
                  <a:pt x="2242294" y="903881"/>
                  <a:pt x="2244477" y="900061"/>
                </a:cubicBezTo>
                <a:lnTo>
                  <a:pt x="2245296" y="900061"/>
                </a:lnTo>
                <a:cubicBezTo>
                  <a:pt x="2244750" y="907428"/>
                  <a:pt x="2244341" y="915682"/>
                  <a:pt x="2244068" y="924822"/>
                </a:cubicBezTo>
                <a:cubicBezTo>
                  <a:pt x="2243795" y="933963"/>
                  <a:pt x="2243659" y="942762"/>
                  <a:pt x="2243659" y="951221"/>
                </a:cubicBezTo>
                <a:lnTo>
                  <a:pt x="2243659" y="1298697"/>
                </a:lnTo>
                <a:cubicBezTo>
                  <a:pt x="2243659" y="1300880"/>
                  <a:pt x="2244204" y="1302722"/>
                  <a:pt x="2245296" y="1304222"/>
                </a:cubicBezTo>
                <a:cubicBezTo>
                  <a:pt x="2246387" y="1305723"/>
                  <a:pt x="2248229" y="1307019"/>
                  <a:pt x="2250821" y="1308111"/>
                </a:cubicBezTo>
                <a:cubicBezTo>
                  <a:pt x="2253413" y="1309202"/>
                  <a:pt x="2257028" y="1310021"/>
                  <a:pt x="2261667" y="1310566"/>
                </a:cubicBezTo>
                <a:cubicBezTo>
                  <a:pt x="2266305" y="1311112"/>
                  <a:pt x="2271899" y="1311385"/>
                  <a:pt x="2278447" y="1311385"/>
                </a:cubicBezTo>
                <a:cubicBezTo>
                  <a:pt x="2285269" y="1311385"/>
                  <a:pt x="2290930" y="1311112"/>
                  <a:pt x="2295432" y="1310566"/>
                </a:cubicBezTo>
                <a:cubicBezTo>
                  <a:pt x="2299935" y="1310021"/>
                  <a:pt x="2303550" y="1309202"/>
                  <a:pt x="2306278" y="1308111"/>
                </a:cubicBezTo>
                <a:cubicBezTo>
                  <a:pt x="2309007" y="1307019"/>
                  <a:pt x="2310917" y="1305723"/>
                  <a:pt x="2312008" y="1304222"/>
                </a:cubicBezTo>
                <a:cubicBezTo>
                  <a:pt x="2313100" y="1302722"/>
                  <a:pt x="2313645" y="1300880"/>
                  <a:pt x="2313645" y="1298697"/>
                </a:cubicBezTo>
                <a:lnTo>
                  <a:pt x="2313645" y="790375"/>
                </a:lnTo>
                <a:cubicBezTo>
                  <a:pt x="2313645" y="787919"/>
                  <a:pt x="2313168" y="785941"/>
                  <a:pt x="2312213" y="784440"/>
                </a:cubicBezTo>
                <a:cubicBezTo>
                  <a:pt x="2311258" y="782940"/>
                  <a:pt x="2309621" y="781575"/>
                  <a:pt x="2307301" y="780347"/>
                </a:cubicBezTo>
                <a:cubicBezTo>
                  <a:pt x="2304982" y="779120"/>
                  <a:pt x="2301844" y="778233"/>
                  <a:pt x="2297888" y="777687"/>
                </a:cubicBezTo>
                <a:cubicBezTo>
                  <a:pt x="2293932" y="777141"/>
                  <a:pt x="2288816" y="776869"/>
                  <a:pt x="2282540" y="776869"/>
                </a:cubicBezTo>
                <a:cubicBezTo>
                  <a:pt x="2277083" y="776869"/>
                  <a:pt x="2272581" y="777141"/>
                  <a:pt x="2269034" y="777687"/>
                </a:cubicBezTo>
                <a:cubicBezTo>
                  <a:pt x="2265487" y="778233"/>
                  <a:pt x="2262417" y="778983"/>
                  <a:pt x="2259825" y="779938"/>
                </a:cubicBezTo>
                <a:cubicBezTo>
                  <a:pt x="2257233" y="780893"/>
                  <a:pt x="2255119" y="782121"/>
                  <a:pt x="2253482" y="783622"/>
                </a:cubicBezTo>
                <a:cubicBezTo>
                  <a:pt x="2251844" y="785122"/>
                  <a:pt x="2250344" y="786828"/>
                  <a:pt x="2248979" y="788738"/>
                </a:cubicBezTo>
                <a:lnTo>
                  <a:pt x="2020193" y="1133758"/>
                </a:lnTo>
                <a:cubicBezTo>
                  <a:pt x="2013645" y="1143308"/>
                  <a:pt x="2007437" y="1152926"/>
                  <a:pt x="2001571" y="1162613"/>
                </a:cubicBezTo>
                <a:cubicBezTo>
                  <a:pt x="1995705" y="1172299"/>
                  <a:pt x="1990589" y="1180553"/>
                  <a:pt x="1986223" y="1187374"/>
                </a:cubicBezTo>
                <a:lnTo>
                  <a:pt x="1985405" y="1187374"/>
                </a:lnTo>
                <a:cubicBezTo>
                  <a:pt x="1986223" y="1179461"/>
                  <a:pt x="1986701" y="1171276"/>
                  <a:pt x="1986837" y="1162817"/>
                </a:cubicBezTo>
                <a:cubicBezTo>
                  <a:pt x="1986974" y="1154359"/>
                  <a:pt x="1987042" y="1146446"/>
                  <a:pt x="1987042" y="1139079"/>
                </a:cubicBezTo>
                <a:lnTo>
                  <a:pt x="1987042" y="789556"/>
                </a:lnTo>
                <a:cubicBezTo>
                  <a:pt x="1987042" y="787646"/>
                  <a:pt x="1986496" y="785873"/>
                  <a:pt x="1985405" y="784236"/>
                </a:cubicBezTo>
                <a:cubicBezTo>
                  <a:pt x="1984314" y="782598"/>
                  <a:pt x="1982403" y="781234"/>
                  <a:pt x="1979675" y="780143"/>
                </a:cubicBezTo>
                <a:cubicBezTo>
                  <a:pt x="1976947" y="779051"/>
                  <a:pt x="1973331" y="778233"/>
                  <a:pt x="1968829" y="777687"/>
                </a:cubicBezTo>
                <a:cubicBezTo>
                  <a:pt x="1964327" y="777141"/>
                  <a:pt x="1958665" y="776869"/>
                  <a:pt x="1951844" y="776869"/>
                </a:cubicBezTo>
                <a:close/>
                <a:moveTo>
                  <a:pt x="1172915" y="776869"/>
                </a:moveTo>
                <a:cubicBezTo>
                  <a:pt x="1164729" y="776869"/>
                  <a:pt x="1157976" y="777073"/>
                  <a:pt x="1152656" y="777483"/>
                </a:cubicBezTo>
                <a:cubicBezTo>
                  <a:pt x="1147335" y="777892"/>
                  <a:pt x="1142969" y="778642"/>
                  <a:pt x="1139559" y="779734"/>
                </a:cubicBezTo>
                <a:cubicBezTo>
                  <a:pt x="1136148" y="780825"/>
                  <a:pt x="1133556" y="782326"/>
                  <a:pt x="1131782" y="784236"/>
                </a:cubicBezTo>
                <a:cubicBezTo>
                  <a:pt x="1130009" y="786146"/>
                  <a:pt x="1128576" y="788601"/>
                  <a:pt x="1127485" y="791603"/>
                </a:cubicBezTo>
                <a:lnTo>
                  <a:pt x="949858" y="1283554"/>
                </a:lnTo>
                <a:cubicBezTo>
                  <a:pt x="947676" y="1289557"/>
                  <a:pt x="946516" y="1294400"/>
                  <a:pt x="946380" y="1298083"/>
                </a:cubicBezTo>
                <a:cubicBezTo>
                  <a:pt x="946243" y="1301767"/>
                  <a:pt x="947198" y="1304564"/>
                  <a:pt x="949245" y="1306474"/>
                </a:cubicBezTo>
                <a:cubicBezTo>
                  <a:pt x="951291" y="1308383"/>
                  <a:pt x="954838" y="1309680"/>
                  <a:pt x="959886" y="1310362"/>
                </a:cubicBezTo>
                <a:cubicBezTo>
                  <a:pt x="964934" y="1311044"/>
                  <a:pt x="971414" y="1311385"/>
                  <a:pt x="979326" y="1311385"/>
                </a:cubicBezTo>
                <a:cubicBezTo>
                  <a:pt x="986966" y="1311385"/>
                  <a:pt x="993174" y="1311112"/>
                  <a:pt x="997949" y="1310566"/>
                </a:cubicBezTo>
                <a:cubicBezTo>
                  <a:pt x="1002724" y="1310021"/>
                  <a:pt x="1006407" y="1309134"/>
                  <a:pt x="1008999" y="1307906"/>
                </a:cubicBezTo>
                <a:cubicBezTo>
                  <a:pt x="1011591" y="1306678"/>
                  <a:pt x="1013569" y="1305177"/>
                  <a:pt x="1014934" y="1303404"/>
                </a:cubicBezTo>
                <a:cubicBezTo>
                  <a:pt x="1016298" y="1301630"/>
                  <a:pt x="1017389" y="1299516"/>
                  <a:pt x="1018208" y="1297060"/>
                </a:cubicBezTo>
                <a:lnTo>
                  <a:pt x="1061591" y="1169775"/>
                </a:lnTo>
                <a:lnTo>
                  <a:pt x="1281783" y="1169775"/>
                </a:lnTo>
                <a:lnTo>
                  <a:pt x="1327212" y="1298697"/>
                </a:lnTo>
                <a:cubicBezTo>
                  <a:pt x="1328304" y="1301153"/>
                  <a:pt x="1329463" y="1303199"/>
                  <a:pt x="1330691" y="1304836"/>
                </a:cubicBezTo>
                <a:cubicBezTo>
                  <a:pt x="1331919" y="1306474"/>
                  <a:pt x="1333829" y="1307770"/>
                  <a:pt x="1336421" y="1308725"/>
                </a:cubicBezTo>
                <a:cubicBezTo>
                  <a:pt x="1339013" y="1309680"/>
                  <a:pt x="1342833" y="1310362"/>
                  <a:pt x="1347881" y="1310771"/>
                </a:cubicBezTo>
                <a:cubicBezTo>
                  <a:pt x="1352929" y="1311180"/>
                  <a:pt x="1359682" y="1311385"/>
                  <a:pt x="1368140" y="1311385"/>
                </a:cubicBezTo>
                <a:cubicBezTo>
                  <a:pt x="1376598" y="1311385"/>
                  <a:pt x="1383351" y="1311112"/>
                  <a:pt x="1388399" y="1310566"/>
                </a:cubicBezTo>
                <a:cubicBezTo>
                  <a:pt x="1393447" y="1310021"/>
                  <a:pt x="1397062" y="1308793"/>
                  <a:pt x="1399245" y="1306883"/>
                </a:cubicBezTo>
                <a:cubicBezTo>
                  <a:pt x="1401428" y="1304973"/>
                  <a:pt x="1402451" y="1302176"/>
                  <a:pt x="1402315" y="1298493"/>
                </a:cubicBezTo>
                <a:cubicBezTo>
                  <a:pt x="1402178" y="1294809"/>
                  <a:pt x="1401019" y="1289966"/>
                  <a:pt x="1398836" y="1283963"/>
                </a:cubicBezTo>
                <a:lnTo>
                  <a:pt x="1221209" y="792012"/>
                </a:lnTo>
                <a:cubicBezTo>
                  <a:pt x="1220118" y="789010"/>
                  <a:pt x="1218617" y="786487"/>
                  <a:pt x="1216707" y="784440"/>
                </a:cubicBezTo>
                <a:cubicBezTo>
                  <a:pt x="1214798" y="782394"/>
                  <a:pt x="1212069" y="780825"/>
                  <a:pt x="1208522" y="779734"/>
                </a:cubicBezTo>
                <a:cubicBezTo>
                  <a:pt x="1204975" y="778642"/>
                  <a:pt x="1200336" y="777892"/>
                  <a:pt x="1194606" y="777483"/>
                </a:cubicBezTo>
                <a:cubicBezTo>
                  <a:pt x="1188877" y="777073"/>
                  <a:pt x="1181646" y="776869"/>
                  <a:pt x="1172915" y="776869"/>
                </a:cubicBezTo>
                <a:close/>
                <a:moveTo>
                  <a:pt x="1671154" y="772776"/>
                </a:moveTo>
                <a:cubicBezTo>
                  <a:pt x="1636502" y="772776"/>
                  <a:pt x="1604919" y="779051"/>
                  <a:pt x="1576406" y="791603"/>
                </a:cubicBezTo>
                <a:cubicBezTo>
                  <a:pt x="1547893" y="804154"/>
                  <a:pt x="1523405" y="822367"/>
                  <a:pt x="1502941" y="846241"/>
                </a:cubicBezTo>
                <a:cubicBezTo>
                  <a:pt x="1482477" y="870116"/>
                  <a:pt x="1466584" y="899243"/>
                  <a:pt x="1455260" y="933622"/>
                </a:cubicBezTo>
                <a:cubicBezTo>
                  <a:pt x="1443937" y="968001"/>
                  <a:pt x="1438275" y="1007155"/>
                  <a:pt x="1438275" y="1051084"/>
                </a:cubicBezTo>
                <a:cubicBezTo>
                  <a:pt x="1438275" y="1093922"/>
                  <a:pt x="1443528" y="1131780"/>
                  <a:pt x="1454032" y="1164659"/>
                </a:cubicBezTo>
                <a:cubicBezTo>
                  <a:pt x="1464537" y="1197538"/>
                  <a:pt x="1479544" y="1225164"/>
                  <a:pt x="1499053" y="1247538"/>
                </a:cubicBezTo>
                <a:cubicBezTo>
                  <a:pt x="1518562" y="1269911"/>
                  <a:pt x="1542164" y="1286828"/>
                  <a:pt x="1569858" y="1298288"/>
                </a:cubicBezTo>
                <a:cubicBezTo>
                  <a:pt x="1597552" y="1309748"/>
                  <a:pt x="1628589" y="1315478"/>
                  <a:pt x="1662969" y="1315478"/>
                </a:cubicBezTo>
                <a:cubicBezTo>
                  <a:pt x="1682887" y="1315478"/>
                  <a:pt x="1701236" y="1313636"/>
                  <a:pt x="1718016" y="1309952"/>
                </a:cubicBezTo>
                <a:cubicBezTo>
                  <a:pt x="1734797" y="1306269"/>
                  <a:pt x="1749667" y="1301767"/>
                  <a:pt x="1762628" y="1296446"/>
                </a:cubicBezTo>
                <a:cubicBezTo>
                  <a:pt x="1775588" y="1291126"/>
                  <a:pt x="1786434" y="1285669"/>
                  <a:pt x="1795165" y="1280075"/>
                </a:cubicBezTo>
                <a:cubicBezTo>
                  <a:pt x="1803896" y="1274482"/>
                  <a:pt x="1809626" y="1270321"/>
                  <a:pt x="1812355" y="1267592"/>
                </a:cubicBezTo>
                <a:cubicBezTo>
                  <a:pt x="1815083" y="1264864"/>
                  <a:pt x="1816993" y="1262544"/>
                  <a:pt x="1818085" y="1260634"/>
                </a:cubicBezTo>
                <a:cubicBezTo>
                  <a:pt x="1819176" y="1258724"/>
                  <a:pt x="1820063" y="1256542"/>
                  <a:pt x="1820745" y="1254086"/>
                </a:cubicBezTo>
                <a:cubicBezTo>
                  <a:pt x="1821427" y="1251630"/>
                  <a:pt x="1821905" y="1248765"/>
                  <a:pt x="1822177" y="1245491"/>
                </a:cubicBezTo>
                <a:cubicBezTo>
                  <a:pt x="1822450" y="1242217"/>
                  <a:pt x="1822587" y="1238397"/>
                  <a:pt x="1822587" y="1234031"/>
                </a:cubicBezTo>
                <a:cubicBezTo>
                  <a:pt x="1822587" y="1227756"/>
                  <a:pt x="1822381" y="1222572"/>
                  <a:pt x="1821970" y="1218479"/>
                </a:cubicBezTo>
                <a:cubicBezTo>
                  <a:pt x="1821558" y="1214386"/>
                  <a:pt x="1820941" y="1211180"/>
                  <a:pt x="1820118" y="1208861"/>
                </a:cubicBezTo>
                <a:cubicBezTo>
                  <a:pt x="1819295" y="1206542"/>
                  <a:pt x="1818199" y="1204973"/>
                  <a:pt x="1816828" y="1204154"/>
                </a:cubicBezTo>
                <a:cubicBezTo>
                  <a:pt x="1815458" y="1203336"/>
                  <a:pt x="1813811" y="1202926"/>
                  <a:pt x="1811888" y="1202926"/>
                </a:cubicBezTo>
                <a:cubicBezTo>
                  <a:pt x="1807774" y="1202926"/>
                  <a:pt x="1802150" y="1205518"/>
                  <a:pt x="1795018" y="1210703"/>
                </a:cubicBezTo>
                <a:cubicBezTo>
                  <a:pt x="1787886" y="1215887"/>
                  <a:pt x="1778765" y="1221685"/>
                  <a:pt x="1767657" y="1228097"/>
                </a:cubicBezTo>
                <a:cubicBezTo>
                  <a:pt x="1756549" y="1234509"/>
                  <a:pt x="1743109" y="1240307"/>
                  <a:pt x="1727337" y="1245491"/>
                </a:cubicBezTo>
                <a:cubicBezTo>
                  <a:pt x="1711565" y="1250675"/>
                  <a:pt x="1693119" y="1253267"/>
                  <a:pt x="1671998" y="1253267"/>
                </a:cubicBezTo>
                <a:cubicBezTo>
                  <a:pt x="1647037" y="1253267"/>
                  <a:pt x="1624681" y="1248834"/>
                  <a:pt x="1604931" y="1239966"/>
                </a:cubicBezTo>
                <a:cubicBezTo>
                  <a:pt x="1585181" y="1231098"/>
                  <a:pt x="1568517" y="1218001"/>
                  <a:pt x="1554938" y="1200675"/>
                </a:cubicBezTo>
                <a:cubicBezTo>
                  <a:pt x="1541360" y="1183349"/>
                  <a:pt x="1530936" y="1161794"/>
                  <a:pt x="1523667" y="1136010"/>
                </a:cubicBezTo>
                <a:cubicBezTo>
                  <a:pt x="1516398" y="1110225"/>
                  <a:pt x="1512764" y="1080552"/>
                  <a:pt x="1512764" y="1046992"/>
                </a:cubicBezTo>
                <a:cubicBezTo>
                  <a:pt x="1512764" y="1013158"/>
                  <a:pt x="1516536" y="983076"/>
                  <a:pt x="1524080" y="956746"/>
                </a:cubicBezTo>
                <a:cubicBezTo>
                  <a:pt x="1531624" y="930416"/>
                  <a:pt x="1542253" y="908110"/>
                  <a:pt x="1555968" y="889829"/>
                </a:cubicBezTo>
                <a:cubicBezTo>
                  <a:pt x="1569683" y="871548"/>
                  <a:pt x="1586210" y="857701"/>
                  <a:pt x="1605548" y="848287"/>
                </a:cubicBezTo>
                <a:cubicBezTo>
                  <a:pt x="1624887" y="838874"/>
                  <a:pt x="1646352" y="834167"/>
                  <a:pt x="1669945" y="834167"/>
                </a:cubicBezTo>
                <a:cubicBezTo>
                  <a:pt x="1691616" y="834167"/>
                  <a:pt x="1710200" y="836828"/>
                  <a:pt x="1725697" y="842148"/>
                </a:cubicBezTo>
                <a:cubicBezTo>
                  <a:pt x="1741194" y="847469"/>
                  <a:pt x="1754360" y="853335"/>
                  <a:pt x="1765195" y="859747"/>
                </a:cubicBezTo>
                <a:cubicBezTo>
                  <a:pt x="1776030" y="866159"/>
                  <a:pt x="1784878" y="872026"/>
                  <a:pt x="1791737" y="877346"/>
                </a:cubicBezTo>
                <a:cubicBezTo>
                  <a:pt x="1798597" y="882667"/>
                  <a:pt x="1803945" y="885327"/>
                  <a:pt x="1807782" y="885327"/>
                </a:cubicBezTo>
                <a:cubicBezTo>
                  <a:pt x="1809978" y="885327"/>
                  <a:pt x="1811830" y="884713"/>
                  <a:pt x="1813340" y="883485"/>
                </a:cubicBezTo>
                <a:cubicBezTo>
                  <a:pt x="1814849" y="882258"/>
                  <a:pt x="1816152" y="880348"/>
                  <a:pt x="1817250" y="877755"/>
                </a:cubicBezTo>
                <a:cubicBezTo>
                  <a:pt x="1818348" y="875163"/>
                  <a:pt x="1819171" y="871957"/>
                  <a:pt x="1819719" y="868137"/>
                </a:cubicBezTo>
                <a:cubicBezTo>
                  <a:pt x="1820267" y="864318"/>
                  <a:pt x="1820540" y="859679"/>
                  <a:pt x="1820540" y="854222"/>
                </a:cubicBezTo>
                <a:cubicBezTo>
                  <a:pt x="1820540" y="849311"/>
                  <a:pt x="1820336" y="845081"/>
                  <a:pt x="1819926" y="841534"/>
                </a:cubicBezTo>
                <a:cubicBezTo>
                  <a:pt x="1819517" y="837987"/>
                  <a:pt x="1818972" y="834918"/>
                  <a:pt x="1818289" y="832326"/>
                </a:cubicBezTo>
                <a:cubicBezTo>
                  <a:pt x="1817607" y="829734"/>
                  <a:pt x="1816721" y="827483"/>
                  <a:pt x="1815629" y="825573"/>
                </a:cubicBezTo>
                <a:cubicBezTo>
                  <a:pt x="1814538" y="823663"/>
                  <a:pt x="1812150" y="820866"/>
                  <a:pt x="1808467" y="817182"/>
                </a:cubicBezTo>
                <a:cubicBezTo>
                  <a:pt x="1804783" y="813499"/>
                  <a:pt x="1798167" y="808792"/>
                  <a:pt x="1788617" y="803062"/>
                </a:cubicBezTo>
                <a:cubicBezTo>
                  <a:pt x="1779067" y="797332"/>
                  <a:pt x="1768153" y="792285"/>
                  <a:pt x="1755875" y="787919"/>
                </a:cubicBezTo>
                <a:cubicBezTo>
                  <a:pt x="1743596" y="783553"/>
                  <a:pt x="1730227" y="779938"/>
                  <a:pt x="1715765" y="777073"/>
                </a:cubicBezTo>
                <a:cubicBezTo>
                  <a:pt x="1701304" y="774208"/>
                  <a:pt x="1686434" y="772776"/>
                  <a:pt x="1671154" y="772776"/>
                </a:cubicBezTo>
                <a:close/>
                <a:moveTo>
                  <a:pt x="232879" y="772776"/>
                </a:moveTo>
                <a:cubicBezTo>
                  <a:pt x="248159" y="772776"/>
                  <a:pt x="263029" y="774208"/>
                  <a:pt x="277490" y="777073"/>
                </a:cubicBezTo>
                <a:cubicBezTo>
                  <a:pt x="291951" y="779938"/>
                  <a:pt x="305321" y="783553"/>
                  <a:pt x="317599" y="787919"/>
                </a:cubicBezTo>
                <a:cubicBezTo>
                  <a:pt x="329878" y="792285"/>
                  <a:pt x="340792" y="797332"/>
                  <a:pt x="350342" y="803062"/>
                </a:cubicBezTo>
                <a:cubicBezTo>
                  <a:pt x="359891" y="808792"/>
                  <a:pt x="366508" y="813499"/>
                  <a:pt x="370192" y="817182"/>
                </a:cubicBezTo>
                <a:cubicBezTo>
                  <a:pt x="373875" y="820866"/>
                  <a:pt x="376263" y="823663"/>
                  <a:pt x="377354" y="825573"/>
                </a:cubicBezTo>
                <a:cubicBezTo>
                  <a:pt x="378445" y="827483"/>
                  <a:pt x="379332" y="829734"/>
                  <a:pt x="380014" y="832326"/>
                </a:cubicBezTo>
                <a:cubicBezTo>
                  <a:pt x="380696" y="834918"/>
                  <a:pt x="381242" y="837987"/>
                  <a:pt x="381651" y="841534"/>
                </a:cubicBezTo>
                <a:cubicBezTo>
                  <a:pt x="382061" y="845081"/>
                  <a:pt x="382265" y="849311"/>
                  <a:pt x="382265" y="854222"/>
                </a:cubicBezTo>
                <a:cubicBezTo>
                  <a:pt x="382265" y="859679"/>
                  <a:pt x="381991" y="864318"/>
                  <a:pt x="381443" y="868137"/>
                </a:cubicBezTo>
                <a:cubicBezTo>
                  <a:pt x="380896" y="871957"/>
                  <a:pt x="380073" y="875163"/>
                  <a:pt x="378975" y="877755"/>
                </a:cubicBezTo>
                <a:cubicBezTo>
                  <a:pt x="377877" y="880348"/>
                  <a:pt x="376574" y="882258"/>
                  <a:pt x="375064" y="883485"/>
                </a:cubicBezTo>
                <a:cubicBezTo>
                  <a:pt x="373555" y="884713"/>
                  <a:pt x="371703" y="885327"/>
                  <a:pt x="369507" y="885327"/>
                </a:cubicBezTo>
                <a:cubicBezTo>
                  <a:pt x="365670" y="885327"/>
                  <a:pt x="360322" y="882667"/>
                  <a:pt x="353462" y="877346"/>
                </a:cubicBezTo>
                <a:cubicBezTo>
                  <a:pt x="346603" y="872026"/>
                  <a:pt x="337755" y="866159"/>
                  <a:pt x="326920" y="859747"/>
                </a:cubicBezTo>
                <a:cubicBezTo>
                  <a:pt x="316085" y="853335"/>
                  <a:pt x="302919" y="847469"/>
                  <a:pt x="287422" y="842148"/>
                </a:cubicBezTo>
                <a:cubicBezTo>
                  <a:pt x="271924" y="836828"/>
                  <a:pt x="253341" y="834167"/>
                  <a:pt x="231670" y="834167"/>
                </a:cubicBezTo>
                <a:cubicBezTo>
                  <a:pt x="208077" y="834167"/>
                  <a:pt x="186611" y="838874"/>
                  <a:pt x="167273" y="848287"/>
                </a:cubicBezTo>
                <a:cubicBezTo>
                  <a:pt x="147935" y="857701"/>
                  <a:pt x="131408" y="871548"/>
                  <a:pt x="117693" y="889829"/>
                </a:cubicBezTo>
                <a:cubicBezTo>
                  <a:pt x="103978" y="908110"/>
                  <a:pt x="93348" y="930416"/>
                  <a:pt x="85804" y="956746"/>
                </a:cubicBezTo>
                <a:cubicBezTo>
                  <a:pt x="78261" y="983076"/>
                  <a:pt x="74489" y="1013158"/>
                  <a:pt x="74489" y="1046992"/>
                </a:cubicBezTo>
                <a:cubicBezTo>
                  <a:pt x="74489" y="1080552"/>
                  <a:pt x="78123" y="1110225"/>
                  <a:pt x="85392" y="1136010"/>
                </a:cubicBezTo>
                <a:cubicBezTo>
                  <a:pt x="92661" y="1161794"/>
                  <a:pt x="103085" y="1183349"/>
                  <a:pt x="116663" y="1200675"/>
                </a:cubicBezTo>
                <a:cubicBezTo>
                  <a:pt x="130242" y="1218001"/>
                  <a:pt x="146906" y="1231098"/>
                  <a:pt x="166656" y="1239966"/>
                </a:cubicBezTo>
                <a:cubicBezTo>
                  <a:pt x="186406" y="1248834"/>
                  <a:pt x="208761" y="1253267"/>
                  <a:pt x="233723" y="1253267"/>
                </a:cubicBezTo>
                <a:cubicBezTo>
                  <a:pt x="254843" y="1253267"/>
                  <a:pt x="273290" y="1250675"/>
                  <a:pt x="289062" y="1245491"/>
                </a:cubicBezTo>
                <a:cubicBezTo>
                  <a:pt x="304834" y="1240307"/>
                  <a:pt x="318274" y="1234509"/>
                  <a:pt x="329382" y="1228097"/>
                </a:cubicBezTo>
                <a:cubicBezTo>
                  <a:pt x="340490" y="1221685"/>
                  <a:pt x="349610" y="1215887"/>
                  <a:pt x="356743" y="1210703"/>
                </a:cubicBezTo>
                <a:cubicBezTo>
                  <a:pt x="363875" y="1205518"/>
                  <a:pt x="369499" y="1202926"/>
                  <a:pt x="373613" y="1202926"/>
                </a:cubicBezTo>
                <a:cubicBezTo>
                  <a:pt x="375536" y="1202926"/>
                  <a:pt x="377182" y="1203336"/>
                  <a:pt x="378553" y="1204154"/>
                </a:cubicBezTo>
                <a:cubicBezTo>
                  <a:pt x="379924" y="1204973"/>
                  <a:pt x="381020" y="1206542"/>
                  <a:pt x="381843" y="1208861"/>
                </a:cubicBezTo>
                <a:cubicBezTo>
                  <a:pt x="382666" y="1211180"/>
                  <a:pt x="383283" y="1214386"/>
                  <a:pt x="383694" y="1218479"/>
                </a:cubicBezTo>
                <a:cubicBezTo>
                  <a:pt x="384106" y="1222572"/>
                  <a:pt x="384312" y="1227756"/>
                  <a:pt x="384312" y="1234031"/>
                </a:cubicBezTo>
                <a:cubicBezTo>
                  <a:pt x="384312" y="1238397"/>
                  <a:pt x="384175" y="1242217"/>
                  <a:pt x="383902" y="1245491"/>
                </a:cubicBezTo>
                <a:cubicBezTo>
                  <a:pt x="383630" y="1248765"/>
                  <a:pt x="383152" y="1251630"/>
                  <a:pt x="382470" y="1254086"/>
                </a:cubicBezTo>
                <a:cubicBezTo>
                  <a:pt x="381788" y="1256542"/>
                  <a:pt x="380901" y="1258724"/>
                  <a:pt x="379810" y="1260634"/>
                </a:cubicBezTo>
                <a:cubicBezTo>
                  <a:pt x="378718" y="1262544"/>
                  <a:pt x="376808" y="1264864"/>
                  <a:pt x="374080" y="1267592"/>
                </a:cubicBezTo>
                <a:cubicBezTo>
                  <a:pt x="371351" y="1270321"/>
                  <a:pt x="365621" y="1274482"/>
                  <a:pt x="356890" y="1280075"/>
                </a:cubicBezTo>
                <a:cubicBezTo>
                  <a:pt x="348159" y="1285669"/>
                  <a:pt x="337313" y="1291126"/>
                  <a:pt x="324352" y="1296446"/>
                </a:cubicBezTo>
                <a:cubicBezTo>
                  <a:pt x="311392" y="1301767"/>
                  <a:pt x="296522" y="1306269"/>
                  <a:pt x="279741" y="1309952"/>
                </a:cubicBezTo>
                <a:cubicBezTo>
                  <a:pt x="262961" y="1313636"/>
                  <a:pt x="244612" y="1315478"/>
                  <a:pt x="224693" y="1315478"/>
                </a:cubicBezTo>
                <a:cubicBezTo>
                  <a:pt x="190314" y="1315478"/>
                  <a:pt x="159277" y="1309748"/>
                  <a:pt x="131583" y="1298288"/>
                </a:cubicBezTo>
                <a:cubicBezTo>
                  <a:pt x="103888" y="1286828"/>
                  <a:pt x="80287" y="1269911"/>
                  <a:pt x="60778" y="1247538"/>
                </a:cubicBezTo>
                <a:cubicBezTo>
                  <a:pt x="41269" y="1225164"/>
                  <a:pt x="26262" y="1197538"/>
                  <a:pt x="15757" y="1164659"/>
                </a:cubicBezTo>
                <a:cubicBezTo>
                  <a:pt x="5252" y="1131780"/>
                  <a:pt x="0" y="1093922"/>
                  <a:pt x="0" y="1051084"/>
                </a:cubicBezTo>
                <a:cubicBezTo>
                  <a:pt x="0" y="1007155"/>
                  <a:pt x="5662" y="968001"/>
                  <a:pt x="16985" y="933622"/>
                </a:cubicBezTo>
                <a:cubicBezTo>
                  <a:pt x="28308" y="899243"/>
                  <a:pt x="44202" y="870116"/>
                  <a:pt x="64666" y="846241"/>
                </a:cubicBezTo>
                <a:cubicBezTo>
                  <a:pt x="85130" y="822367"/>
                  <a:pt x="109618" y="804154"/>
                  <a:pt x="138131" y="791603"/>
                </a:cubicBezTo>
                <a:cubicBezTo>
                  <a:pt x="166644" y="779051"/>
                  <a:pt x="198227" y="772776"/>
                  <a:pt x="232879" y="772776"/>
                </a:cubicBezTo>
                <a:close/>
                <a:moveTo>
                  <a:pt x="3758134" y="771548"/>
                </a:moveTo>
                <a:cubicBezTo>
                  <a:pt x="3740672" y="771548"/>
                  <a:pt x="3724368" y="772844"/>
                  <a:pt x="3709225" y="775436"/>
                </a:cubicBezTo>
                <a:cubicBezTo>
                  <a:pt x="3694082" y="778028"/>
                  <a:pt x="3680508" y="781166"/>
                  <a:pt x="3668502" y="784849"/>
                </a:cubicBezTo>
                <a:cubicBezTo>
                  <a:pt x="3656497" y="788533"/>
                  <a:pt x="3646401" y="792489"/>
                  <a:pt x="3638215" y="796719"/>
                </a:cubicBezTo>
                <a:cubicBezTo>
                  <a:pt x="3630030" y="800948"/>
                  <a:pt x="3624846" y="804154"/>
                  <a:pt x="3622663" y="806337"/>
                </a:cubicBezTo>
                <a:cubicBezTo>
                  <a:pt x="3620480" y="808519"/>
                  <a:pt x="3618843" y="810770"/>
                  <a:pt x="3617752" y="813090"/>
                </a:cubicBezTo>
                <a:cubicBezTo>
                  <a:pt x="3616661" y="815409"/>
                  <a:pt x="3615774" y="817933"/>
                  <a:pt x="3615091" y="820661"/>
                </a:cubicBezTo>
                <a:cubicBezTo>
                  <a:pt x="3614409" y="823390"/>
                  <a:pt x="3613932" y="826459"/>
                  <a:pt x="3613659" y="829870"/>
                </a:cubicBezTo>
                <a:cubicBezTo>
                  <a:pt x="3613386" y="833281"/>
                  <a:pt x="3613250" y="836760"/>
                  <a:pt x="3613250" y="840307"/>
                </a:cubicBezTo>
                <a:cubicBezTo>
                  <a:pt x="3613250" y="845491"/>
                  <a:pt x="3613386" y="849856"/>
                  <a:pt x="3613659" y="853403"/>
                </a:cubicBezTo>
                <a:cubicBezTo>
                  <a:pt x="3613932" y="856951"/>
                  <a:pt x="3614478" y="859747"/>
                  <a:pt x="3615296" y="861794"/>
                </a:cubicBezTo>
                <a:cubicBezTo>
                  <a:pt x="3616114" y="863840"/>
                  <a:pt x="3617069" y="865272"/>
                  <a:pt x="3618161" y="866091"/>
                </a:cubicBezTo>
                <a:cubicBezTo>
                  <a:pt x="3619253" y="866910"/>
                  <a:pt x="3620753" y="867319"/>
                  <a:pt x="3622663" y="867319"/>
                </a:cubicBezTo>
                <a:cubicBezTo>
                  <a:pt x="3625937" y="867319"/>
                  <a:pt x="3630985" y="865409"/>
                  <a:pt x="3637806" y="861589"/>
                </a:cubicBezTo>
                <a:cubicBezTo>
                  <a:pt x="3644627" y="857769"/>
                  <a:pt x="3652949" y="853608"/>
                  <a:pt x="3662772" y="849106"/>
                </a:cubicBezTo>
                <a:cubicBezTo>
                  <a:pt x="3672595" y="844604"/>
                  <a:pt x="3684327" y="840511"/>
                  <a:pt x="3697970" y="836828"/>
                </a:cubicBezTo>
                <a:cubicBezTo>
                  <a:pt x="3711612" y="833144"/>
                  <a:pt x="3727165" y="831302"/>
                  <a:pt x="3744628" y="831302"/>
                </a:cubicBezTo>
                <a:cubicBezTo>
                  <a:pt x="3760726" y="831302"/>
                  <a:pt x="3774710" y="833212"/>
                  <a:pt x="3786579" y="837032"/>
                </a:cubicBezTo>
                <a:cubicBezTo>
                  <a:pt x="3798448" y="840852"/>
                  <a:pt x="3808407" y="846241"/>
                  <a:pt x="3816456" y="853199"/>
                </a:cubicBezTo>
                <a:cubicBezTo>
                  <a:pt x="3824505" y="860157"/>
                  <a:pt x="3830508" y="868683"/>
                  <a:pt x="3834464" y="878779"/>
                </a:cubicBezTo>
                <a:cubicBezTo>
                  <a:pt x="3838421" y="888874"/>
                  <a:pt x="3840398" y="899925"/>
                  <a:pt x="3840398" y="911930"/>
                </a:cubicBezTo>
                <a:cubicBezTo>
                  <a:pt x="3840398" y="926937"/>
                  <a:pt x="3837534" y="940238"/>
                  <a:pt x="3831803" y="951835"/>
                </a:cubicBezTo>
                <a:cubicBezTo>
                  <a:pt x="3826074" y="963431"/>
                  <a:pt x="3817957" y="973185"/>
                  <a:pt x="3807452" y="981098"/>
                </a:cubicBezTo>
                <a:cubicBezTo>
                  <a:pt x="3796947" y="989011"/>
                  <a:pt x="3784259" y="995013"/>
                  <a:pt x="3769389" y="999106"/>
                </a:cubicBezTo>
                <a:cubicBezTo>
                  <a:pt x="3754518" y="1003199"/>
                  <a:pt x="3738079" y="1005245"/>
                  <a:pt x="3720071" y="1005245"/>
                </a:cubicBezTo>
                <a:lnTo>
                  <a:pt x="3661545" y="1005245"/>
                </a:lnTo>
                <a:cubicBezTo>
                  <a:pt x="3658816" y="1005245"/>
                  <a:pt x="3656428" y="1005791"/>
                  <a:pt x="3654382" y="1006883"/>
                </a:cubicBezTo>
                <a:cubicBezTo>
                  <a:pt x="3652335" y="1007974"/>
                  <a:pt x="3650630" y="1009679"/>
                  <a:pt x="3649266" y="1011998"/>
                </a:cubicBezTo>
                <a:cubicBezTo>
                  <a:pt x="3647902" y="1014318"/>
                  <a:pt x="3646947" y="1017251"/>
                  <a:pt x="3646401" y="1020798"/>
                </a:cubicBezTo>
                <a:cubicBezTo>
                  <a:pt x="3645855" y="1024345"/>
                  <a:pt x="3645583" y="1028711"/>
                  <a:pt x="3645583" y="1033895"/>
                </a:cubicBezTo>
                <a:cubicBezTo>
                  <a:pt x="3645583" y="1039352"/>
                  <a:pt x="3645855" y="1043922"/>
                  <a:pt x="3646401" y="1047606"/>
                </a:cubicBezTo>
                <a:cubicBezTo>
                  <a:pt x="3646947" y="1051289"/>
                  <a:pt x="3647902" y="1054222"/>
                  <a:pt x="3649266" y="1056405"/>
                </a:cubicBezTo>
                <a:cubicBezTo>
                  <a:pt x="3650630" y="1058588"/>
                  <a:pt x="3652268" y="1060157"/>
                  <a:pt x="3654178" y="1061112"/>
                </a:cubicBezTo>
                <a:cubicBezTo>
                  <a:pt x="3656087" y="1062067"/>
                  <a:pt x="3658679" y="1062544"/>
                  <a:pt x="3661953" y="1062544"/>
                </a:cubicBezTo>
                <a:lnTo>
                  <a:pt x="3724163" y="1062544"/>
                </a:lnTo>
                <a:cubicBezTo>
                  <a:pt x="3745174" y="1062544"/>
                  <a:pt x="3763728" y="1065000"/>
                  <a:pt x="3779825" y="1069911"/>
                </a:cubicBezTo>
                <a:cubicBezTo>
                  <a:pt x="3795924" y="1074823"/>
                  <a:pt x="3809362" y="1081644"/>
                  <a:pt x="3820139" y="1090375"/>
                </a:cubicBezTo>
                <a:cubicBezTo>
                  <a:pt x="3830917" y="1099106"/>
                  <a:pt x="3839034" y="1109611"/>
                  <a:pt x="3844491" y="1121889"/>
                </a:cubicBezTo>
                <a:cubicBezTo>
                  <a:pt x="3849948" y="1134168"/>
                  <a:pt x="3852677" y="1147810"/>
                  <a:pt x="3852677" y="1162817"/>
                </a:cubicBezTo>
                <a:cubicBezTo>
                  <a:pt x="3852677" y="1176733"/>
                  <a:pt x="3849744" y="1189420"/>
                  <a:pt x="3843877" y="1200880"/>
                </a:cubicBezTo>
                <a:cubicBezTo>
                  <a:pt x="3838011" y="1212340"/>
                  <a:pt x="3829826" y="1222162"/>
                  <a:pt x="3819320" y="1230348"/>
                </a:cubicBezTo>
                <a:cubicBezTo>
                  <a:pt x="3808816" y="1238533"/>
                  <a:pt x="3796129" y="1244877"/>
                  <a:pt x="3781258" y="1249379"/>
                </a:cubicBezTo>
                <a:cubicBezTo>
                  <a:pt x="3766387" y="1253881"/>
                  <a:pt x="3749948" y="1256132"/>
                  <a:pt x="3731940" y="1256132"/>
                </a:cubicBezTo>
                <a:cubicBezTo>
                  <a:pt x="3712841" y="1256132"/>
                  <a:pt x="3696401" y="1254359"/>
                  <a:pt x="3682622" y="1250812"/>
                </a:cubicBezTo>
                <a:cubicBezTo>
                  <a:pt x="3668843" y="1247265"/>
                  <a:pt x="3657179" y="1243104"/>
                  <a:pt x="3647629" y="1238329"/>
                </a:cubicBezTo>
                <a:cubicBezTo>
                  <a:pt x="3638079" y="1233554"/>
                  <a:pt x="3630371" y="1229393"/>
                  <a:pt x="3624504" y="1225846"/>
                </a:cubicBezTo>
                <a:cubicBezTo>
                  <a:pt x="3618638" y="1222299"/>
                  <a:pt x="3614068" y="1220525"/>
                  <a:pt x="3610794" y="1220525"/>
                </a:cubicBezTo>
                <a:cubicBezTo>
                  <a:pt x="3607519" y="1220525"/>
                  <a:pt x="3605064" y="1222026"/>
                  <a:pt x="3603427" y="1225027"/>
                </a:cubicBezTo>
                <a:cubicBezTo>
                  <a:pt x="3601790" y="1228029"/>
                  <a:pt x="3600971" y="1233759"/>
                  <a:pt x="3600971" y="1242217"/>
                </a:cubicBezTo>
                <a:cubicBezTo>
                  <a:pt x="3600971" y="1248765"/>
                  <a:pt x="3601244" y="1254291"/>
                  <a:pt x="3601790" y="1258793"/>
                </a:cubicBezTo>
                <a:cubicBezTo>
                  <a:pt x="3602335" y="1263295"/>
                  <a:pt x="3602881" y="1267115"/>
                  <a:pt x="3603427" y="1270252"/>
                </a:cubicBezTo>
                <a:cubicBezTo>
                  <a:pt x="3603973" y="1273390"/>
                  <a:pt x="3604859" y="1275982"/>
                  <a:pt x="3606087" y="1278029"/>
                </a:cubicBezTo>
                <a:cubicBezTo>
                  <a:pt x="3607315" y="1280075"/>
                  <a:pt x="3609089" y="1282122"/>
                  <a:pt x="3611408" y="1284168"/>
                </a:cubicBezTo>
                <a:cubicBezTo>
                  <a:pt x="3613727" y="1286214"/>
                  <a:pt x="3617820" y="1288875"/>
                  <a:pt x="3623686" y="1292149"/>
                </a:cubicBezTo>
                <a:cubicBezTo>
                  <a:pt x="3629553" y="1295423"/>
                  <a:pt x="3637670" y="1298970"/>
                  <a:pt x="3648038" y="1302790"/>
                </a:cubicBezTo>
                <a:cubicBezTo>
                  <a:pt x="3658407" y="1306610"/>
                  <a:pt x="3670685" y="1309884"/>
                  <a:pt x="3684873" y="1312613"/>
                </a:cubicBezTo>
                <a:cubicBezTo>
                  <a:pt x="3699061" y="1315341"/>
                  <a:pt x="3715023" y="1316705"/>
                  <a:pt x="3732759" y="1316705"/>
                </a:cubicBezTo>
                <a:cubicBezTo>
                  <a:pt x="3764682" y="1316705"/>
                  <a:pt x="3792923" y="1313022"/>
                  <a:pt x="3817479" y="1305655"/>
                </a:cubicBezTo>
                <a:cubicBezTo>
                  <a:pt x="3842036" y="1298288"/>
                  <a:pt x="3862704" y="1287715"/>
                  <a:pt x="3879485" y="1273936"/>
                </a:cubicBezTo>
                <a:cubicBezTo>
                  <a:pt x="3896265" y="1260157"/>
                  <a:pt x="3908952" y="1243649"/>
                  <a:pt x="3917547" y="1224413"/>
                </a:cubicBezTo>
                <a:cubicBezTo>
                  <a:pt x="3926142" y="1205177"/>
                  <a:pt x="3930439" y="1183827"/>
                  <a:pt x="3930439" y="1160362"/>
                </a:cubicBezTo>
                <a:cubicBezTo>
                  <a:pt x="3930439" y="1142899"/>
                  <a:pt x="3927438" y="1126596"/>
                  <a:pt x="3921435" y="1111453"/>
                </a:cubicBezTo>
                <a:cubicBezTo>
                  <a:pt x="3915433" y="1096310"/>
                  <a:pt x="3907247" y="1082940"/>
                  <a:pt x="3896879" y="1071344"/>
                </a:cubicBezTo>
                <a:cubicBezTo>
                  <a:pt x="3886511" y="1059747"/>
                  <a:pt x="3874232" y="1050266"/>
                  <a:pt x="3860044" y="1042899"/>
                </a:cubicBezTo>
                <a:cubicBezTo>
                  <a:pt x="3845856" y="1035532"/>
                  <a:pt x="3830576" y="1030893"/>
                  <a:pt x="3814205" y="1028983"/>
                </a:cubicBezTo>
                <a:lnTo>
                  <a:pt x="3814205" y="1027756"/>
                </a:lnTo>
                <a:cubicBezTo>
                  <a:pt x="3827848" y="1025300"/>
                  <a:pt x="3840808" y="1020730"/>
                  <a:pt x="3853086" y="1014045"/>
                </a:cubicBezTo>
                <a:cubicBezTo>
                  <a:pt x="3865365" y="1007360"/>
                  <a:pt x="3876074" y="998765"/>
                  <a:pt x="3885214" y="988260"/>
                </a:cubicBezTo>
                <a:cubicBezTo>
                  <a:pt x="3894355" y="977756"/>
                  <a:pt x="3901585" y="965341"/>
                  <a:pt x="3906906" y="951016"/>
                </a:cubicBezTo>
                <a:cubicBezTo>
                  <a:pt x="3912227" y="936691"/>
                  <a:pt x="3914887" y="920525"/>
                  <a:pt x="3914887" y="902517"/>
                </a:cubicBezTo>
                <a:cubicBezTo>
                  <a:pt x="3914887" y="882871"/>
                  <a:pt x="3911681" y="865000"/>
                  <a:pt x="3905269" y="848901"/>
                </a:cubicBezTo>
                <a:cubicBezTo>
                  <a:pt x="3898857" y="832803"/>
                  <a:pt x="3889035" y="819024"/>
                  <a:pt x="3875801" y="807564"/>
                </a:cubicBezTo>
                <a:cubicBezTo>
                  <a:pt x="3862568" y="796105"/>
                  <a:pt x="3846196" y="787237"/>
                  <a:pt x="3826687" y="780961"/>
                </a:cubicBezTo>
                <a:cubicBezTo>
                  <a:pt x="3807179" y="774686"/>
                  <a:pt x="3784328" y="771548"/>
                  <a:pt x="3758134" y="771548"/>
                </a:cubicBezTo>
                <a:close/>
                <a:moveTo>
                  <a:pt x="3110136" y="771548"/>
                </a:moveTo>
                <a:cubicBezTo>
                  <a:pt x="3069754" y="771548"/>
                  <a:pt x="3034420" y="778028"/>
                  <a:pt x="3004133" y="790989"/>
                </a:cubicBezTo>
                <a:cubicBezTo>
                  <a:pt x="2973846" y="803949"/>
                  <a:pt x="2948608" y="822367"/>
                  <a:pt x="2928417" y="846241"/>
                </a:cubicBezTo>
                <a:cubicBezTo>
                  <a:pt x="2908226" y="870116"/>
                  <a:pt x="2893083" y="899106"/>
                  <a:pt x="2882987" y="933213"/>
                </a:cubicBezTo>
                <a:cubicBezTo>
                  <a:pt x="2872892" y="967319"/>
                  <a:pt x="2867844" y="1005245"/>
                  <a:pt x="2867844" y="1046992"/>
                </a:cubicBezTo>
                <a:cubicBezTo>
                  <a:pt x="2867844" y="1090648"/>
                  <a:pt x="2872482" y="1129256"/>
                  <a:pt x="2881759" y="1162817"/>
                </a:cubicBezTo>
                <a:cubicBezTo>
                  <a:pt x="2891036" y="1196378"/>
                  <a:pt x="2905156" y="1224482"/>
                  <a:pt x="2924120" y="1247128"/>
                </a:cubicBezTo>
                <a:cubicBezTo>
                  <a:pt x="2943083" y="1269775"/>
                  <a:pt x="2967093" y="1287033"/>
                  <a:pt x="2996152" y="1298902"/>
                </a:cubicBezTo>
                <a:cubicBezTo>
                  <a:pt x="3025211" y="1310771"/>
                  <a:pt x="3059659" y="1316705"/>
                  <a:pt x="3099495" y="1316705"/>
                </a:cubicBezTo>
                <a:cubicBezTo>
                  <a:pt x="3139877" y="1316705"/>
                  <a:pt x="3175211" y="1310225"/>
                  <a:pt x="3205497" y="1297265"/>
                </a:cubicBezTo>
                <a:cubicBezTo>
                  <a:pt x="3235784" y="1284304"/>
                  <a:pt x="3260955" y="1265750"/>
                  <a:pt x="3281009" y="1241603"/>
                </a:cubicBezTo>
                <a:cubicBezTo>
                  <a:pt x="3301064" y="1217456"/>
                  <a:pt x="3316139" y="1188192"/>
                  <a:pt x="3326235" y="1153813"/>
                </a:cubicBezTo>
                <a:cubicBezTo>
                  <a:pt x="3336330" y="1119434"/>
                  <a:pt x="3341378" y="1080825"/>
                  <a:pt x="3341378" y="1037988"/>
                </a:cubicBezTo>
                <a:cubicBezTo>
                  <a:pt x="3341378" y="995150"/>
                  <a:pt x="3336671" y="957155"/>
                  <a:pt x="3327257" y="924004"/>
                </a:cubicBezTo>
                <a:cubicBezTo>
                  <a:pt x="3317844" y="890852"/>
                  <a:pt x="3303520" y="863021"/>
                  <a:pt x="3284284" y="840511"/>
                </a:cubicBezTo>
                <a:cubicBezTo>
                  <a:pt x="3265047" y="818001"/>
                  <a:pt x="3240969" y="800880"/>
                  <a:pt x="3212046" y="789147"/>
                </a:cubicBezTo>
                <a:cubicBezTo>
                  <a:pt x="3183124" y="777414"/>
                  <a:pt x="3149154" y="771548"/>
                  <a:pt x="3110136" y="771548"/>
                </a:cubicBezTo>
                <a:close/>
                <a:moveTo>
                  <a:pt x="649894" y="0"/>
                </a:moveTo>
                <a:lnTo>
                  <a:pt x="8430739" y="0"/>
                </a:lnTo>
                <a:lnTo>
                  <a:pt x="8016366" y="903211"/>
                </a:lnTo>
                <a:lnTo>
                  <a:pt x="8016366" y="789556"/>
                </a:lnTo>
                <a:cubicBezTo>
                  <a:pt x="8016366" y="787646"/>
                  <a:pt x="8015821" y="785873"/>
                  <a:pt x="8014729" y="784236"/>
                </a:cubicBezTo>
                <a:cubicBezTo>
                  <a:pt x="8013638" y="782598"/>
                  <a:pt x="8011728" y="781234"/>
                  <a:pt x="8008999" y="780143"/>
                </a:cubicBezTo>
                <a:cubicBezTo>
                  <a:pt x="8006271" y="779051"/>
                  <a:pt x="8002656" y="778233"/>
                  <a:pt x="7998154" y="777687"/>
                </a:cubicBezTo>
                <a:cubicBezTo>
                  <a:pt x="7993652" y="777141"/>
                  <a:pt x="7987990" y="776869"/>
                  <a:pt x="7981169" y="776869"/>
                </a:cubicBezTo>
                <a:cubicBezTo>
                  <a:pt x="7974893" y="776869"/>
                  <a:pt x="7969504" y="777141"/>
                  <a:pt x="7965002" y="777687"/>
                </a:cubicBezTo>
                <a:cubicBezTo>
                  <a:pt x="7960500" y="778233"/>
                  <a:pt x="7956817" y="779051"/>
                  <a:pt x="7953952" y="780143"/>
                </a:cubicBezTo>
                <a:cubicBezTo>
                  <a:pt x="7951087" y="781234"/>
                  <a:pt x="7949040" y="782598"/>
                  <a:pt x="7947812" y="784236"/>
                </a:cubicBezTo>
                <a:cubicBezTo>
                  <a:pt x="7946585" y="785873"/>
                  <a:pt x="7945971" y="787646"/>
                  <a:pt x="7945971" y="789556"/>
                </a:cubicBezTo>
                <a:lnTo>
                  <a:pt x="7945971" y="1056653"/>
                </a:lnTo>
                <a:lnTo>
                  <a:pt x="7269983" y="2530106"/>
                </a:lnTo>
                <a:lnTo>
                  <a:pt x="649894" y="2530106"/>
                </a:lnTo>
                <a:lnTo>
                  <a:pt x="649894" y="840307"/>
                </a:lnTo>
                <a:lnTo>
                  <a:pt x="788194" y="840307"/>
                </a:lnTo>
                <a:lnTo>
                  <a:pt x="788194" y="1298697"/>
                </a:lnTo>
                <a:cubicBezTo>
                  <a:pt x="788194" y="1300880"/>
                  <a:pt x="788808" y="1302722"/>
                  <a:pt x="790036" y="1304222"/>
                </a:cubicBezTo>
                <a:cubicBezTo>
                  <a:pt x="791264" y="1305723"/>
                  <a:pt x="793173" y="1307019"/>
                  <a:pt x="795766" y="1308111"/>
                </a:cubicBezTo>
                <a:cubicBezTo>
                  <a:pt x="798358" y="1309202"/>
                  <a:pt x="801973" y="1310021"/>
                  <a:pt x="806611" y="1310566"/>
                </a:cubicBezTo>
                <a:cubicBezTo>
                  <a:pt x="811250" y="1311112"/>
                  <a:pt x="816843" y="1311385"/>
                  <a:pt x="823392" y="1311385"/>
                </a:cubicBezTo>
                <a:cubicBezTo>
                  <a:pt x="830213" y="1311385"/>
                  <a:pt x="835875" y="1311112"/>
                  <a:pt x="840377" y="1310566"/>
                </a:cubicBezTo>
                <a:cubicBezTo>
                  <a:pt x="844879" y="1310021"/>
                  <a:pt x="848494" y="1309202"/>
                  <a:pt x="851223" y="1308111"/>
                </a:cubicBezTo>
                <a:cubicBezTo>
                  <a:pt x="853951" y="1307019"/>
                  <a:pt x="855861" y="1305723"/>
                  <a:pt x="856952" y="1304222"/>
                </a:cubicBezTo>
                <a:cubicBezTo>
                  <a:pt x="858044" y="1302722"/>
                  <a:pt x="858590" y="1300880"/>
                  <a:pt x="858590" y="1298697"/>
                </a:cubicBezTo>
                <a:lnTo>
                  <a:pt x="858590" y="807974"/>
                </a:lnTo>
                <a:cubicBezTo>
                  <a:pt x="858590" y="798424"/>
                  <a:pt x="856407" y="791261"/>
                  <a:pt x="852041" y="786487"/>
                </a:cubicBezTo>
                <a:cubicBezTo>
                  <a:pt x="847676" y="781712"/>
                  <a:pt x="841673" y="779324"/>
                  <a:pt x="834033" y="779324"/>
                </a:cubicBezTo>
                <a:lnTo>
                  <a:pt x="649894" y="7793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6600" dirty="0">
              <a:solidFill>
                <a:schemeClr val="bg1"/>
              </a:solidFill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1633382">
            <a:off x="5483139" y="-840604"/>
            <a:ext cx="6430245" cy="6251919"/>
          </a:xfrm>
          <a:prstGeom prst="rtTriangl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81B021BF-A146-4486-952C-321C2E738A90}"/>
              </a:ext>
            </a:extLst>
          </p:cNvPr>
          <p:cNvSpPr/>
          <p:nvPr/>
        </p:nvSpPr>
        <p:spPr>
          <a:xfrm>
            <a:off x="6983360" y="99000"/>
            <a:ext cx="5136802" cy="1710000"/>
          </a:xfrm>
          <a:custGeom>
            <a:avLst/>
            <a:gdLst>
              <a:gd name="connsiteX0" fmla="*/ 0 w 9246000"/>
              <a:gd name="connsiteY0" fmla="*/ 0 h 6868103"/>
              <a:gd name="connsiteX1" fmla="*/ 6096000 w 9246000"/>
              <a:gd name="connsiteY1" fmla="*/ 0 h 6868103"/>
              <a:gd name="connsiteX2" fmla="*/ 6096000 w 9246000"/>
              <a:gd name="connsiteY2" fmla="*/ 2032 h 6868103"/>
              <a:gd name="connsiteX3" fmla="*/ 9246000 w 9246000"/>
              <a:gd name="connsiteY3" fmla="*/ 2032 h 6868103"/>
              <a:gd name="connsiteX4" fmla="*/ 6096000 w 9246000"/>
              <a:gd name="connsiteY4" fmla="*/ 6868103 h 6868103"/>
              <a:gd name="connsiteX5" fmla="*/ 0 w 9246000"/>
              <a:gd name="connsiteY5" fmla="*/ 6868103 h 686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46000" h="6868103">
                <a:moveTo>
                  <a:pt x="0" y="0"/>
                </a:moveTo>
                <a:lnTo>
                  <a:pt x="6096000" y="0"/>
                </a:lnTo>
                <a:lnTo>
                  <a:pt x="6096000" y="2032"/>
                </a:lnTo>
                <a:lnTo>
                  <a:pt x="9246000" y="2032"/>
                </a:lnTo>
                <a:lnTo>
                  <a:pt x="6096000" y="6868103"/>
                </a:lnTo>
                <a:lnTo>
                  <a:pt x="0" y="686810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2480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Глубокий оранжевый синий">
      <a:dk1>
        <a:sysClr val="windowText" lastClr="000000"/>
      </a:dk1>
      <a:lt1>
        <a:sysClr val="window" lastClr="FFFFFF"/>
      </a:lt1>
      <a:dk2>
        <a:srgbClr val="182D40"/>
      </a:dk2>
      <a:lt2>
        <a:srgbClr val="E7E6E6"/>
      </a:lt2>
      <a:accent1>
        <a:srgbClr val="4472C4"/>
      </a:accent1>
      <a:accent2>
        <a:srgbClr val="F24C2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542</Words>
  <Application>Microsoft Office PowerPoint</Application>
  <PresentationFormat>Широкоэкранный</PresentationFormat>
  <Paragraphs>121</Paragraphs>
  <Slides>10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Gilroy</vt:lpstr>
      <vt:lpstr>Gilroy-Regular</vt:lpstr>
      <vt:lpstr>Wingdings</vt:lpstr>
      <vt:lpstr>YS Text</vt:lpstr>
      <vt:lpstr>Тема Office</vt:lpstr>
      <vt:lpstr>Презентация PowerPoint</vt:lpstr>
      <vt:lpstr>Проблематика</vt:lpstr>
      <vt:lpstr>Почему наш робот лучший?</vt:lpstr>
      <vt:lpstr>Конкуренты</vt:lpstr>
      <vt:lpstr>Презентация PowerPoint</vt:lpstr>
      <vt:lpstr>Решаемые проблемы</vt:lpstr>
      <vt:lpstr>Схема принцип работы</vt:lpstr>
      <vt:lpstr>Рынок TAM SAM SOM</vt:lpstr>
      <vt:lpstr>Экономика TAM SAM SOM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Марат Гизатуллин</cp:lastModifiedBy>
  <cp:revision>61</cp:revision>
  <dcterms:created xsi:type="dcterms:W3CDTF">2020-06-15T10:11:26Z</dcterms:created>
  <dcterms:modified xsi:type="dcterms:W3CDTF">2024-12-19T13:33:34Z</dcterms:modified>
</cp:coreProperties>
</file>