
<file path=[Content_Types].xml><?xml version="1.0" encoding="utf-8"?>
<Types xmlns="http://schemas.openxmlformats.org/package/2006/content-types">
  <Default ContentType="image/jpeg" Extension="jpg"/>
  <Default ContentType="application/vnd.openxmlformats-officedocument.spreadsheetml.sheet" Extension="xlsx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ms-office.chartcolorstyle+xml" PartName="/ppt/charts/colors5.xml"/>
  <Override ContentType="application/vnd.ms-office.chartcolorstyle+xml" PartName="/ppt/charts/colors4.xml"/>
  <Override ContentType="application/vnd.ms-office.chartcolorstyle+xml" PartName="/ppt/charts/colors1.xml"/>
  <Override ContentType="application/vnd.ms-office.chartcolorstyle+xml" PartName="/ppt/charts/colors2.xml"/>
  <Override ContentType="application/vnd.ms-office.chartcolorstyle+xml" PartName="/ppt/charts/colors3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drawingml.chart+xml" PartName="/ppt/charts/chart3.xml"/>
  <Override ContentType="application/vnd.openxmlformats-officedocument.drawingml.chart+xml" PartName="/ppt/charts/chart2.xml"/>
  <Override ContentType="application/vnd.openxmlformats-officedocument.drawingml.chart+xml" PartName="/ppt/charts/chart5.xml"/>
  <Override ContentType="application/vnd.openxmlformats-officedocument.drawingml.chart+xml" PartName="/ppt/charts/chart4.xml"/>
  <Override ContentType="application/vnd.openxmlformats-officedocument.drawingml.chart+xml" PartName="/ppt/charts/chart1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binary" PartName="/ppt/metadata"/>
  <Override ContentType="application/vnd.openxmlformats-officedocument.presentationml.notesMaster+xml" PartName="/ppt/notesMasters/notesMaster1.xml"/>
  <Override ContentType="application/vnd.ms-office.chartstyle+xml" PartName="/ppt/charts/style3.xml"/>
  <Override ContentType="application/vnd.ms-office.chartstyle+xml" PartName="/ppt/charts/style4.xml"/>
  <Override ContentType="application/vnd.ms-office.chartstyle+xml" PartName="/ppt/charts/style5.xml"/>
  <Override ContentType="application/vnd.ms-office.chartstyle+xml" PartName="/ppt/charts/style1.xml"/>
  <Override ContentType="application/vnd.ms-office.chartstyle+xml" PartName="/ppt/charts/style2.xml"/>
  <Override ContentType="application/vnd.openxmlformats-officedocument.presentationml.presProps+xml" PartName="/ppt/presProps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  <p:sldMasterId id="2147483659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</p:sldIdLst>
  <p:sldSz cy="5143500" cx="9144000"/>
  <p:notesSz cx="6858000" cy="9144000"/>
  <p:embeddedFontLst>
    <p:embeddedFont>
      <p:font typeface="Raleway"/>
      <p:regular r:id="rId26"/>
      <p:bold r:id="rId27"/>
      <p:italic r:id="rId28"/>
      <p:boldItalic r:id="rId29"/>
    </p:embeddedFont>
    <p:embeddedFont>
      <p:font typeface="Raleway SemiBold"/>
      <p:regular r:id="rId30"/>
      <p:bold r:id="rId31"/>
      <p:italic r:id="rId32"/>
      <p:boldItalic r:id="rId33"/>
    </p:embeddedFont>
    <p:embeddedFont>
      <p:font typeface="Helvetica Neue"/>
      <p:regular r:id="rId34"/>
      <p:bold r:id="rId35"/>
      <p:italic r:id="rId36"/>
      <p:boldItalic r:id="rId37"/>
    </p:embeddedFont>
    <p:embeddedFont>
      <p:font typeface="Century Gothic"/>
      <p:regular r:id="rId38"/>
      <p:bold r:id="rId39"/>
      <p:italic r:id="rId40"/>
      <p:boldItalic r:id="rId4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r:id="rId42" roundtripDataSignature="AMtx7mhcyNOsoFso0z6mNeI2VetFh9uQc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01E63A72-F81D-4BBD-94D0-8E9460B8D9D6}">
  <a:tblStyle styleId="{01E63A72-F81D-4BBD-94D0-8E9460B8D9D6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CenturyGothic-italic.fntdata"/><Relationship Id="rId20" Type="http://schemas.openxmlformats.org/officeDocument/2006/relationships/slide" Target="slides/slide13.xml"/><Relationship Id="rId42" Type="http://customschemas.google.com/relationships/presentationmetadata" Target="metadata"/><Relationship Id="rId41" Type="http://schemas.openxmlformats.org/officeDocument/2006/relationships/font" Target="fonts/CenturyGothic-boldItalic.fntdata"/><Relationship Id="rId22" Type="http://schemas.openxmlformats.org/officeDocument/2006/relationships/slide" Target="slides/slide15.xml"/><Relationship Id="rId21" Type="http://schemas.openxmlformats.org/officeDocument/2006/relationships/slide" Target="slides/slide14.xml"/><Relationship Id="rId24" Type="http://schemas.openxmlformats.org/officeDocument/2006/relationships/slide" Target="slides/slide17.xml"/><Relationship Id="rId23" Type="http://schemas.openxmlformats.org/officeDocument/2006/relationships/slide" Target="slides/slide16.xml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font" Target="fonts/Raleway-regular.fntdata"/><Relationship Id="rId25" Type="http://schemas.openxmlformats.org/officeDocument/2006/relationships/slide" Target="slides/slide18.xml"/><Relationship Id="rId28" Type="http://schemas.openxmlformats.org/officeDocument/2006/relationships/font" Target="fonts/Raleway-italic.fntdata"/><Relationship Id="rId27" Type="http://schemas.openxmlformats.org/officeDocument/2006/relationships/font" Target="fonts/Raleway-bold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font" Target="fonts/Raleway-boldItalic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RalewaySemiBold-bold.fntdata"/><Relationship Id="rId30" Type="http://schemas.openxmlformats.org/officeDocument/2006/relationships/font" Target="fonts/RalewaySemiBold-regular.fntdata"/><Relationship Id="rId11" Type="http://schemas.openxmlformats.org/officeDocument/2006/relationships/slide" Target="slides/slide4.xml"/><Relationship Id="rId33" Type="http://schemas.openxmlformats.org/officeDocument/2006/relationships/font" Target="fonts/RalewaySemiBold-boldItalic.fntdata"/><Relationship Id="rId10" Type="http://schemas.openxmlformats.org/officeDocument/2006/relationships/slide" Target="slides/slide3.xml"/><Relationship Id="rId32" Type="http://schemas.openxmlformats.org/officeDocument/2006/relationships/font" Target="fonts/RalewaySemiBold-italic.fntdata"/><Relationship Id="rId13" Type="http://schemas.openxmlformats.org/officeDocument/2006/relationships/slide" Target="slides/slide6.xml"/><Relationship Id="rId35" Type="http://schemas.openxmlformats.org/officeDocument/2006/relationships/font" Target="fonts/HelveticaNeue-bold.fntdata"/><Relationship Id="rId12" Type="http://schemas.openxmlformats.org/officeDocument/2006/relationships/slide" Target="slides/slide5.xml"/><Relationship Id="rId34" Type="http://schemas.openxmlformats.org/officeDocument/2006/relationships/font" Target="fonts/HelveticaNeue-regular.fntdata"/><Relationship Id="rId15" Type="http://schemas.openxmlformats.org/officeDocument/2006/relationships/slide" Target="slides/slide8.xml"/><Relationship Id="rId37" Type="http://schemas.openxmlformats.org/officeDocument/2006/relationships/font" Target="fonts/HelveticaNeue-boldItalic.fntdata"/><Relationship Id="rId14" Type="http://schemas.openxmlformats.org/officeDocument/2006/relationships/slide" Target="slides/slide7.xml"/><Relationship Id="rId36" Type="http://schemas.openxmlformats.org/officeDocument/2006/relationships/font" Target="fonts/HelveticaNeue-italic.fntdata"/><Relationship Id="rId17" Type="http://schemas.openxmlformats.org/officeDocument/2006/relationships/slide" Target="slides/slide10.xml"/><Relationship Id="rId39" Type="http://schemas.openxmlformats.org/officeDocument/2006/relationships/font" Target="fonts/CenturyGothic-bold.fntdata"/><Relationship Id="rId16" Type="http://schemas.openxmlformats.org/officeDocument/2006/relationships/slide" Target="slides/slide9.xml"/><Relationship Id="rId38" Type="http://schemas.openxmlformats.org/officeDocument/2006/relationships/font" Target="fonts/CenturyGothic-regular.fntdata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charts/_rels/chart1.xml.rels><?xml version="1.0" encoding="UTF-8" standalone="yes"?><Relationships xmlns="http://schemas.openxmlformats.org/package/2006/relationships"><Relationship Id="rId1" Type="http://schemas.microsoft.com/office/2011/relationships/chartStyle" Target="style1.xml"/><Relationship Id="rId2" Type="http://schemas.microsoft.com/office/2011/relationships/chartColorStyle" Target="colors1.xml"/><Relationship Id="rId3" Type="http://schemas.openxmlformats.org/officeDocument/2006/relationships/package" Target="../embeddings/Microsoft_Excel_Sheet1.xlsx"/></Relationships>
</file>

<file path=ppt/charts/_rels/chart2.xml.rels><?xml version="1.0" encoding="UTF-8" standalone="yes"?><Relationships xmlns="http://schemas.openxmlformats.org/package/2006/relationships"><Relationship Id="rId1" Type="http://schemas.microsoft.com/office/2011/relationships/chartStyle" Target="style2.xml"/><Relationship Id="rId2" Type="http://schemas.microsoft.com/office/2011/relationships/chartColorStyle" Target="colors2.xml"/><Relationship Id="rId3" Type="http://schemas.openxmlformats.org/officeDocument/2006/relationships/package" Target="../embeddings/Microsoft_Excel_Sheet2.xlsx"/></Relationships>
</file>

<file path=ppt/charts/_rels/chart3.xml.rels><?xml version="1.0" encoding="UTF-8" standalone="yes"?><Relationships xmlns="http://schemas.openxmlformats.org/package/2006/relationships"><Relationship Id="rId1" Type="http://schemas.microsoft.com/office/2011/relationships/chartStyle" Target="style3.xml"/><Relationship Id="rId2" Type="http://schemas.microsoft.com/office/2011/relationships/chartColorStyle" Target="colors3.xml"/><Relationship Id="rId3" Type="http://schemas.openxmlformats.org/officeDocument/2006/relationships/package" Target="../embeddings/Microsoft_Excel_Sheet3.xlsx"/></Relationships>
</file>

<file path=ppt/charts/_rels/chart4.xml.rels><?xml version="1.0" encoding="UTF-8" standalone="yes"?><Relationships xmlns="http://schemas.openxmlformats.org/package/2006/relationships"><Relationship Id="rId1" Type="http://schemas.microsoft.com/office/2011/relationships/chartStyle" Target="style4.xml"/><Relationship Id="rId2" Type="http://schemas.microsoft.com/office/2011/relationships/chartColorStyle" Target="colors4.xml"/><Relationship Id="rId3" Type="http://schemas.openxmlformats.org/officeDocument/2006/relationships/package" Target="../embeddings/Microsoft_Excel_Sheet4.xlsx"/></Relationships>
</file>

<file path=ppt/charts/_rels/chart5.xml.rels><?xml version="1.0" encoding="UTF-8" standalone="yes"?><Relationships xmlns="http://schemas.openxmlformats.org/package/2006/relationships"><Relationship Id="rId1" Type="http://schemas.microsoft.com/office/2011/relationships/chartStyle" Target="style5.xml"/><Relationship Id="rId2" Type="http://schemas.microsoft.com/office/2011/relationships/chartColorStyle" Target="colors5.xml"/><Relationship Id="rId3" Type="http://schemas.openxmlformats.org/officeDocument/2006/relationships/package" Target="../embeddings/Microsoft_Excel_Sheet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/>
              <a:t>Соотношение</a:t>
            </a:r>
            <a:r>
              <a:rPr lang="ru-RU" baseline="0" dirty="0"/>
              <a:t> стоимости услуг дизайнера и сколько за эти услуги готовы платить</a:t>
            </a:r>
            <a:endParaRPr lang="ru-RU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1-ая квартира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Лист1!$A$2:$A$5</c:f>
              <c:strCache>
                <c:ptCount val="2"/>
                <c:pt idx="0">
                  <c:v>Стоимость проекта</c:v>
                </c:pt>
                <c:pt idx="1">
                  <c:v>Готовы отдать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175000</c:v>
                </c:pt>
                <c:pt idx="1">
                  <c:v>40000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7C6-4470-B88D-3222E82B3925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2-ая квартира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Лист1!$A$2:$A$5</c:f>
              <c:strCache>
                <c:ptCount val="2"/>
                <c:pt idx="0">
                  <c:v>Стоимость проекта</c:v>
                </c:pt>
                <c:pt idx="1">
                  <c:v>Готовы отдать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225000</c:v>
                </c:pt>
                <c:pt idx="1">
                  <c:v>60000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7C6-4470-B88D-3222E82B3925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3-ая квартира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Лист1!$A$2:$A$5</c:f>
              <c:strCache>
                <c:ptCount val="2"/>
                <c:pt idx="0">
                  <c:v>Стоимость проекта</c:v>
                </c:pt>
                <c:pt idx="1">
                  <c:v>Готовы отдать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300000</c:v>
                </c:pt>
                <c:pt idx="1">
                  <c:v>90000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7C6-4470-B88D-3222E82B39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88707071"/>
        <c:axId val="178407167"/>
      </c:barChart>
      <c:catAx>
        <c:axId val="18870707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78407167"/>
        <c:crosses val="autoZero"/>
        <c:auto val="1"/>
        <c:lblAlgn val="ctr"/>
        <c:lblOffset val="100"/>
        <c:noMultiLvlLbl val="0"/>
      </c:catAx>
      <c:valAx>
        <c:axId val="17840716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8870707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200" dirty="0"/>
              <a:t>Хотели бы вы, чтобы у вас в доме был дизайнерский ремонт?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26159742523685614"/>
          <c:y val="0.194999569096692"/>
          <c:w val="0.47062165748551621"/>
          <c:h val="0.65081683108321009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Хотели бы вы, чтобы у вас в доме был дизайнерский ремонт?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BB89-44CE-B942-F483E1C7D388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BB89-44CE-B942-F483E1C7D388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BB89-44CE-B942-F483E1C7D388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BB89-44CE-B942-F483E1C7D388}"/>
              </c:ext>
            </c:extLst>
          </c:dPt>
          <c:cat>
            <c:strRef>
              <c:f>Лист1!$A$2:$A$5</c:f>
              <c:strCache>
                <c:ptCount val="4"/>
                <c:pt idx="0">
                  <c:v>Да</c:v>
                </c:pt>
                <c:pt idx="1">
                  <c:v>Нет</c:v>
                </c:pt>
                <c:pt idx="2">
                  <c:v>Меня устраивает мой ремонт</c:v>
                </c:pt>
                <c:pt idx="3">
                  <c:v>Другие варианты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75</c:v>
                </c:pt>
                <c:pt idx="1">
                  <c:v>10</c:v>
                </c:pt>
                <c:pt idx="2">
                  <c:v>3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86B-4508-A8F2-1845D786AD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3"/>
        <c:txPr>
          <a:bodyPr rot="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ayout>
        <c:manualLayout>
          <c:xMode val="edge"/>
          <c:yMode val="edge"/>
          <c:x val="1.9808304687121531E-3"/>
          <c:y val="0.85700810367533586"/>
          <c:w val="0.98565267231971387"/>
          <c:h val="0.13444115880672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Обратились бы вы к дизайнеру для создания проекта?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8F87-431E-8B38-11B7052C0D64}"/>
              </c:ext>
            </c:extLst>
          </c:dPt>
          <c:dPt>
            <c:idx val="1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8F87-431E-8B38-11B7052C0D64}"/>
              </c:ext>
            </c:extLst>
          </c:dPt>
          <c:dPt>
            <c:idx val="2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8F87-431E-8B38-11B7052C0D64}"/>
              </c:ext>
            </c:extLst>
          </c:dPt>
          <c:dPt>
            <c:idx val="3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8F87-431E-8B38-11B7052C0D64}"/>
              </c:ext>
            </c:extLst>
          </c:dPt>
          <c:cat>
            <c:strRef>
              <c:f>Лист1!$A$2:$A$5</c:f>
              <c:strCache>
                <c:ptCount val="3"/>
                <c:pt idx="0">
                  <c:v>Да</c:v>
                </c:pt>
                <c:pt idx="1">
                  <c:v>Нет</c:v>
                </c:pt>
                <c:pt idx="2">
                  <c:v>Затрудняюсь ответить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10</c:v>
                </c:pt>
                <c:pt idx="1">
                  <c:v>78</c:v>
                </c:pt>
                <c:pt idx="2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EE5-4E30-B96E-D8BF596E51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200" dirty="0"/>
              <a:t>Удобно ли вам пользоваться приложением?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Удобно ли вам пользоваться приложением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8A2-44BD-BFE0-5BCC144AAC4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8A2-44BD-BFE0-5BCC144AAC4F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E8A2-44BD-BFE0-5BCC144AAC4F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E8A2-44BD-BFE0-5BCC144AAC4F}"/>
              </c:ext>
            </c:extLst>
          </c:dPt>
          <c:cat>
            <c:strRef>
              <c:f>Лист1!$A$2:$A$5</c:f>
              <c:strCache>
                <c:ptCount val="4"/>
                <c:pt idx="0">
                  <c:v>Да</c:v>
                </c:pt>
                <c:pt idx="1">
                  <c:v>Не очень</c:v>
                </c:pt>
                <c:pt idx="2">
                  <c:v>Есть трудности</c:v>
                </c:pt>
                <c:pt idx="3">
                  <c:v>Затрудняюсь ответить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83</c:v>
                </c:pt>
                <c:pt idx="1">
                  <c:v>11</c:v>
                </c:pt>
                <c:pt idx="2">
                  <c:v>6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F97-4D6B-AA8B-5A1E6828BA8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Хотели бы вы что-то изменить в приложении?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891D-4EDA-AEA7-5C1B711A3FB0}"/>
              </c:ext>
            </c:extLst>
          </c:dPt>
          <c:dPt>
            <c:idx val="1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891D-4EDA-AEA7-5C1B711A3FB0}"/>
              </c:ext>
            </c:extLst>
          </c:dPt>
          <c:dPt>
            <c:idx val="2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891D-4EDA-AEA7-5C1B711A3FB0}"/>
              </c:ext>
            </c:extLst>
          </c:dPt>
          <c:dPt>
            <c:idx val="3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891D-4EDA-AEA7-5C1B711A3FB0}"/>
              </c:ext>
            </c:extLst>
          </c:dPt>
          <c:cat>
            <c:strRef>
              <c:f>Лист1!$A$2:$A$5</c:f>
              <c:strCache>
                <c:ptCount val="2"/>
                <c:pt idx="0">
                  <c:v>Все устраивает</c:v>
                </c:pt>
                <c:pt idx="1">
                  <c:v>Другое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88</c:v>
                </c:pt>
                <c:pt idx="1">
                  <c:v>3.2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9DC-4EDD-9EF8-E4D8E10FF4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2" name="Google Shape;102;p1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0" name="Google Shape;120;p2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1" name="Google Shape;141;p3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3" name="Google Shape;163;p4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9" name="Google Shape;179;p5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5" name="Google Shape;195;p6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1" name="Google Shape;211;p7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20" name="Google Shape;220;p8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34" name="Google Shape;234;p9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9" name="Google Shape;249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1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2" name="Google Shape;262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4" name="Google Shape;274;p12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1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1" name="Google Shape;281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1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4" name="Google Shape;294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05" name="Google Shape;305;p15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18" name="Google Shape;318;p16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1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3" name="Google Shape;333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49" name="Google Shape;349;p18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9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Relationship Id="rId3" Type="http://schemas.openxmlformats.org/officeDocument/2006/relationships/image" Target="../media/image6.png"/><Relationship Id="rId4" Type="http://schemas.openxmlformats.org/officeDocument/2006/relationships/image" Target="../media/image19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Relationship Id="rId3" Type="http://schemas.openxmlformats.org/officeDocument/2006/relationships/image" Target="../media/image19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9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_HEADER" type="secHead">
  <p:cSld name="SECTION_HEADER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0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1" name="Google Shape;11;p20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_AND_BODY" type="tx">
  <p:cSld name="TITLE_AND_BODY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23"/>
          <p:cNvSpPr txBox="1"/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" name="Google Shape;14;p23"/>
          <p:cNvSpPr txBox="1"/>
          <p:nvPr>
            <p:ph idx="1" type="body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4"/>
          <p:cNvSpPr txBox="1"/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7" name="Google Shape;17;p24"/>
          <p:cNvSpPr txBox="1"/>
          <p:nvPr>
            <p:ph idx="1" type="subTitle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18" name="Google Shape;18;p24"/>
          <p:cNvSpPr txBox="1"/>
          <p:nvPr>
            <p:ph idx="12" type="sldNum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24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">
  <p:cSld name="CUSTOM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25"/>
          <p:cNvSpPr txBox="1"/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b="0" sz="3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22" name="Google Shape;22;p25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25"/>
          <p:cNvSpPr txBox="1"/>
          <p:nvPr>
            <p:ph idx="2" type="title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b="0" sz="22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26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le and body">
  <p:cSld name="1_Title and 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8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" name="Google Shape;30;p28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1" name="Google Shape;31;p28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2" name="Google Shape;32;p2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le and body 2">
  <p:cSld name="1_Title and body 2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29"/>
          <p:cNvPicPr preferRelativeResize="0"/>
          <p:nvPr/>
        </p:nvPicPr>
        <p:blipFill rotWithShape="1">
          <a:blip r:embed="rId2">
            <a:alphaModFix/>
          </a:blip>
          <a:srcRect b="4320" l="0" r="2181" t="1754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29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29"/>
          <p:cNvSpPr txBox="1"/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7" name="Google Shape;37;p29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8" name="Google Shape;38;p29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9" name="Google Shape;39;p2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le and body 3">
  <p:cSld name="1_Title and body 3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3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30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3" name="Google Shape;43;p30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" name="Google Shape;44;p30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45" name="Google Shape;45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_AND_TWO_COLUMNS" type="twoColTx">
  <p:cSld name="TITLE_AND_TWO_COLUMN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3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" name="Google Shape;48;p31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49" name="Google Shape;49;p31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50" name="Google Shape;50;p3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51" name="Google Shape;51;p3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_HEADER_1">
  <p:cSld name="SECTION_HEADER_1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22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58" name="Google Shape;58;p22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 type="title">
  <p:cSld name="TITLE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3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1" name="Google Shape;61;p3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62" name="Google Shape;62;p3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_HEADER" type="secHead">
  <p:cSld name="SECTION_HEADER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5" name="Google Shape;65;p3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_AND_BODY" type="tx">
  <p:cSld name="TITLE_AND_BOD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3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8" name="Google Shape;68;p3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9" name="Google Shape;69;p3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_AND_TWO_COLUMNS" type="twoColTx">
  <p:cSld name="TITLE_AND_TWO_COLUMNS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3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3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3" name="Google Shape;73;p3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4" name="Google Shape;74;p3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_ONLY" type="titleOnly">
  <p:cSld name="TITLE_ONLY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3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7" name="Google Shape;77;p3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_COLUMN_TEXT">
  <p:cSld name="ONE_COLUMN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0" name="Google Shape;80;p3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1" name="Google Shape;81;p3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_POINT">
  <p:cSld name="MAIN_POIN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3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4" name="Google Shape;84;p3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_TITLE_AND_DESCRIPTION">
  <p:cSld name="SECTION_TITLE_AND_DESCRIPTION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3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3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8" name="Google Shape;88;p3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9" name="Google Shape;89;p3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0" name="Google Shape;90;p3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_ONLY">
  <p:cSld name="CAPTION_ONLY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4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3" name="Google Shape;93;p4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_NUMBER">
  <p:cSld name="BIG_NUMBER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4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4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7" name="Google Shape;97;p4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4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3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b="1" i="0" sz="27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048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048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048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048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048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048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048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8" name="Google Shape;8;p19"/>
          <p:cNvSpPr txBox="1"/>
          <p:nvPr>
            <p:ph idx="12" type="sldNum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Google Shape;55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1.png"/><Relationship Id="rId4" Type="http://schemas.openxmlformats.org/officeDocument/2006/relationships/image" Target="../media/image13.png"/><Relationship Id="rId5" Type="http://schemas.openxmlformats.org/officeDocument/2006/relationships/image" Target="../media/image9.png"/><Relationship Id="rId6" Type="http://schemas.openxmlformats.org/officeDocument/2006/relationships/image" Target="../media/image8.png"/><Relationship Id="rId7" Type="http://schemas.openxmlformats.org/officeDocument/2006/relationships/image" Target="../media/image14.png"/><Relationship Id="rId8" Type="http://schemas.openxmlformats.org/officeDocument/2006/relationships/image" Target="../media/image7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Relationship Id="rId4" Type="http://schemas.openxmlformats.org/officeDocument/2006/relationships/image" Target="../media/image4.png"/><Relationship Id="rId5" Type="http://schemas.openxmlformats.org/officeDocument/2006/relationships/chart" Target="../charts/chart1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0.png"/><Relationship Id="rId4" Type="http://schemas.openxmlformats.org/officeDocument/2006/relationships/image" Target="../media/image18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2.png"/><Relationship Id="rId4" Type="http://schemas.openxmlformats.org/officeDocument/2006/relationships/image" Target="../media/image22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5.png"/><Relationship Id="rId4" Type="http://schemas.openxmlformats.org/officeDocument/2006/relationships/image" Target="../media/image26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3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7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chart" Target="../charts/chart2.xml"/><Relationship Id="rId4" Type="http://schemas.openxmlformats.org/officeDocument/2006/relationships/chart" Target="../charts/chart3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3.png"/><Relationship Id="rId4" Type="http://schemas.openxmlformats.org/officeDocument/2006/relationships/image" Target="../media/image35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chart" Target="../charts/chart4.xml"/><Relationship Id="rId4" Type="http://schemas.openxmlformats.org/officeDocument/2006/relationships/chart" Target="../charts/chart5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6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0.png"/><Relationship Id="rId4" Type="http://schemas.openxmlformats.org/officeDocument/2006/relationships/image" Target="../media/image34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1.jpg"/><Relationship Id="rId4" Type="http://schemas.openxmlformats.org/officeDocument/2006/relationships/image" Target="../media/image30.jpg"/><Relationship Id="rId5" Type="http://schemas.openxmlformats.org/officeDocument/2006/relationships/image" Target="../media/image28.jpg"/><Relationship Id="rId6" Type="http://schemas.openxmlformats.org/officeDocument/2006/relationships/image" Target="../media/image27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31.png"/><Relationship Id="rId4" Type="http://schemas.openxmlformats.org/officeDocument/2006/relationships/image" Target="../media/image32.jpg"/><Relationship Id="rId5" Type="http://schemas.openxmlformats.org/officeDocument/2006/relationships/image" Target="../media/image29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:\-=Tanya=-\2035 Работа\-=Айдентика 2035=-\лого университета\Univer20_35_RGB_white.emf" id="105" name="Google Shape;105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1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1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1"/>
          <p:cNvSpPr/>
          <p:nvPr/>
        </p:nvSpPr>
        <p:spPr>
          <a:xfrm flipH="1" rot="10800000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1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0" name="Google Shape;110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2" name="Google Shape;112;p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-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3" name="Google Shape;113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683575" y="252487"/>
            <a:ext cx="1749889" cy="593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1700" y="123150"/>
            <a:ext cx="895675" cy="89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1"/>
          <p:cNvPicPr preferRelativeResize="0"/>
          <p:nvPr/>
        </p:nvPicPr>
        <p:blipFill rotWithShape="1">
          <a:blip r:embed="rId8">
            <a:alphaModFix/>
          </a:blip>
          <a:srcRect b="-3" l="12762" r="37700" t="4"/>
          <a:stretch/>
        </p:blipFill>
        <p:spPr>
          <a:xfrm>
            <a:off x="5224660" y="1098600"/>
            <a:ext cx="2832237" cy="4044900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1"/>
          <p:cNvSpPr/>
          <p:nvPr/>
        </p:nvSpPr>
        <p:spPr>
          <a:xfrm>
            <a:off x="401716" y="1000053"/>
            <a:ext cx="4301177" cy="923330"/>
          </a:xfrm>
          <a:prstGeom prst="rect">
            <a:avLst/>
          </a:prstGeom>
          <a:noFill/>
          <a:ln>
            <a:noFill/>
          </a:ln>
          <a:effectLst>
            <a:outerShdw blurRad="190500" algn="ctr" dir="2700000" dist="228600">
              <a:srgbClr val="000000">
                <a:alpha val="29803"/>
              </a:srgbClr>
            </a:outerShdw>
          </a:effectLst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5400" u="none" cap="none" strike="noStrike">
                <a:solidFill>
                  <a:srgbClr val="D299FE"/>
                </a:solidFill>
                <a:latin typeface="Arial"/>
                <a:ea typeface="Arial"/>
                <a:cs typeface="Arial"/>
                <a:sym typeface="Arial"/>
              </a:rPr>
              <a:t>ArchPlanner</a:t>
            </a:r>
            <a:endParaRPr b="1" i="0" sz="5400" u="none" cap="none" strike="noStrike">
              <a:solidFill>
                <a:srgbClr val="D299F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" name="Google Shape;117;p1"/>
          <p:cNvSpPr txBox="1"/>
          <p:nvPr/>
        </p:nvSpPr>
        <p:spPr>
          <a:xfrm flipH="1">
            <a:off x="456817" y="2372215"/>
            <a:ext cx="3988677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Приложения с ИИ для визуализации отделки помещения по текстовому описанию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2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4" name="Google Shape;124;p2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" name="Google Shape;126;p2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7" name="Google Shape;127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2"/>
          <p:cNvSpPr/>
          <p:nvPr/>
        </p:nvSpPr>
        <p:spPr>
          <a:xfrm>
            <a:off x="7229225" y="321825"/>
            <a:ext cx="265500" cy="4821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0" name="Google Shape;130;p2"/>
          <p:cNvSpPr txBox="1"/>
          <p:nvPr/>
        </p:nvSpPr>
        <p:spPr>
          <a:xfrm>
            <a:off x="916125" y="1842300"/>
            <a:ext cx="5173500" cy="74017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-RU" sz="14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.</a:t>
            </a:r>
            <a:endParaRPr b="0" i="0" sz="14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31" name="Google Shape;131;p2"/>
          <p:cNvSpPr txBox="1"/>
          <p:nvPr/>
        </p:nvSpPr>
        <p:spPr>
          <a:xfrm>
            <a:off x="755399" y="797247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ru-RU" sz="3000" u="none" cap="none" strike="noStrik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b="0" i="0" sz="3000" u="none" cap="none" strike="noStrik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2" name="Google Shape;132;p2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3" name="Google Shape;133;p2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" name="Google Shape;134;p2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7" name="Google Shape;137;p2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138" name="Google Shape;138;p2"/>
          <p:cNvSpPr txBox="1"/>
          <p:nvPr/>
        </p:nvSpPr>
        <p:spPr>
          <a:xfrm>
            <a:off x="893442" y="1836427"/>
            <a:ext cx="5218865" cy="22467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889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AutoNum type="arabicPeriod"/>
            </a:pPr>
            <a:r>
              <a:rPr b="0" i="0" lang="ru-RU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Рост спроса на удобные инструменты для визуализации и выбора вариантов отделки помещений и ремонта.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2. Растущий спрос на доступные дизайнерские решения.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3. Стремление к индивидуальности: Люди хотят, чтобы их дома были уникальными, отражали их личность и вкусы.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4. Тренд на использование ИИ во всех сферах.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3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" name="Google Shape;144;p3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5" name="Google Shape;145;p3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6" name="Google Shape;146;p3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7" name="Google Shape;147;p3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48" name="Google Shape;148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3"/>
          <p:cNvSpPr/>
          <p:nvPr/>
        </p:nvSpPr>
        <p:spPr>
          <a:xfrm>
            <a:off x="7229225" y="321825"/>
            <a:ext cx="265500" cy="4821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1" name="Google Shape;151;p3"/>
          <p:cNvSpPr txBox="1"/>
          <p:nvPr/>
        </p:nvSpPr>
        <p:spPr>
          <a:xfrm>
            <a:off x="916125" y="1842300"/>
            <a:ext cx="5173500" cy="74017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-RU" sz="14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.</a:t>
            </a:r>
            <a:endParaRPr b="0" i="0" sz="14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52" name="Google Shape;152;p3"/>
          <p:cNvSpPr txBox="1"/>
          <p:nvPr/>
        </p:nvSpPr>
        <p:spPr>
          <a:xfrm>
            <a:off x="221389" y="13728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ru-RU" sz="3000" u="none" cap="none" strike="noStrik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b="0" i="0" sz="3000" u="none" cap="none" strike="noStrik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53" name="Google Shape;153;p3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54" name="Google Shape;154;p3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5" name="Google Shape;155;p3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6" name="Google Shape;156;p3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7" name="Google Shape;157;p3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8" name="Google Shape;158;p3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graphicFrame>
        <p:nvGraphicFramePr>
          <p:cNvPr id="159" name="Google Shape;159;p3"/>
          <p:cNvGraphicFramePr/>
          <p:nvPr/>
        </p:nvGraphicFramePr>
        <p:xfrm>
          <a:off x="221389" y="916224"/>
          <a:ext cx="6534313" cy="3009146"/>
        </p:xfrm>
        <a:graphic>
          <a:graphicData uri="http://schemas.openxmlformats.org/drawingml/2006/chart">
            <c:chart r:id="rId5"/>
          </a:graphicData>
        </a:graphic>
      </p:graphicFrame>
      <p:sp>
        <p:nvSpPr>
          <p:cNvPr id="160" name="Google Shape;160;p3"/>
          <p:cNvSpPr txBox="1"/>
          <p:nvPr/>
        </p:nvSpPr>
        <p:spPr>
          <a:xfrm>
            <a:off x="80467" y="4103951"/>
            <a:ext cx="7148758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За готовый дизайн-проект люди, которые хотят сделать дизайнерский ремонт, готовы платить в 4,5 раза меньше, чем реальная стоимость проекта у дизайнера интерьера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4"/>
          <p:cNvSpPr txBox="1"/>
          <p:nvPr>
            <p:ph type="title"/>
          </p:nvPr>
        </p:nvSpPr>
        <p:spPr>
          <a:xfrm>
            <a:off x="1546708" y="502159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66" name="Google Shape;166;p4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7" name="Google Shape;167;p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-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" name="Google Shape;168;p4"/>
          <p:cNvSpPr/>
          <p:nvPr/>
        </p:nvSpPr>
        <p:spPr>
          <a:xfrm>
            <a:off x="442625" y="39385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" name="Google Shape;169;p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0" name="Google Shape;170;p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1" name="Google Shape;171;p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2" name="Google Shape;172;p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73" name="Google Shape;173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9" y="467836"/>
            <a:ext cx="539947" cy="53994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4" name="Google Shape;174;p4"/>
          <p:cNvCxnSpPr/>
          <p:nvPr/>
        </p:nvCxnSpPr>
        <p:spPr>
          <a:xfrm>
            <a:off x="401716" y="1437255"/>
            <a:ext cx="7852800" cy="0"/>
          </a:xfrm>
          <a:prstGeom prst="straightConnector1">
            <a:avLst/>
          </a:prstGeom>
          <a:noFill/>
          <a:ln cap="flat" cmpd="sng" w="9525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75" name="Google Shape;175;p4"/>
          <p:cNvSpPr txBox="1"/>
          <p:nvPr/>
        </p:nvSpPr>
        <p:spPr>
          <a:xfrm>
            <a:off x="216338" y="2315708"/>
            <a:ext cx="3834528" cy="10772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6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Пользователи, которые покупают квартиру или хотят сделать ремонт в своей квартире, но не хотят или не имеют возможности нанять дизайнера интерьера</a:t>
            </a:r>
            <a:endParaRPr/>
          </a:p>
        </p:txBody>
      </p:sp>
      <p:pic>
        <p:nvPicPr>
          <p:cNvPr descr="Picture background" id="176" name="Google Shape;176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129503" y="1734657"/>
            <a:ext cx="4470398" cy="25145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5"/>
          <p:cNvSpPr txBox="1"/>
          <p:nvPr>
            <p:ph type="title"/>
          </p:nvPr>
        </p:nvSpPr>
        <p:spPr>
          <a:xfrm>
            <a:off x="1712962" y="636469"/>
            <a:ext cx="4655700" cy="583152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3000">
                <a:solidFill>
                  <a:schemeClr val="dk1"/>
                </a:solidFill>
              </a:rPr>
              <a:t>ПРОБЛЕМА 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82" name="Google Shape;182;p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3" name="Google Shape;183;p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-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" name="Google Shape;184;p5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" name="Google Shape;185;p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6" name="Google Shape;186;p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7" name="Google Shape;187;p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8" name="Google Shape;188;p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89" name="Google Shape;189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90" name="Google Shape;190;p5"/>
          <p:cNvCxnSpPr/>
          <p:nvPr/>
        </p:nvCxnSpPr>
        <p:spPr>
          <a:xfrm flipH="1" rot="10800000">
            <a:off x="382373" y="1388613"/>
            <a:ext cx="8023500" cy="15300"/>
          </a:xfrm>
          <a:prstGeom prst="straightConnector1">
            <a:avLst/>
          </a:prstGeom>
          <a:noFill/>
          <a:ln cap="flat" cmpd="sng" w="9525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91" name="Google Shape;191;p5"/>
          <p:cNvSpPr txBox="1"/>
          <p:nvPr/>
        </p:nvSpPr>
        <p:spPr>
          <a:xfrm>
            <a:off x="-5084" y="1401767"/>
            <a:ext cx="8746749" cy="8901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4381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b="0" i="0" lang="ru-RU" sz="1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Клиенты прибегают к услугам дизайнера или делают ремонт самостоятельно на протяжении нескольких лет</a:t>
            </a:r>
            <a:endParaRPr/>
          </a:p>
          <a:p>
            <a:pPr indent="-285750" lvl="0" marL="4381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b="0" i="0" lang="ru-RU" sz="1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Высокая стоимость составления дизайн-проекта у дизайнера интерьера</a:t>
            </a:r>
            <a:endParaRPr/>
          </a:p>
          <a:p>
            <a:pPr indent="-285750" lvl="0" marL="4381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b="0" i="0" lang="ru-RU" sz="1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Потеря большого количества времени на поиск материалов, мебели и прочих вещей для проведения ремонта</a:t>
            </a:r>
            <a:endParaRPr/>
          </a:p>
        </p:txBody>
      </p:sp>
      <p:pic>
        <p:nvPicPr>
          <p:cNvPr descr="Picture background" id="192" name="Google Shape;192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656917" y="2511920"/>
            <a:ext cx="3345256" cy="22324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6"/>
          <p:cNvSpPr txBox="1"/>
          <p:nvPr>
            <p:ph type="title"/>
          </p:nvPr>
        </p:nvSpPr>
        <p:spPr>
          <a:xfrm>
            <a:off x="1590746" y="636409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98" name="Google Shape;198;p6"/>
          <p:cNvSpPr txBox="1"/>
          <p:nvPr>
            <p:ph idx="1" type="body"/>
          </p:nvPr>
        </p:nvSpPr>
        <p:spPr>
          <a:xfrm>
            <a:off x="659308" y="2088579"/>
            <a:ext cx="3204019" cy="185206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-RU" sz="1400"/>
              <a:t>Создать приложение с использованием искусственного интеллекта, которое поможет визуализировать помещения в 3D формате, а также разработает их дизайн по текстовому описанию 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400"/>
          </a:p>
        </p:txBody>
      </p:sp>
      <p:sp>
        <p:nvSpPr>
          <p:cNvPr id="199" name="Google Shape;199;p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0" name="Google Shape;200;p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-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1" name="Google Shape;201;p6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2" name="Google Shape;202;p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3" name="Google Shape;203;p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4" name="Google Shape;204;p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5" name="Google Shape;205;p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06" name="Google Shape;206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07" name="Google Shape;207;p6"/>
          <p:cNvCxnSpPr/>
          <p:nvPr/>
        </p:nvCxnSpPr>
        <p:spPr>
          <a:xfrm>
            <a:off x="456818" y="1485489"/>
            <a:ext cx="8081700" cy="0"/>
          </a:xfrm>
          <a:prstGeom prst="straightConnector1">
            <a:avLst/>
          </a:prstGeom>
          <a:noFill/>
          <a:ln cap="flat" cmpd="sng" w="9525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208" name="Google Shape;208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963069" y="1551039"/>
            <a:ext cx="3338286" cy="33382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7"/>
          <p:cNvSpPr txBox="1"/>
          <p:nvPr>
            <p:ph type="title"/>
          </p:nvPr>
        </p:nvSpPr>
        <p:spPr>
          <a:xfrm>
            <a:off x="432332" y="445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14" name="Google Shape;214;p7"/>
          <p:cNvSpPr txBox="1"/>
          <p:nvPr/>
        </p:nvSpPr>
        <p:spPr>
          <a:xfrm>
            <a:off x="284012" y="1542349"/>
            <a:ext cx="4818915" cy="307773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-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Мы, компания: </a:t>
            </a:r>
            <a:r>
              <a:rPr b="0" i="0" lang="ru-RU" sz="1200" u="none" cap="none" strike="noStrike">
                <a:solidFill>
                  <a:schemeClr val="lt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"ArchPlanner"</a:t>
            </a:r>
            <a:endParaRPr/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-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endParaRPr/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-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Помогаем </a:t>
            </a:r>
            <a:r>
              <a:rPr b="0" i="0" lang="ru-RU" sz="1200" u="none" cap="none" strike="noStrike">
                <a:solidFill>
                  <a:schemeClr val="lt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людям желающим создать дизайнерский ремонт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-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 ситуации</a:t>
            </a:r>
            <a:r>
              <a:rPr b="0" i="0" lang="ru-RU" sz="1200" u="none" cap="none" strike="noStrike">
                <a:solidFill>
                  <a:schemeClr val="lt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, когда нет финансовой возможности обратиться к дизайнеру интерьера для разработки проекта.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-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Решаем проблему </a:t>
            </a:r>
            <a:r>
              <a:rPr b="0" i="0" lang="ru-RU" sz="1200" u="none" cap="none" strike="noStrike">
                <a:solidFill>
                  <a:schemeClr val="lt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составления дизайн-проекта интерьера </a:t>
            </a:r>
            <a:endParaRPr/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-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с помощью </a:t>
            </a:r>
            <a:r>
              <a:rPr b="0" i="0" lang="ru-RU" sz="1200" u="none" cap="none" strike="noStrike">
                <a:solidFill>
                  <a:schemeClr val="lt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приложения, которое использует ИИ для создания дизайн-проекта на основания текстового описания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-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и помогаем </a:t>
            </a:r>
            <a:r>
              <a:rPr b="0" i="0" lang="ru-RU" sz="1200" u="none" cap="none" strike="noStrike">
                <a:solidFill>
                  <a:schemeClr val="lt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сделать людям классный ремонт, о котором они мечтали.</a:t>
            </a:r>
            <a:endParaRPr/>
          </a:p>
        </p:txBody>
      </p:sp>
      <p:sp>
        <p:nvSpPr>
          <p:cNvPr id="215" name="Google Shape;215;p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6" name="Google Shape;216;p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-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7" name="Google Shape;217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501739" y="1280640"/>
            <a:ext cx="3510642" cy="36011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3" name="Google Shape;223;p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-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4" name="Google Shape;224;p8"/>
          <p:cNvSpPr/>
          <p:nvPr/>
        </p:nvSpPr>
        <p:spPr>
          <a:xfrm>
            <a:off x="496088" y="380401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5" name="Google Shape;225;p8"/>
          <p:cNvSpPr txBox="1"/>
          <p:nvPr/>
        </p:nvSpPr>
        <p:spPr>
          <a:xfrm>
            <a:off x="401716" y="1384552"/>
            <a:ext cx="3927790" cy="284690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400" u="none" cap="none" strike="noStrik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ТАМ: 30 млн людей – жители России, </a:t>
            </a:r>
            <a:r>
              <a:rPr b="0" i="0" lang="ru-RU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делали ремонт раз в три года</a:t>
            </a:r>
            <a:r>
              <a:rPr b="0" i="0" lang="ru-RU" sz="1400" u="none" cap="none" strike="noStrik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– 2,7 млрд руб</a:t>
            </a:r>
            <a:endParaRPr b="0" i="0" sz="1400" u="none" cap="none" strike="noStrike">
              <a:solidFill>
                <a:schemeClr val="lt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0" i="0" lang="ru-RU" sz="1400" u="none" cap="none" strike="noStrik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SAM: 2,7 млрд руб. </a:t>
            </a:r>
            <a:r>
              <a:rPr b="0" i="0" lang="ru-RU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от 25 до 35 лет </a:t>
            </a:r>
            <a:r>
              <a:rPr b="0" i="0" lang="ru-RU" sz="1400" u="none" cap="none" strike="noStrik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из них 50% делают ремонт и 17% проживают в Москве = 230 млн руб</a:t>
            </a:r>
            <a:endParaRPr b="0" i="0" sz="1400" u="none" cap="none" strike="noStrike">
              <a:solidFill>
                <a:schemeClr val="lt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b="0" i="0" lang="ru-RU" sz="1400" u="none" cap="none" strike="noStrik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SOM: используя рекламу сможем охватить 5% потенциальных клиентов = 11,5 млн руб</a:t>
            </a:r>
            <a:endParaRPr b="0" i="0" sz="1400" u="none" cap="none" strike="noStrike">
              <a:solidFill>
                <a:schemeClr val="lt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6" name="Google Shape;226;p8"/>
          <p:cNvSpPr txBox="1"/>
          <p:nvPr>
            <p:ph type="title"/>
          </p:nvPr>
        </p:nvSpPr>
        <p:spPr>
          <a:xfrm>
            <a:off x="496087" y="368138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-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27" name="Google Shape;227;p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8" name="Google Shape;228;p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9" name="Google Shape;229;p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0" name="Google Shape;230;p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descr="Picture background" id="231" name="Google Shape;231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62487" y="947738"/>
            <a:ext cx="3048000" cy="304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7" name="Google Shape;237;p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-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8" name="Google Shape;238;p9"/>
          <p:cNvSpPr/>
          <p:nvPr/>
        </p:nvSpPr>
        <p:spPr>
          <a:xfrm>
            <a:off x="401717" y="388438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9" name="Google Shape;239;p9"/>
          <p:cNvSpPr txBox="1"/>
          <p:nvPr>
            <p:ph type="title"/>
          </p:nvPr>
        </p:nvSpPr>
        <p:spPr>
          <a:xfrm>
            <a:off x="401716" y="353938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-RU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40" name="Google Shape;240;p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1" name="Google Shape;241;p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2" name="Google Shape;242;p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3" name="Google Shape;243;p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4" name="Google Shape;244;p9"/>
          <p:cNvSpPr txBox="1"/>
          <p:nvPr/>
        </p:nvSpPr>
        <p:spPr>
          <a:xfrm>
            <a:off x="354350" y="1266782"/>
            <a:ext cx="2337164" cy="20952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400" u="none" cap="none" strike="noStrik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Прямые конкуренты: приложения (RoOmy, Room Planer, Havently)</a:t>
            </a:r>
            <a:endParaRPr b="0" i="0" sz="1400" u="none" cap="none" strike="noStrike">
              <a:solidFill>
                <a:schemeClr val="lt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0" i="0" lang="ru-RU" sz="1400" u="none" cap="none" strike="noStrik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Косвенные конкуренты: дизайнеры (Академия Интерьера, G-design)</a:t>
            </a:r>
            <a:endParaRPr/>
          </a:p>
        </p:txBody>
      </p:sp>
      <p:pic>
        <p:nvPicPr>
          <p:cNvPr id="245" name="Google Shape;245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762451" y="1044300"/>
            <a:ext cx="5954847" cy="2625759"/>
          </a:xfrm>
          <a:prstGeom prst="rect">
            <a:avLst/>
          </a:prstGeom>
          <a:noFill/>
          <a:ln>
            <a:noFill/>
          </a:ln>
        </p:spPr>
      </p:pic>
      <p:sp>
        <p:nvSpPr>
          <p:cNvPr id="246" name="Google Shape;246;p9"/>
          <p:cNvSpPr txBox="1"/>
          <p:nvPr/>
        </p:nvSpPr>
        <p:spPr>
          <a:xfrm>
            <a:off x="1104900" y="3695280"/>
            <a:ext cx="6934199" cy="12721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400" u="none" cap="none" strike="noStrik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Итоги:</a:t>
            </a:r>
            <a:endParaRPr/>
          </a:p>
          <a:p>
            <a:pPr indent="0" lvl="0" marL="0" marR="0" rtl="0" algn="just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0" i="0" lang="ru-RU" sz="1400" u="none" cap="none" strike="noStrik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 итогам сравнительной характеристики между конкурентами и приложением ArchPlanner, приложение имеет ряд преимуществ (каталог, возможность выбора бюджета, ИИ), которые уменьшают стоимость, затраченное время и упрощают процесс создания дизайн-проекта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10"/>
          <p:cNvSpPr txBox="1"/>
          <p:nvPr>
            <p:ph type="title"/>
          </p:nvPr>
        </p:nvSpPr>
        <p:spPr>
          <a:xfrm>
            <a:off x="456818" y="93450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b="1" lang="ru-RU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52" name="Google Shape;252;p10"/>
          <p:cNvSpPr txBox="1"/>
          <p:nvPr>
            <p:ph idx="1" type="body"/>
          </p:nvPr>
        </p:nvSpPr>
        <p:spPr>
          <a:xfrm>
            <a:off x="394473" y="811514"/>
            <a:ext cx="7993200" cy="85712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28600" lvl="0" marL="228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AutoNum type="arabicParenR"/>
            </a:pPr>
            <a:r>
              <a:rPr lang="ru-RU" sz="1300">
                <a:latin typeface="Times New Roman"/>
                <a:ea typeface="Times New Roman"/>
                <a:cs typeface="Times New Roman"/>
                <a:sym typeface="Times New Roman"/>
              </a:rPr>
              <a:t>Провели 35 проблемных интервью на тему «Хотят ли потенциальные клиенты создать дизайнерский ремонт у себя дома» 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3" name="Google Shape;253;p10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4" name="Google Shape;254;p10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5" name="Google Shape;255;p10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6" name="Google Shape;256;p10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7" name="Google Shape;257;p10"/>
          <p:cNvSpPr txBox="1"/>
          <p:nvPr/>
        </p:nvSpPr>
        <p:spPr>
          <a:xfrm>
            <a:off x="456818" y="4272587"/>
            <a:ext cx="7993200" cy="680156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None/>
            </a:pPr>
            <a:r>
              <a:rPr b="1" i="0" lang="ru-RU" sz="1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Итоги:</a:t>
            </a:r>
            <a:r>
              <a:rPr b="0" i="0" lang="ru-RU" sz="1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75% опрошенных хотели бы иметь дизайнерский ремонт у себя в квартире, при этом не готовы отвадавать крупные суммы за услуги дизайнера интерьера</a:t>
            </a:r>
            <a:endParaRPr b="1" i="0" sz="1400" u="none" cap="none" strike="noStrike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258" name="Google Shape;258;p10"/>
          <p:cNvGraphicFramePr/>
          <p:nvPr/>
        </p:nvGraphicFramePr>
        <p:xfrm>
          <a:off x="587932" y="1361482"/>
          <a:ext cx="4107873" cy="2970504"/>
        </p:xfrm>
        <a:graphic>
          <a:graphicData uri="http://schemas.openxmlformats.org/drawingml/2006/chart">
            <c:chart r:id="rId3"/>
          </a:graphicData>
        </a:graphic>
      </p:graphicFrame>
      <p:graphicFrame>
        <p:nvGraphicFramePr>
          <p:cNvPr id="259" name="Google Shape;259;p10"/>
          <p:cNvGraphicFramePr/>
          <p:nvPr/>
        </p:nvGraphicFramePr>
        <p:xfrm>
          <a:off x="4478272" y="1243718"/>
          <a:ext cx="4107873" cy="3022752"/>
        </p:xfrm>
        <a:graphic>
          <a:graphicData uri="http://schemas.openxmlformats.org/drawingml/2006/chart">
            <c:chart r:id="rId4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11"/>
          <p:cNvSpPr txBox="1"/>
          <p:nvPr>
            <p:ph type="title"/>
          </p:nvPr>
        </p:nvSpPr>
        <p:spPr>
          <a:xfrm>
            <a:off x="456818" y="93450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b="1" lang="ru-RU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65" name="Google Shape;265;p11"/>
          <p:cNvSpPr txBox="1"/>
          <p:nvPr>
            <p:ph idx="1" type="body"/>
          </p:nvPr>
        </p:nvSpPr>
        <p:spPr>
          <a:xfrm>
            <a:off x="456818" y="630678"/>
            <a:ext cx="7993200" cy="432396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-RU" sz="1400">
                <a:latin typeface="Times New Roman"/>
                <a:ea typeface="Times New Roman"/>
                <a:cs typeface="Times New Roman"/>
                <a:sym typeface="Times New Roman"/>
              </a:rPr>
              <a:t>2) Спроектировали прототип приложения для создания дизайн-проекта</a:t>
            </a:r>
            <a:endParaRPr/>
          </a:p>
        </p:txBody>
      </p:sp>
      <p:sp>
        <p:nvSpPr>
          <p:cNvPr id="266" name="Google Shape;266;p1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7" name="Google Shape;267;p1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8" name="Google Shape;268;p1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9" name="Google Shape;269;p1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70" name="Google Shape;270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21247" y="1050120"/>
            <a:ext cx="3089380" cy="4157244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Google Shape;271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710627" y="1050120"/>
            <a:ext cx="3073494" cy="41572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12"/>
          <p:cNvSpPr txBox="1"/>
          <p:nvPr>
            <p:ph type="title"/>
          </p:nvPr>
        </p:nvSpPr>
        <p:spPr>
          <a:xfrm>
            <a:off x="339462" y="0"/>
            <a:ext cx="7976100" cy="60013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</a:pPr>
            <a:r>
              <a:rPr lang="ru-RU"/>
              <a:t>Прототип приложения</a:t>
            </a:r>
            <a:endParaRPr/>
          </a:p>
        </p:txBody>
      </p:sp>
      <p:pic>
        <p:nvPicPr>
          <p:cNvPr id="277" name="Google Shape;277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60625" y="555166"/>
            <a:ext cx="3366888" cy="4588334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" name="Google Shape;278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816489" y="524892"/>
            <a:ext cx="3256055" cy="46186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13"/>
          <p:cNvSpPr txBox="1"/>
          <p:nvPr>
            <p:ph type="title"/>
          </p:nvPr>
        </p:nvSpPr>
        <p:spPr>
          <a:xfrm>
            <a:off x="456818" y="93450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b="1" lang="ru-RU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84" name="Google Shape;284;p13"/>
          <p:cNvSpPr txBox="1"/>
          <p:nvPr>
            <p:ph idx="1" type="body"/>
          </p:nvPr>
        </p:nvSpPr>
        <p:spPr>
          <a:xfrm>
            <a:off x="394473" y="811514"/>
            <a:ext cx="7993200" cy="432396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-RU" sz="1400">
                <a:latin typeface="Times New Roman"/>
                <a:ea typeface="Times New Roman"/>
                <a:cs typeface="Times New Roman"/>
                <a:sym typeface="Times New Roman"/>
              </a:rPr>
              <a:t>3) Провели интервью на тему функционала приложения</a:t>
            </a:r>
            <a:endParaRPr/>
          </a:p>
        </p:txBody>
      </p:sp>
      <p:sp>
        <p:nvSpPr>
          <p:cNvPr id="285" name="Google Shape;285;p1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6" name="Google Shape;286;p1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7" name="Google Shape;287;p1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8" name="Google Shape;288;p1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9" name="Google Shape;289;p13"/>
          <p:cNvSpPr txBox="1"/>
          <p:nvPr/>
        </p:nvSpPr>
        <p:spPr>
          <a:xfrm>
            <a:off x="394473" y="4439704"/>
            <a:ext cx="7993200" cy="64476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None/>
            </a:pPr>
            <a:r>
              <a:rPr b="1" i="0" lang="ru-RU" sz="13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Итоги:</a:t>
            </a:r>
            <a:r>
              <a:rPr b="0" i="0" lang="ru-RU" sz="13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83% опрошенных ответили, что функционал удобен. Однако некоторым участникам интервью хотели бы, чтобы в приложении была подробная инструкция или онлайн консультант</a:t>
            </a:r>
            <a:endParaRPr b="1" i="0" sz="1300" u="none" cap="none" strike="noStrike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290" name="Google Shape;290;p13"/>
          <p:cNvGraphicFramePr/>
          <p:nvPr/>
        </p:nvGraphicFramePr>
        <p:xfrm>
          <a:off x="-40346" y="1268842"/>
          <a:ext cx="4869485" cy="3110535"/>
        </p:xfrm>
        <a:graphic>
          <a:graphicData uri="http://schemas.openxmlformats.org/drawingml/2006/chart">
            <c:chart r:id="rId3"/>
          </a:graphicData>
        </a:graphic>
      </p:graphicFrame>
      <p:graphicFrame>
        <p:nvGraphicFramePr>
          <p:cNvPr id="291" name="Google Shape;291;p13"/>
          <p:cNvGraphicFramePr/>
          <p:nvPr/>
        </p:nvGraphicFramePr>
        <p:xfrm>
          <a:off x="4257163" y="1327363"/>
          <a:ext cx="4247693" cy="2993492"/>
        </p:xfrm>
        <a:graphic>
          <a:graphicData uri="http://schemas.openxmlformats.org/drawingml/2006/chart">
            <c:chart r:id="rId4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14"/>
          <p:cNvSpPr txBox="1"/>
          <p:nvPr>
            <p:ph type="title"/>
          </p:nvPr>
        </p:nvSpPr>
        <p:spPr>
          <a:xfrm>
            <a:off x="456818" y="93450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b="1" lang="ru-RU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97" name="Google Shape;297;p14"/>
          <p:cNvSpPr txBox="1"/>
          <p:nvPr>
            <p:ph idx="1" type="body"/>
          </p:nvPr>
        </p:nvSpPr>
        <p:spPr>
          <a:xfrm>
            <a:off x="456818" y="1606515"/>
            <a:ext cx="3451320" cy="228521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-RU" sz="1300">
                <a:latin typeface="Times New Roman"/>
                <a:ea typeface="Times New Roman"/>
                <a:cs typeface="Times New Roman"/>
                <a:sym typeface="Times New Roman"/>
              </a:rPr>
              <a:t>А также: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-RU" sz="1300">
                <a:latin typeface="Times New Roman"/>
                <a:ea typeface="Times New Roman"/>
                <a:cs typeface="Times New Roman"/>
                <a:sym typeface="Times New Roman"/>
              </a:rPr>
              <a:t>4) Обратились за помощью в реализации приложения и его функционала к IT-специалистам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-RU" sz="1300">
                <a:latin typeface="Times New Roman"/>
                <a:ea typeface="Times New Roman"/>
                <a:cs typeface="Times New Roman"/>
                <a:sym typeface="Times New Roman"/>
              </a:rPr>
              <a:t>5) Определили основные доходы и расходы на разработку и продвижение приложения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-RU" sz="1300">
                <a:latin typeface="Times New Roman"/>
                <a:ea typeface="Times New Roman"/>
                <a:cs typeface="Times New Roman"/>
                <a:sym typeface="Times New Roman"/>
              </a:rPr>
              <a:t>6) Рассчитали рынок </a:t>
            </a:r>
            <a:endParaRPr sz="13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8" name="Google Shape;298;p1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9" name="Google Shape;299;p1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0" name="Google Shape;300;p1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1" name="Google Shape;301;p1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302" name="Google Shape;302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46355" y="693750"/>
            <a:ext cx="4141318" cy="41413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1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8" name="Google Shape;308;p1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-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9" name="Google Shape;309;p15"/>
          <p:cNvSpPr/>
          <p:nvPr/>
        </p:nvSpPr>
        <p:spPr>
          <a:xfrm>
            <a:off x="253418" y="326483"/>
            <a:ext cx="35247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0" name="Google Shape;310;p15"/>
          <p:cNvSpPr txBox="1"/>
          <p:nvPr>
            <p:ph type="title"/>
          </p:nvPr>
        </p:nvSpPr>
        <p:spPr>
          <a:xfrm>
            <a:off x="198316" y="300533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-RU" sz="3000">
                <a:solidFill>
                  <a:schemeClr val="lt1"/>
                </a:solidFill>
              </a:rPr>
              <a:t>БИЗНЕС-МОДЕЛЬ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311" name="Google Shape;311;p15"/>
          <p:cNvSpPr txBox="1"/>
          <p:nvPr>
            <p:ph idx="1" type="body"/>
          </p:nvPr>
        </p:nvSpPr>
        <p:spPr>
          <a:xfrm>
            <a:off x="401716" y="1313956"/>
            <a:ext cx="7993200" cy="309312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88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-RU" sz="1400">
                <a:latin typeface="Times New Roman"/>
                <a:ea typeface="Times New Roman"/>
                <a:cs typeface="Times New Roman"/>
                <a:sym typeface="Times New Roman"/>
              </a:rPr>
              <a:t>Источники заработка:</a:t>
            </a:r>
            <a:endParaRPr/>
          </a:p>
          <a:p>
            <a:pPr indent="0" lvl="0" marL="88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-RU" sz="1400">
                <a:latin typeface="Times New Roman"/>
                <a:ea typeface="Times New Roman"/>
                <a:cs typeface="Times New Roman"/>
                <a:sym typeface="Times New Roman"/>
              </a:rPr>
              <a:t>Основной источник – продажа разработанных дизайн-проектов на основании площади помещения, сложности дизайна и визуализации.</a:t>
            </a:r>
            <a:endParaRPr/>
          </a:p>
          <a:p>
            <a:pPr indent="0" lvl="0" marL="88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4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88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-RU" sz="1400">
                <a:latin typeface="Times New Roman"/>
                <a:ea typeface="Times New Roman"/>
                <a:cs typeface="Times New Roman"/>
                <a:sym typeface="Times New Roman"/>
              </a:rPr>
              <a:t>Для этого планируем размещать рекламу продукта в соц. сетях (ВК, Telegram), на каналах у блогеров и предлагать клиентам попробовать демо-версию приложения. </a:t>
            </a:r>
            <a:endParaRPr/>
          </a:p>
          <a:p>
            <a:pPr indent="0" lvl="0" marL="88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4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88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-RU" sz="1400">
                <a:latin typeface="Times New Roman"/>
                <a:ea typeface="Times New Roman"/>
                <a:cs typeface="Times New Roman"/>
                <a:sym typeface="Times New Roman"/>
              </a:rPr>
              <a:t>Само приложение опубликуем в App Store и Google Play, что также привлечет клиентов и повысит их доверие к продукту. А также появится возможность иметь проект у себя в смартфоне.</a:t>
            </a:r>
            <a:endParaRPr sz="1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12" name="Google Shape;312;p1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13" name="Google Shape;313;p1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14" name="Google Shape;314;p1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15" name="Google Shape;315;p1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16"/>
          <p:cNvSpPr txBox="1"/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321" name="Google Shape;321;p1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22" name="Google Shape;322;p1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-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3" name="Google Shape;323;p16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24" name="Google Shape;324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325" name="Google Shape;325;p1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26" name="Google Shape;326;p1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27" name="Google Shape;327;p1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28" name="Google Shape;328;p1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29" name="Google Shape;329;p16"/>
          <p:cNvSpPr txBox="1"/>
          <p:nvPr>
            <p:ph idx="1" type="body"/>
          </p:nvPr>
        </p:nvSpPr>
        <p:spPr>
          <a:xfrm>
            <a:off x="198316" y="1778598"/>
            <a:ext cx="4514098" cy="258529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28600" lvl="0" marL="3175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AutoNum type="arabicPeriod"/>
            </a:pPr>
            <a:r>
              <a:rPr lang="ru-RU" sz="1300">
                <a:latin typeface="Times New Roman"/>
                <a:ea typeface="Times New Roman"/>
                <a:cs typeface="Times New Roman"/>
                <a:sym typeface="Times New Roman"/>
              </a:rPr>
              <a:t>Разработать первую версию приложения «ArchPlanner»</a:t>
            </a:r>
            <a:endParaRPr/>
          </a:p>
          <a:p>
            <a:pPr indent="-228600" lvl="0" marL="3175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AutoNum type="arabicPeriod"/>
            </a:pPr>
            <a:r>
              <a:rPr lang="ru-RU" sz="1300">
                <a:latin typeface="Times New Roman"/>
                <a:ea typeface="Times New Roman"/>
                <a:cs typeface="Times New Roman"/>
                <a:sym typeface="Times New Roman"/>
              </a:rPr>
              <a:t>Нанять маркетолога для распространения приложения</a:t>
            </a:r>
            <a:endParaRPr/>
          </a:p>
          <a:p>
            <a:pPr indent="-228600" lvl="0" marL="3175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AutoNum type="arabicPeriod"/>
            </a:pPr>
            <a:r>
              <a:rPr lang="ru-RU" sz="1300">
                <a:latin typeface="Times New Roman"/>
                <a:ea typeface="Times New Roman"/>
                <a:cs typeface="Times New Roman"/>
                <a:sym typeface="Times New Roman"/>
              </a:rPr>
              <a:t>Разработать контент-план (план рекламы)</a:t>
            </a:r>
            <a:endParaRPr/>
          </a:p>
          <a:p>
            <a:pPr indent="-228600" lvl="0" marL="3175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AutoNum type="arabicPeriod"/>
            </a:pPr>
            <a:r>
              <a:rPr lang="ru-RU" sz="1300">
                <a:latin typeface="Times New Roman"/>
                <a:ea typeface="Times New Roman"/>
                <a:cs typeface="Times New Roman"/>
                <a:sym typeface="Times New Roman"/>
              </a:rPr>
              <a:t>Продать дизайн проекты 100 покупателям и получить первую прибыль</a:t>
            </a:r>
            <a:endParaRPr/>
          </a:p>
          <a:p>
            <a:pPr indent="-228600" lvl="0" marL="3175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AutoNum type="arabicPeriod"/>
            </a:pPr>
            <a:r>
              <a:rPr lang="ru-RU" sz="1300">
                <a:latin typeface="Times New Roman"/>
                <a:ea typeface="Times New Roman"/>
                <a:cs typeface="Times New Roman"/>
                <a:sym typeface="Times New Roman"/>
              </a:rPr>
              <a:t>Вложить полученную прибыль на распространение рекламы</a:t>
            </a:r>
            <a:endParaRPr/>
          </a:p>
          <a:p>
            <a:pPr indent="-228600" lvl="0" marL="3175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AutoNum type="arabicPeriod"/>
            </a:pPr>
            <a:r>
              <a:rPr lang="ru-RU" sz="1300">
                <a:latin typeface="Times New Roman"/>
                <a:ea typeface="Times New Roman"/>
                <a:cs typeface="Times New Roman"/>
                <a:sym typeface="Times New Roman"/>
              </a:rPr>
              <a:t>Увеличить продажи</a:t>
            </a:r>
            <a:endParaRPr sz="13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330" name="Google Shape;330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915814" y="1270219"/>
            <a:ext cx="3563417" cy="35634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17"/>
          <p:cNvSpPr txBox="1"/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-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336" name="Google Shape;336;p17"/>
          <p:cNvGraphicFramePr/>
          <p:nvPr/>
        </p:nvGraphicFramePr>
        <p:xfrm>
          <a:off x="456810" y="9216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{01E63A72-F81D-4BBD-94D0-8E9460B8D9D6}</a:tableStyleId>
              </a:tblPr>
              <a:tblGrid>
                <a:gridCol w="2510675"/>
                <a:gridCol w="2510675"/>
                <a:gridCol w="2510675"/>
              </a:tblGrid>
              <a:tr h="3832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ФОТО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8584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 (CEO)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Белов Кирилл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9200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ТЕХНОЛОГ, ДИЗАЙНЕР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Савенкова Екатерина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Исакова Алина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584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МАРКЕТОЛОГ (СMO)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Кадырова Полина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584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ТЕСТИРОВЩИК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Колесник Андрей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Кондаков Артемий</a:t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337" name="Google Shape;337;p1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38" name="Google Shape;338;p1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-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9" name="Google Shape;339;p1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40" name="Google Shape;340;p1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41" name="Google Shape;341;p1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42" name="Google Shape;342;p1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343" name="Google Shape;343;p17"/>
          <p:cNvPicPr preferRelativeResize="0"/>
          <p:nvPr/>
        </p:nvPicPr>
        <p:blipFill rotWithShape="1">
          <a:blip r:embed="rId3">
            <a:alphaModFix/>
          </a:blip>
          <a:srcRect b="34275" l="16061" r="0" t="10056"/>
          <a:stretch/>
        </p:blipFill>
        <p:spPr>
          <a:xfrm>
            <a:off x="6855675" y="3045009"/>
            <a:ext cx="1087594" cy="1081923"/>
          </a:xfrm>
          <a:prstGeom prst="rect">
            <a:avLst/>
          </a:prstGeom>
          <a:noFill/>
          <a:ln>
            <a:noFill/>
          </a:ln>
        </p:spPr>
      </p:pic>
      <p:pic>
        <p:nvPicPr>
          <p:cNvPr id="344" name="Google Shape;344;p17"/>
          <p:cNvPicPr preferRelativeResize="0"/>
          <p:nvPr/>
        </p:nvPicPr>
        <p:blipFill rotWithShape="1">
          <a:blip r:embed="rId4">
            <a:alphaModFix/>
          </a:blip>
          <a:srcRect b="7788" l="16461" r="29896" t="24162"/>
          <a:stretch/>
        </p:blipFill>
        <p:spPr>
          <a:xfrm>
            <a:off x="5360529" y="3926739"/>
            <a:ext cx="1495145" cy="12286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5" name="Google Shape;345;p17"/>
          <p:cNvPicPr preferRelativeResize="0"/>
          <p:nvPr/>
        </p:nvPicPr>
        <p:blipFill rotWithShape="1">
          <a:blip r:embed="rId5">
            <a:alphaModFix/>
          </a:blip>
          <a:srcRect b="35537" l="13285" r="22402" t="7148"/>
          <a:stretch/>
        </p:blipFill>
        <p:spPr>
          <a:xfrm>
            <a:off x="6855675" y="1307527"/>
            <a:ext cx="979055" cy="866314"/>
          </a:xfrm>
          <a:prstGeom prst="rect">
            <a:avLst/>
          </a:prstGeom>
          <a:noFill/>
          <a:ln>
            <a:noFill/>
          </a:ln>
        </p:spPr>
      </p:pic>
      <p:pic>
        <p:nvPicPr>
          <p:cNvPr id="346" name="Google Shape;346;p17"/>
          <p:cNvPicPr preferRelativeResize="0"/>
          <p:nvPr/>
        </p:nvPicPr>
        <p:blipFill rotWithShape="1">
          <a:blip r:embed="rId6">
            <a:alphaModFix/>
          </a:blip>
          <a:srcRect b="20675" l="15898" r="26081" t="9910"/>
          <a:stretch/>
        </p:blipFill>
        <p:spPr>
          <a:xfrm>
            <a:off x="5402895" y="2173841"/>
            <a:ext cx="1452780" cy="11587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18"/>
          <p:cNvSpPr txBox="1"/>
          <p:nvPr>
            <p:ph type="title"/>
          </p:nvPr>
        </p:nvSpPr>
        <p:spPr>
          <a:xfrm>
            <a:off x="1491290" y="505369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352" name="Google Shape;352;p1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53" name="Google Shape;353;p1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-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4" name="Google Shape;354;p18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55" name="Google Shape;355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356" name="Google Shape;356;p1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57" name="Google Shape;357;p1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58" name="Google Shape;358;p1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59" name="Google Shape;359;p1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360" name="Google Shape;360;p18"/>
          <p:cNvPicPr preferRelativeResize="0"/>
          <p:nvPr/>
        </p:nvPicPr>
        <p:blipFill rotWithShape="1">
          <a:blip r:embed="rId4">
            <a:alphaModFix/>
          </a:blip>
          <a:srcRect b="9494" l="1874" r="19113" t="7182"/>
          <a:stretch/>
        </p:blipFill>
        <p:spPr>
          <a:xfrm>
            <a:off x="456818" y="1593562"/>
            <a:ext cx="2899104" cy="3057236"/>
          </a:xfrm>
          <a:prstGeom prst="rect">
            <a:avLst/>
          </a:prstGeom>
          <a:noFill/>
          <a:ln>
            <a:noFill/>
          </a:ln>
        </p:spPr>
      </p:pic>
      <p:pic>
        <p:nvPicPr>
          <p:cNvPr id="361" name="Google Shape;361;p18"/>
          <p:cNvPicPr preferRelativeResize="0"/>
          <p:nvPr/>
        </p:nvPicPr>
        <p:blipFill rotWithShape="1">
          <a:blip r:embed="rId5">
            <a:alphaModFix/>
          </a:blip>
          <a:srcRect b="26302" l="5306" r="5704" t="33760"/>
          <a:stretch/>
        </p:blipFill>
        <p:spPr>
          <a:xfrm>
            <a:off x="4678217" y="1995054"/>
            <a:ext cx="2059709" cy="2054231"/>
          </a:xfrm>
          <a:prstGeom prst="rect">
            <a:avLst/>
          </a:prstGeom>
          <a:noFill/>
          <a:ln>
            <a:noFill/>
          </a:ln>
        </p:spPr>
      </p:pic>
      <p:sp>
        <p:nvSpPr>
          <p:cNvPr id="362" name="Google Shape;362;p18"/>
          <p:cNvSpPr txBox="1"/>
          <p:nvPr/>
        </p:nvSpPr>
        <p:spPr>
          <a:xfrm>
            <a:off x="4451927" y="1477818"/>
            <a:ext cx="2417650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Белов Кирилл Николаевич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Смирнова Ирина Валерьевна</dc:creator>
</cp:coreProperties>
</file>