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10" r:id="rId8"/>
    <p:sldId id="309" r:id="rId9"/>
    <p:sldId id="303" r:id="rId10"/>
    <p:sldId id="263" r:id="rId11"/>
    <p:sldId id="287" r:id="rId12"/>
    <p:sldId id="299" r:id="rId13"/>
    <p:sldId id="304" r:id="rId14"/>
    <p:sldId id="301" r:id="rId15"/>
    <p:sldId id="300" r:id="rId16"/>
    <p:sldId id="305" r:id="rId17"/>
    <p:sldId id="308" r:id="rId18"/>
    <p:sldId id="290" r:id="rId19"/>
    <p:sldId id="291" r:id="rId20"/>
    <p:sldId id="302" r:id="rId21"/>
    <p:sldId id="306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>
        <p:scale>
          <a:sx n="50" d="100"/>
          <a:sy n="50" d="100"/>
        </p:scale>
        <p:origin x="-1588" y="-57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Семьи с детьми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/>
            <a:t>Проблема отсутствия мест отдыха и неосведомленности людей об экологических проблемах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X="98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3609" custLinFactNeighborY="-139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 smtClean="0"/>
            <a:t>Прокат беседок</a:t>
          </a:r>
          <a:endParaRPr lang="ru-RU" sz="16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 smtClean="0"/>
            <a:t>Веревочный парк</a:t>
          </a:r>
          <a:endParaRPr lang="ru-RU" sz="16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cs typeface="Manjari" charset="0"/>
            </a:rPr>
            <a:t>Парк культуры и отдыха им. Кирова</a:t>
          </a:r>
          <a:endParaRPr lang="ru-RU" sz="16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cs typeface="Manjari" charset="0"/>
            </a:rPr>
            <a:t>Парк им. Максима Горького</a:t>
          </a:r>
          <a:endParaRPr lang="ru-RU" sz="160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/>
            <a:t>Экологически чистая среда
Уникальные развлечения
Большое разнообразие </a:t>
          </a:r>
          <a:r>
            <a:rPr lang="ru-RU" sz="1600" dirty="0" err="1" smtClean="0"/>
            <a:t>интерактива</a:t>
          </a:r>
          <a:r>
            <a:rPr lang="ru-RU" sz="1600" dirty="0" smtClean="0"/>
            <a:t>
Наличие места для активного отдыха
Упор на экологию</a:t>
          </a:r>
          <a:endParaRPr lang="ru-RU" sz="16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7EF52F15-CFA8-4A04-8CE8-ADA6EB507CE4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cs typeface="Manjari" charset="0"/>
            </a:rPr>
            <a:t>Парк Космонавтов</a:t>
          </a:r>
          <a:endParaRPr lang="ru-RU" sz="1600" dirty="0"/>
        </a:p>
      </dgm:t>
    </dgm:pt>
    <dgm:pt modelId="{F421FD2D-55A4-4FC0-8427-27213E6DA790}" type="parTrans" cxnId="{BF6CB538-2319-47DF-98B9-671EC7488F28}">
      <dgm:prSet/>
      <dgm:spPr/>
      <dgm:t>
        <a:bodyPr/>
        <a:lstStyle/>
        <a:p>
          <a:endParaRPr lang="ru-RU"/>
        </a:p>
      </dgm:t>
    </dgm:pt>
    <dgm:pt modelId="{3962253C-3A28-465D-B586-8AA352495F8B}" type="sibTrans" cxnId="{BF6CB538-2319-47DF-98B9-671EC7488F28}">
      <dgm:prSet/>
      <dgm:spPr/>
      <dgm:t>
        <a:bodyPr/>
        <a:lstStyle/>
        <a:p>
          <a:endParaRPr lang="ru-RU"/>
        </a:p>
      </dgm:t>
    </dgm:pt>
    <dgm:pt modelId="{27A104A3-04EF-4A25-9251-49B181BA0F0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cs typeface="Manjari" charset="0"/>
            </a:rPr>
            <a:t>Берёзовая роща</a:t>
          </a:r>
          <a:endParaRPr lang="ru-RU" sz="1600" dirty="0"/>
        </a:p>
      </dgm:t>
    </dgm:pt>
    <dgm:pt modelId="{B3D5B702-647A-4ECB-A845-711599128CBF}" type="parTrans" cxnId="{DDB00023-582F-4496-AB58-5CDF09456A57}">
      <dgm:prSet/>
      <dgm:spPr/>
      <dgm:t>
        <a:bodyPr/>
        <a:lstStyle/>
        <a:p>
          <a:endParaRPr lang="ru-RU"/>
        </a:p>
      </dgm:t>
    </dgm:pt>
    <dgm:pt modelId="{10BD4C7E-05CF-4A36-BEB4-38E8BCFF20CB}" type="sibTrans" cxnId="{DDB00023-582F-4496-AB58-5CDF09456A57}">
      <dgm:prSet/>
      <dgm:spPr/>
      <dgm:t>
        <a:bodyPr/>
        <a:lstStyle/>
        <a:p>
          <a:endParaRPr lang="ru-RU"/>
        </a:p>
      </dgm:t>
    </dgm:pt>
    <dgm:pt modelId="{18D7A142-E335-4A19-AA4F-E9ED39EBB09A}">
      <dgm:prSet phldrT="[Текст]"/>
      <dgm:spPr>
        <a:solidFill>
          <a:srgbClr val="A4D4E2"/>
        </a:solidFill>
      </dgm:spPr>
      <dgm:t>
        <a:bodyPr/>
        <a:lstStyle/>
        <a:p>
          <a:endParaRPr lang="ru-RU" sz="2600" dirty="0"/>
        </a:p>
      </dgm:t>
    </dgm:pt>
    <dgm:pt modelId="{39B143F4-B49F-45DE-813F-6BB671CFA2A6}" type="parTrans" cxnId="{F0D69300-DE47-48B9-8229-394A085DA662}">
      <dgm:prSet/>
      <dgm:spPr/>
      <dgm:t>
        <a:bodyPr/>
        <a:lstStyle/>
        <a:p>
          <a:endParaRPr lang="ru-RU"/>
        </a:p>
      </dgm:t>
    </dgm:pt>
    <dgm:pt modelId="{FCDEF666-C20A-45EA-BB5B-990E98623E10}" type="sibTrans" cxnId="{F0D69300-DE47-48B9-8229-394A085DA662}">
      <dgm:prSet/>
      <dgm:spPr/>
      <dgm:t>
        <a:bodyPr/>
        <a:lstStyle/>
        <a:p>
          <a:endParaRPr lang="ru-RU"/>
        </a:p>
      </dgm:t>
    </dgm:pt>
    <dgm:pt modelId="{46334351-AAEC-46D6-97B7-EA7F71479D3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cs typeface="Manjari" charset="0"/>
            </a:rPr>
            <a:t>Государственный зоологический парк УР</a:t>
          </a:r>
          <a:endParaRPr lang="ru-RU" sz="1600" dirty="0"/>
        </a:p>
      </dgm:t>
    </dgm:pt>
    <dgm:pt modelId="{875F3E24-C63F-4BF4-A595-F62E9ED8D802}" type="parTrans" cxnId="{88F17B78-9A23-4E95-9949-513B95DFBA81}">
      <dgm:prSet/>
      <dgm:spPr/>
      <dgm:t>
        <a:bodyPr/>
        <a:lstStyle/>
        <a:p>
          <a:endParaRPr lang="ru-RU"/>
        </a:p>
      </dgm:t>
    </dgm:pt>
    <dgm:pt modelId="{D0F0F807-6373-47A5-B02B-13A3B87D118C}" type="sibTrans" cxnId="{88F17B78-9A23-4E95-9949-513B95DFBA81}">
      <dgm:prSet/>
      <dgm:spPr/>
      <dgm:t>
        <a:bodyPr/>
        <a:lstStyle/>
        <a:p>
          <a:endParaRPr lang="ru-RU"/>
        </a:p>
      </dgm:t>
    </dgm:pt>
    <dgm:pt modelId="{1C35FB07-6B51-418B-9557-A76BA61135A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 smtClean="0"/>
            <a:t>Дендрарий</a:t>
          </a:r>
          <a:endParaRPr lang="ru-RU" sz="1600" dirty="0"/>
        </a:p>
      </dgm:t>
    </dgm:pt>
    <dgm:pt modelId="{C6670AA0-7975-4632-8F1A-6AE32DF9A689}" type="parTrans" cxnId="{4C61A3AC-7A0F-429C-AA4A-09CA7DD83CE7}">
      <dgm:prSet/>
      <dgm:spPr/>
      <dgm:t>
        <a:bodyPr/>
        <a:lstStyle/>
        <a:p>
          <a:endParaRPr lang="ru-RU"/>
        </a:p>
      </dgm:t>
    </dgm:pt>
    <dgm:pt modelId="{190B52A3-A2DE-4EF9-A9A8-AED9E9F501FB}" type="sibTrans" cxnId="{4C61A3AC-7A0F-429C-AA4A-09CA7DD83CE7}">
      <dgm:prSet/>
      <dgm:spPr/>
      <dgm:t>
        <a:bodyPr/>
        <a:lstStyle/>
        <a:p>
          <a:endParaRPr lang="ru-RU"/>
        </a:p>
      </dgm:t>
    </dgm:pt>
    <dgm:pt modelId="{CBCE8ADF-894F-4C42-B4A5-8F88BA705956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 smtClean="0"/>
            <a:t>Зооуголок</a:t>
          </a:r>
          <a:endParaRPr lang="ru-RU" sz="1600" dirty="0"/>
        </a:p>
      </dgm:t>
    </dgm:pt>
    <dgm:pt modelId="{2DF92583-3FFB-4DAC-BA79-828A6E36C422}" type="parTrans" cxnId="{DE82ABA8-7351-457E-AF18-35DA4F332D7D}">
      <dgm:prSet/>
      <dgm:spPr/>
      <dgm:t>
        <a:bodyPr/>
        <a:lstStyle/>
        <a:p>
          <a:endParaRPr lang="ru-RU"/>
        </a:p>
      </dgm:t>
    </dgm:pt>
    <dgm:pt modelId="{8D98B8B7-AFC7-4063-83D4-5BDDFEB019D4}" type="sibTrans" cxnId="{DE82ABA8-7351-457E-AF18-35DA4F332D7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4C61A3AC-7A0F-429C-AA4A-09CA7DD83CE7}" srcId="{861A968E-9660-4770-82EB-9C2FFC889440}" destId="{1C35FB07-6B51-418B-9557-A76BA61135AF}" srcOrd="2" destOrd="0" parTransId="{C6670AA0-7975-4632-8F1A-6AE32DF9A689}" sibTransId="{190B52A3-A2DE-4EF9-A9A8-AED9E9F501FB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CB04BDAB-095C-4E88-957D-E06E82C14E2C}" type="presOf" srcId="{46334351-AAEC-46D6-97B7-EA7F71479D3D}" destId="{400F4E5D-F016-41EA-97FB-BF5BA36522C2}" srcOrd="0" destOrd="4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DDB00023-582F-4496-AB58-5CDF09456A57}" srcId="{FD45624C-83CF-47B9-8EDE-C4DE60E9F279}" destId="{27A104A3-04EF-4A25-9251-49B181BA0F06}" srcOrd="3" destOrd="0" parTransId="{B3D5B702-647A-4ECB-A845-711599128CBF}" sibTransId="{10BD4C7E-05CF-4A36-BEB4-38E8BCFF20CB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D1F28BC2-FD47-47E1-AA25-9E57592BF262}" type="presOf" srcId="{18D7A142-E335-4A19-AA4F-E9ED39EBB09A}" destId="{B206DAC4-D1DF-4053-8506-5DE426BC8BEF}" srcOrd="0" destOrd="4" presId="urn:microsoft.com/office/officeart/2005/8/layout/hList1"/>
    <dgm:cxn modelId="{BF6CB538-2319-47DF-98B9-671EC7488F28}" srcId="{FD45624C-83CF-47B9-8EDE-C4DE60E9F279}" destId="{7EF52F15-CFA8-4A04-8CE8-ADA6EB507CE4}" srcOrd="2" destOrd="0" parTransId="{F421FD2D-55A4-4FC0-8427-27213E6DA790}" sibTransId="{3962253C-3A28-465D-B586-8AA352495F8B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0D69300-DE47-48B9-8229-394A085DA662}" srcId="{861A968E-9660-4770-82EB-9C2FFC889440}" destId="{18D7A142-E335-4A19-AA4F-E9ED39EBB09A}" srcOrd="4" destOrd="0" parTransId="{39B143F4-B49F-45DE-813F-6BB671CFA2A6}" sibTransId="{FCDEF666-C20A-45EA-BB5B-990E98623E10}"/>
    <dgm:cxn modelId="{DE82ABA8-7351-457E-AF18-35DA4F332D7D}" srcId="{861A968E-9660-4770-82EB-9C2FFC889440}" destId="{CBCE8ADF-894F-4C42-B4A5-8F88BA705956}" srcOrd="3" destOrd="0" parTransId="{2DF92583-3FFB-4DAC-BA79-828A6E36C422}" sibTransId="{8D98B8B7-AFC7-4063-83D4-5BDDFEB019D4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F0A90448-D1E1-4602-8C60-13D3BB62AD12}" type="presOf" srcId="{1C35FB07-6B51-418B-9557-A76BA61135AF}" destId="{B206DAC4-D1DF-4053-8506-5DE426BC8BEF}" srcOrd="0" destOrd="2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3C8E4D56-0552-4767-A5A9-67C47C3C9BB2}" type="presOf" srcId="{27A104A3-04EF-4A25-9251-49B181BA0F06}" destId="{400F4E5D-F016-41EA-97FB-BF5BA36522C2}" srcOrd="0" destOrd="3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88F17B78-9A23-4E95-9949-513B95DFBA81}" srcId="{FD45624C-83CF-47B9-8EDE-C4DE60E9F279}" destId="{46334351-AAEC-46D6-97B7-EA7F71479D3D}" srcOrd="4" destOrd="0" parTransId="{875F3E24-C63F-4BF4-A595-F62E9ED8D802}" sibTransId="{D0F0F807-6373-47A5-B02B-13A3B87D118C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4C15C765-A4A5-43EC-9C14-BBA31BF8B331}" type="presOf" srcId="{7EF52F15-CFA8-4A04-8CE8-ADA6EB507CE4}" destId="{400F4E5D-F016-41EA-97FB-BF5BA36522C2}" srcOrd="0" destOrd="2" presId="urn:microsoft.com/office/officeart/2005/8/layout/hList1"/>
    <dgm:cxn modelId="{92660407-D80D-4BAD-AEAB-2E894005B4C0}" type="presOf" srcId="{CBCE8ADF-894F-4C42-B4A5-8F88BA705956}" destId="{B206DAC4-D1DF-4053-8506-5DE426BC8BEF}" srcOrd="0" destOrd="3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199120"/>
          <a:ext cx="1333695" cy="6065360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Проблема отсутствия мест отдыха и неосведомленности людей об экологических проблемах</a:t>
          </a:r>
          <a:endParaRPr lang="ru-RU" sz="2400" kern="1200" dirty="0"/>
        </a:p>
      </dsp:txBody>
      <dsp:txXfrm rot="5400000">
        <a:off x="5894521" y="-2199120"/>
        <a:ext cx="1333695" cy="6065360"/>
      </dsp:txXfrm>
    </dsp:sp>
    <dsp:sp modelId="{25CE82D9-9946-4501-ADAF-4D9AD60E2680}">
      <dsp:nvSpPr>
        <dsp:cNvPr id="0" name=""/>
        <dsp:cNvSpPr/>
      </dsp:nvSpPr>
      <dsp:spPr>
        <a:xfrm>
          <a:off x="55022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Семьи с детьми</a:t>
          </a:r>
          <a:endParaRPr lang="ru-RU" sz="4000" kern="1200" dirty="0"/>
        </a:p>
      </dsp:txBody>
      <dsp:txXfrm>
        <a:off x="55022" y="0"/>
        <a:ext cx="3473665" cy="16671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648082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241609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9934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999340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867617"/>
          <a:ext cx="3059169" cy="1864541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Прокат беседок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Веревочный парк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Дендрарий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Зооуголок</a:t>
          </a:r>
          <a:endParaRPr lang="ru-RU" sz="1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0" y="1867617"/>
        <a:ext cx="3059169" cy="1864541"/>
      </dsp:txXfrm>
    </dsp:sp>
    <dsp:sp modelId="{34E68AF3-FEED-4A3D-869A-6E2B7BBFBA4D}">
      <dsp:nvSpPr>
        <dsp:cNvPr id="0" name=""/>
        <dsp:cNvSpPr/>
      </dsp:nvSpPr>
      <dsp:spPr>
        <a:xfrm>
          <a:off x="3490590" y="99934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999340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896536"/>
          <a:ext cx="3059169" cy="186454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cs typeface="Manjari" charset="0"/>
            </a:rPr>
            <a:t>Парк культуры и отдыха им. Кирова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cs typeface="Manjari" charset="0"/>
            </a:rPr>
            <a:t>Парк им. Максима Горького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cs typeface="Manjari" charset="0"/>
            </a:rPr>
            <a:t>Парк Космонавтов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cs typeface="Manjari" charset="0"/>
            </a:rPr>
            <a:t>Берёзовая роща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cs typeface="Manjari" charset="0"/>
            </a:rPr>
            <a:t>Государственный зоологический парк УР</a:t>
          </a:r>
          <a:endParaRPr lang="ru-RU" sz="1600" kern="1200" dirty="0"/>
        </a:p>
      </dsp:txBody>
      <dsp:txXfrm>
        <a:off x="3490590" y="1896536"/>
        <a:ext cx="3059169" cy="1864541"/>
      </dsp:txXfrm>
    </dsp:sp>
    <dsp:sp modelId="{869E6585-1C72-4E82-914E-39E2C4E28665}">
      <dsp:nvSpPr>
        <dsp:cNvPr id="0" name=""/>
        <dsp:cNvSpPr/>
      </dsp:nvSpPr>
      <dsp:spPr>
        <a:xfrm>
          <a:off x="6981180" y="99191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99191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896536"/>
          <a:ext cx="3059169" cy="186454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Экологически чистая среда
Уникальные развлечения
Большое разнообразие </a:t>
          </a:r>
          <a:r>
            <a:rPr lang="ru-RU" sz="1600" kern="1200" dirty="0" err="1" smtClean="0"/>
            <a:t>интерактива</a:t>
          </a:r>
          <a:r>
            <a:rPr lang="ru-RU" sz="1600" kern="1200" dirty="0" smtClean="0"/>
            <a:t>
Наличие места для активного отдыха
Упор на экологию</a:t>
          </a:r>
          <a:endParaRPr lang="ru-RU" sz="1600" kern="1200" dirty="0"/>
        </a:p>
      </dsp:txBody>
      <dsp:txXfrm>
        <a:off x="6978043" y="1896536"/>
        <a:ext cx="3059169" cy="1864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 smtClean="0">
                <a:latin typeface="Arial"/>
              </a:rPr>
              <a:t>Эко-парк «</a:t>
            </a:r>
            <a:r>
              <a:rPr lang="ru-RU" sz="4400" b="0" strike="noStrike" spc="-1" dirty="0" err="1" smtClean="0">
                <a:latin typeface="Arial"/>
              </a:rPr>
              <a:t>Эколуг</a:t>
            </a:r>
            <a:r>
              <a:rPr lang="ru-RU" sz="4400" spc="-1" dirty="0" smtClean="0">
                <a:latin typeface="Arial"/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en-US" sz="2800" spc="-1" dirty="0" err="1" smtClean="0">
                <a:latin typeface="Arial"/>
              </a:rPr>
              <a:t>EcoTude</a:t>
            </a:r>
            <a:endParaRPr lang="ru-RU" sz="2800" b="0" strike="noStrike" spc="-1" dirty="0" smtClean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9952" y="3339331"/>
            <a:ext cx="3812030" cy="155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Тазетдинова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Алина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Быстро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ориентироваться в ситуации неопределенности и недостаточности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информации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Умение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распределять ресурсы и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приоритеты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Грамотная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 четкая постановка задач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подчиненным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787B603E-652F-4B4A-86EC-F1FB6295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5"/>
            <a:ext cx="2883092" cy="157170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Печенкина Дарья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Аналитический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склад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ума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Мобильность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Умение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работать в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Умение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работать с большим объемом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информации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Технический специалист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188473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Белых Ольга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Стрессоустойчивость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Умение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работать в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Грамотная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устная и письменная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речь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Целеустремленность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Эрудированность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Коммуникативность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Менеджер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1900" dirty="0"/>
              <a:t>Строительство парка, в котором сосредоточены различные объекты, направленные на оздоровление и повышение уровня знаний людей в области экологии.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988033185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70979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07761" y="1323107"/>
            <a:ext cx="9393370" cy="3888432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Парк представляет собой комфортное эко-пространство, разделенное на несколько зон, предназначенных как для комфортного отдыха, так и для экологического образования социума.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На </a:t>
            </a:r>
            <a:r>
              <a:rPr lang="ru-RU" sz="1400" kern="0" dirty="0">
                <a:solidFill>
                  <a:srgbClr val="666666"/>
                </a:solidFill>
              </a:rPr>
              <a:t>данном этапе нашего проекта мы нашли и подробно изучили территорию, на которой и собираемся создать наш </a:t>
            </a:r>
            <a:r>
              <a:rPr lang="ru-RU" sz="1400" kern="0" dirty="0" smtClean="0">
                <a:solidFill>
                  <a:srgbClr val="666666"/>
                </a:solidFill>
              </a:rPr>
              <a:t>парк.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 smtClean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8" y="2903790"/>
            <a:ext cx="7520459" cy="23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70979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431800" y="2151198"/>
            <a:ext cx="3104359" cy="2232248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ctr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000" kern="0" dirty="0" smtClean="0">
                <a:solidFill>
                  <a:srgbClr val="666666"/>
                </a:solidFill>
              </a:rPr>
              <a:t>Провели опрос среди населения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84" y="1522822"/>
            <a:ext cx="2428999" cy="383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504" y="1198388"/>
            <a:ext cx="1872208" cy="415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2688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70979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4608264" y="2259211"/>
            <a:ext cx="4128771" cy="2128051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ctr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kern="0" dirty="0" smtClean="0">
                <a:solidFill>
                  <a:srgbClr val="666666"/>
                </a:solidFill>
              </a:rPr>
              <a:t>Также, создали план расположения различных зон на участке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 smtClean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8" y="1341223"/>
            <a:ext cx="3172767" cy="423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9696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19384577"/>
              </p:ext>
            </p:extLst>
          </p:nvPr>
        </p:nvGraphicFramePr>
        <p:xfrm>
          <a:off x="503808" y="1251099"/>
          <a:ext cx="9217024" cy="3481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Удмуртия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Импортозамещения</a:t>
                      </a:r>
                      <a:r>
                        <a:rPr lang="ru-RU" baseline="0" dirty="0" smtClean="0"/>
                        <a:t> нет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Новые производственные технологии Новые и портативные источники энергии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2" y="362736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1" y="833496"/>
            <a:ext cx="1008062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Целевая аудитория – семьи с детьми.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Портрет 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потребителя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Имя: Петр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Аркадьевич (условно)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Возраст: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36 лет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Пол: мужской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Семейное положение: женат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Дети: 3-е (от 6 до 15)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Место жительства: Россия, Ижевск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Род деятельности: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специалист с высшим образованием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Должность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менеджер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Доход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: от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50 000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Образование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: высшее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Дополнительно: наличие личного транспорта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Ценности и цели: проведение досуга с семьей, здоровое тело и душа, позитивный настрой и мышление, активный отдых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Источники информации: рекламные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банеры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, социальные сети, знакомые и друзья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Трудности и болевые точки: отсутствие свободного времени, проблемы со здоровьем, потеря времени и денег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Что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мешает воспользоваться услугой: недостаток свободного времени</a:t>
            </a:r>
          </a:p>
          <a:p>
            <a:pPr algn="ctr"/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Роль: потребитель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44185540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5060518" y="2187203"/>
            <a:ext cx="4104456" cy="1440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650 591 чел.</a:t>
            </a:r>
            <a:endParaRPr lang="ru-RU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300 000чел.</a:t>
            </a:r>
            <a:endParaRPr lang="ru-RU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100 000чел.</a:t>
            </a:r>
            <a:endParaRPr lang="ru-RU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</a:t>
            </a:r>
            <a:r>
              <a:rPr lang="ru-RU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–1000 чел.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19442567"/>
              </p:ext>
            </p:extLst>
          </p:nvPr>
        </p:nvGraphicFramePr>
        <p:xfrm>
          <a:off x="55708" y="747043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42650240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2852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261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397794"/>
            <a:ext cx="1871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Многосторонние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рынки = большое разнообразие услуг для широкого спектра потребителей, например: семьи с детьми,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молодëжь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от 18-25, пожилые люди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77129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Цена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Экологичность</a:t>
            </a: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65430" y="2770350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- сбыт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производится без посредников, напрямую от производителя к конечному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покупателю.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Комбинированные  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27142" y="4273948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От предоставляемых услуг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 аренду земли для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фудкорта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67220" y="2977243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Материальные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13744" y="1385355"/>
            <a:ext cx="1978912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Аренда беседок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Эко-тропа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Веревочный парк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Детская площадка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Арт-зона+интерактив</a:t>
            </a: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Дендрарий+зооуголок</a:t>
            </a: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81849" y="1397794"/>
            <a:ext cx="1871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)"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KidsWay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" – сопровождение детей в парки отдыха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2)"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Exclusive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VIP 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Club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" – продвижение семейного отдыха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поставщики: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1)"Раритет" – частная коллекция Георгия Аристова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2) ИП 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Самочадин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А.Ю.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3) "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Tumplant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70141" y="4275168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постоянные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ЗП, обслуживание природных зон, коммунальные услуги</a:t>
            </a: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переменные: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Покупка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: территории, оборудования, животных, редких растений, пиломатериалов</a:t>
            </a:r>
          </a:p>
        </p:txBody>
      </p:sp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19832" y="1104406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</a:t>
            </a:r>
            <a:r>
              <a:rPr lang="ru-RU" sz="4000" dirty="0" smtClean="0">
                <a:ea typeface="MS Gothic" pitchFamily="49" charset="-128"/>
              </a:rPr>
              <a:t>оказания услуг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3808" y="1323106"/>
            <a:ext cx="82087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Парк предполагает 6 услуг с оплатой, приведенной ниже:</a:t>
            </a:r>
          </a:p>
          <a:p>
            <a:r>
              <a:rPr lang="ru-RU" sz="2400" dirty="0" smtClean="0"/>
              <a:t>Тропа </a:t>
            </a:r>
            <a:r>
              <a:rPr lang="ru-RU" sz="2400" dirty="0"/>
              <a:t>– 350 р.</a:t>
            </a:r>
          </a:p>
          <a:p>
            <a:r>
              <a:rPr lang="ru-RU" sz="2400" dirty="0"/>
              <a:t>Веревочный парк – детский 300 р., </a:t>
            </a:r>
            <a:r>
              <a:rPr lang="ru-RU" sz="2400" dirty="0" smtClean="0"/>
              <a:t>взрослый </a:t>
            </a:r>
            <a:r>
              <a:rPr lang="ru-RU" sz="2400" dirty="0"/>
              <a:t>– 350 р.</a:t>
            </a:r>
          </a:p>
          <a:p>
            <a:r>
              <a:rPr lang="ru-RU" sz="2400" dirty="0"/>
              <a:t>Дендрарий + зооуголок – 350 р. вход</a:t>
            </a:r>
          </a:p>
          <a:p>
            <a:r>
              <a:rPr lang="ru-RU" sz="2400" dirty="0"/>
              <a:t>Детская площадка – 100 вход.</a:t>
            </a:r>
          </a:p>
          <a:p>
            <a:r>
              <a:rPr lang="ru-RU" sz="2400" dirty="0"/>
              <a:t>Арт зона + </a:t>
            </a:r>
            <a:r>
              <a:rPr lang="ru-RU" sz="2400" dirty="0" err="1"/>
              <a:t>интерактив</a:t>
            </a:r>
            <a:r>
              <a:rPr lang="ru-RU" sz="2400" dirty="0"/>
              <a:t> – 250 р.</a:t>
            </a:r>
          </a:p>
          <a:p>
            <a:r>
              <a:rPr lang="ru-RU" sz="2400" dirty="0"/>
              <a:t>Аренда беседки – 1500 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1880" y="1179091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Окупить затраты к концу 2 года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4504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08102350"/>
              </p:ext>
            </p:extLst>
          </p:nvPr>
        </p:nvGraphicFramePr>
        <p:xfrm>
          <a:off x="143768" y="1323107"/>
          <a:ext cx="9793089" cy="4099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565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Территория – 16 900 000р.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16</a:t>
                      </a:r>
                      <a:r>
                        <a:rPr lang="ru-RU" sz="1100" baseline="0" dirty="0" smtClean="0"/>
                        <a:t> 900 000р.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</a:t>
                      </a:r>
                      <a:r>
                        <a:rPr lang="ru-RU" sz="1100" baseline="0" dirty="0" smtClean="0"/>
                        <a:t> города (Государство)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Ландшафтный дизайн территории (</a:t>
                      </a:r>
                      <a:r>
                        <a:rPr lang="ru-RU" sz="1100" dirty="0" err="1" smtClean="0"/>
                        <a:t>проектирование+газон</a:t>
                      </a:r>
                      <a:r>
                        <a:rPr lang="ru-RU" sz="1100" dirty="0" smtClean="0"/>
                        <a:t> с системой </a:t>
                      </a:r>
                      <a:r>
                        <a:rPr lang="ru-RU" sz="1100" dirty="0" err="1" smtClean="0"/>
                        <a:t>автополива+кусты</a:t>
                      </a:r>
                      <a:r>
                        <a:rPr lang="ru-RU" sz="1100" dirty="0" smtClean="0"/>
                        <a:t>, цветы)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54</a:t>
                      </a:r>
                      <a:r>
                        <a:rPr lang="ru-RU" sz="1100" baseline="0" dirty="0" smtClean="0"/>
                        <a:t> 000 000р.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</a:t>
                      </a:r>
                      <a:r>
                        <a:rPr lang="ru-RU" sz="1100" baseline="0" dirty="0" smtClean="0"/>
                        <a:t> города(Государство)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56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Детская площадка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Дендрарий+зооуголок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baseline="0" dirty="0" smtClean="0"/>
                        <a:t> + </a:t>
                      </a:r>
                      <a:r>
                        <a:rPr lang="ru-RU" sz="1100" dirty="0" smtClean="0"/>
                        <a:t>покупка растений и животных)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1 120 000р.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Арт-зона и </a:t>
                      </a:r>
                      <a:r>
                        <a:rPr lang="ru-RU" sz="1100" dirty="0" err="1" smtClean="0"/>
                        <a:t>интерактив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42844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Верёвочный парк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2 000 000р.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42844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Тропа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428442"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Фудкорт</a:t>
                      </a:r>
                      <a:r>
                        <a:rPr lang="ru-RU" sz="1100" dirty="0" smtClean="0"/>
                        <a:t> (на создание беседок)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700 000р.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Администрация города(Государство)</a:t>
                      </a:r>
                    </a:p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42844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Итого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75 620 000р.</a:t>
                      </a:r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50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5816" y="978116"/>
            <a:ext cx="8890243" cy="4590550"/>
          </a:xfrm>
          <a:prstGeom prst="rect">
            <a:avLst/>
          </a:prstGeom>
        </p:spPr>
        <p:txBody>
          <a:bodyPr lIns="0" tIns="0" rIns="0" bIns="0">
            <a:normAutofit fontScale="63500" lnSpcReduction="2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Организационно-правовая форма -ООО </a:t>
            </a:r>
            <a:r>
              <a:rPr lang="ru-RU" sz="3200" dirty="0">
                <a:ea typeface="MS Gothic" pitchFamily="49" charset="-128"/>
              </a:rPr>
              <a:t>(общество с ограниченной ответственностью</a:t>
            </a:r>
            <a:r>
              <a:rPr lang="ru-RU" sz="3200" dirty="0" smtClean="0">
                <a:ea typeface="MS Gothic" pitchFamily="49" charset="-128"/>
              </a:rPr>
              <a:t>)</a:t>
            </a:r>
          </a:p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Причины</a:t>
            </a:r>
            <a:r>
              <a:rPr lang="ru-RU" sz="3200" dirty="0">
                <a:ea typeface="MS Gothic" pitchFamily="49" charset="-128"/>
              </a:rPr>
              <a:t>: </a:t>
            </a:r>
            <a:endParaRPr lang="ru-RU" sz="3200" dirty="0" smtClean="0">
              <a:ea typeface="MS Gothic" pitchFamily="49" charset="-12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ea typeface="MS Gothic" pitchFamily="49" charset="-128"/>
              </a:rPr>
              <a:t>Ответственность </a:t>
            </a:r>
            <a:r>
              <a:rPr lang="ru-RU" sz="3200" dirty="0">
                <a:ea typeface="MS Gothic" pitchFamily="49" charset="-128"/>
              </a:rPr>
              <a:t>( в случае разорения личное имущество останется не тронутым, конфискуют лишь то, что принадлежит непосредственно организации) </a:t>
            </a:r>
            <a:endParaRPr lang="ru-RU" sz="3200" dirty="0" smtClean="0">
              <a:ea typeface="MS Gothic" pitchFamily="49" charset="-12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ea typeface="MS Gothic" pitchFamily="49" charset="-128"/>
              </a:rPr>
              <a:t>Доли </a:t>
            </a:r>
            <a:r>
              <a:rPr lang="ru-RU" sz="3200" dirty="0">
                <a:ea typeface="MS Gothic" pitchFamily="49" charset="-128"/>
              </a:rPr>
              <a:t>и прибыль ( Например, ИП - это индивидуальный предприниматель, который решил заняться бизнесом, соучредителей быть не может. А ООО организует 1 или несколько человек. </a:t>
            </a:r>
            <a:r>
              <a:rPr lang="ru-RU" sz="3200" dirty="0" smtClean="0">
                <a:ea typeface="MS Gothic" pitchFamily="49" charset="-128"/>
              </a:rPr>
              <a:t>Также </a:t>
            </a:r>
            <a:r>
              <a:rPr lang="ru-RU" sz="3200" dirty="0">
                <a:ea typeface="MS Gothic" pitchFamily="49" charset="-128"/>
              </a:rPr>
              <a:t>у ООО есть уставный капитал, в него вкладываются все учредители. Если дела идут в гору, то учредители будут получать прибыль пропорционально своим вложениям. </a:t>
            </a:r>
            <a:endParaRPr lang="ru-RU" sz="3200" dirty="0" smtClean="0">
              <a:ea typeface="MS Gothic" pitchFamily="49" charset="-12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ea typeface="MS Gothic" pitchFamily="49" charset="-128"/>
              </a:rPr>
              <a:t>А </a:t>
            </a:r>
            <a:r>
              <a:rPr lang="ru-RU" sz="3200" dirty="0">
                <a:ea typeface="MS Gothic" pitchFamily="49" charset="-128"/>
              </a:rPr>
              <a:t>также, проще привлечь инвесторов, получить грант, субсидию и даже кредит</a:t>
            </a:r>
            <a:r>
              <a:rPr lang="ru-RU" sz="3200" dirty="0" smtClean="0">
                <a:ea typeface="MS Gothic" pitchFamily="49" charset="-128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ea typeface="MS Gothic" pitchFamily="49" charset="-128"/>
              </a:rPr>
              <a:t>Нет </a:t>
            </a:r>
            <a:r>
              <a:rPr lang="ru-RU" sz="3200" dirty="0">
                <a:ea typeface="MS Gothic" pitchFamily="49" charset="-128"/>
              </a:rPr>
              <a:t>ограничений по видам деятельности (но нужно учитывать режим налогообложения</a:t>
            </a:r>
            <a:r>
              <a:rPr lang="ru-RU" sz="3200" dirty="0" smtClean="0">
                <a:ea typeface="MS Gothic" pitchFamily="49" charset="-128"/>
              </a:rPr>
              <a:t>).</a:t>
            </a:r>
            <a:endParaRPr lang="ru-RU" sz="3200" dirty="0">
              <a:ea typeface="MS Gothic" pitchFamily="49" charset="-128"/>
            </a:endParaRPr>
          </a:p>
          <a:p>
            <a:r>
              <a:rPr lang="ru-RU" sz="3200" dirty="0" smtClean="0">
                <a:ea typeface="MS Gothic" pitchFamily="49" charset="-128"/>
              </a:rPr>
              <a:t>Система налогообложения - ОСНО (слишком </a:t>
            </a:r>
            <a:r>
              <a:rPr lang="ru-RU" sz="3200" dirty="0">
                <a:ea typeface="MS Gothic" pitchFamily="49" charset="-128"/>
              </a:rPr>
              <a:t>большие риски для </a:t>
            </a:r>
            <a:r>
              <a:rPr lang="ru-RU" sz="3200" dirty="0" smtClean="0">
                <a:ea typeface="MS Gothic" pitchFamily="49" charset="-128"/>
              </a:rPr>
              <a:t>УСН) + </a:t>
            </a:r>
            <a:r>
              <a:rPr lang="ru-RU" sz="3200" dirty="0">
                <a:ea typeface="MS Gothic" pitchFamily="49" charset="-128"/>
              </a:rPr>
              <a:t>работа без </a:t>
            </a:r>
            <a:r>
              <a:rPr lang="ru-RU" sz="3200" dirty="0" err="1" smtClean="0">
                <a:ea typeface="MS Gothic" pitchFamily="49" charset="-128"/>
              </a:rPr>
              <a:t>ограничений,возможность</a:t>
            </a:r>
            <a:r>
              <a:rPr lang="ru-RU" sz="3200" dirty="0" smtClean="0">
                <a:ea typeface="MS Gothic" pitchFamily="49" charset="-128"/>
              </a:rPr>
              <a:t> </a:t>
            </a:r>
            <a:r>
              <a:rPr lang="ru-RU" sz="3200" dirty="0">
                <a:ea typeface="MS Gothic" pitchFamily="49" charset="-128"/>
              </a:rPr>
              <a:t>получать вычет по </a:t>
            </a:r>
            <a:r>
              <a:rPr lang="ru-RU" sz="3200" dirty="0" err="1" smtClean="0">
                <a:ea typeface="MS Gothic" pitchFamily="49" charset="-128"/>
              </a:rPr>
              <a:t>ндс</a:t>
            </a:r>
            <a:r>
              <a:rPr lang="ru-RU" sz="3200" dirty="0" smtClean="0">
                <a:ea typeface="MS Gothic" pitchFamily="49" charset="-128"/>
              </a:rPr>
              <a:t>.</a:t>
            </a: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8583845"/>
              </p:ext>
            </p:extLst>
          </p:nvPr>
        </p:nvGraphicFramePr>
        <p:xfrm>
          <a:off x="287784" y="1323107"/>
          <a:ext cx="9505056" cy="3770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80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3074138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50800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2086560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2086560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1192618"/>
              </a:tblGrid>
              <a:tr h="493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8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месяц</a:t>
                      </a:r>
                      <a:endParaRPr lang="ru-RU" sz="8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год</a:t>
                      </a:r>
                      <a:endParaRPr lang="ru-RU" sz="8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 год</a:t>
                      </a:r>
                      <a:endParaRPr lang="ru-RU" sz="8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17203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4 263 750р.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51 165 000р.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102 330 000р.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647 360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39 537 080р.</a:t>
                      </a:r>
                    </a:p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(10 054 720р.+ 29 482 360р.)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074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+стартовые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инвестиции (не до конца понятен источник),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75 620 000р.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2.2.1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Постоянные</a:t>
                      </a:r>
                      <a:r>
                        <a:rPr lang="ru-RU" sz="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расходы (ЗП, обслуживание природных зон, коммунальные услуги, реклама)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393</a:t>
                      </a:r>
                      <a:r>
                        <a:rPr lang="ru-RU" sz="800" u="none" strike="noStrike" baseline="0" dirty="0" smtClean="0">
                          <a:effectLst/>
                          <a:latin typeface="+mn-lt"/>
                        </a:rPr>
                        <a:t> 947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727 360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9 454 720р.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2.2.2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i="1" u="none" strike="noStrike" dirty="0">
                          <a:effectLst/>
                          <a:latin typeface="+mn-lt"/>
                        </a:rPr>
                        <a:t>Переменные </a:t>
                      </a:r>
                      <a:r>
                        <a:rPr lang="ru-RU" sz="800" i="1" u="none" strike="noStrike" dirty="0" smtClean="0">
                          <a:effectLst/>
                          <a:latin typeface="+mn-lt"/>
                        </a:rPr>
                        <a:t>расходы (дополнительное сырье или расходы)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25 000р.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600 000р.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418 947р.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5 027 360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10 054 720р.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Осталось</a:t>
                      </a:r>
                      <a:r>
                        <a:rPr lang="ru-RU" sz="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отдать 29 482 360р.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792 920р.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33093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ОСНО - 22 730 653р.</a:t>
                      </a:r>
                      <a:r>
                        <a:rPr lang="ru-RU" sz="800" baseline="0" dirty="0" smtClean="0"/>
                        <a:t> (</a:t>
                      </a:r>
                      <a:r>
                        <a:rPr lang="ru-RU" sz="800" dirty="0" smtClean="0"/>
                        <a:t>22.2% от дохода)</a:t>
                      </a:r>
                    </a:p>
                    <a:p>
                      <a:r>
                        <a:rPr lang="ru-RU" sz="800" dirty="0" smtClean="0"/>
                        <a:t>Страховые</a:t>
                      </a:r>
                      <a:r>
                        <a:rPr lang="ru-RU" sz="800" baseline="0" dirty="0" smtClean="0"/>
                        <a:t> взносы-1 449 600р. НДС -  11 265 487р. Налог на прибыль - 10 015 567р.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062 267р.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064" y="98971"/>
            <a:ext cx="9642390" cy="1152128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За 2 года)</a:t>
            </a:r>
            <a:endParaRPr b="1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5193227"/>
              </p:ext>
            </p:extLst>
          </p:nvPr>
        </p:nvGraphicFramePr>
        <p:xfrm>
          <a:off x="269280" y="1251099"/>
          <a:ext cx="9721080" cy="3680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предоставляются услуги конкретным людям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102 330 000р.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39 537 080р.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40 062 267р.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9 598 473,3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~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75 620 000р.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52.98%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39.15%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24" y="1971179"/>
            <a:ext cx="10112949" cy="157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1458"/>
          <a:stretch/>
        </p:blipFill>
        <p:spPr bwMode="auto">
          <a:xfrm>
            <a:off x="1443937" y="3784411"/>
            <a:ext cx="7160426" cy="56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 smtClean="0">
                <a:solidFill>
                  <a:schemeClr val="bg1">
                    <a:lumMod val="50000"/>
                  </a:schemeClr>
                </a:solidFill>
              </a:rPr>
              <a:t>Тазетдинова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Алина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89120117055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tazetdinova.alina18@gmail.com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Белых Ольга,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телефон,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соц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сети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Печенкина Дарья, </a:t>
            </a:r>
            <a:endParaRPr lang="en-U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89829923541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peshyonkinadarya2004@gmail.com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8718</TotalTime>
  <Words>1044</Words>
  <Application>Microsoft Office PowerPoint</Application>
  <PresentationFormat>Произвольный</PresentationFormat>
  <Paragraphs>341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О проекте.  Что есть сейчас.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 За 2 года)</vt:lpstr>
      <vt:lpstr>План реализации проекта</vt:lpstr>
      <vt:lpstr>Координаты команды проекта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Acer Swift</cp:lastModifiedBy>
  <cp:revision>60</cp:revision>
  <dcterms:created xsi:type="dcterms:W3CDTF">2022-10-14T10:42:52Z</dcterms:created>
  <dcterms:modified xsi:type="dcterms:W3CDTF">2023-07-27T13:52:02Z</dcterms:modified>
  <dc:language>ru-RU</dc:language>
</cp:coreProperties>
</file>