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1B49"/>
    <a:srgbClr val="FE1D47"/>
    <a:srgbClr val="FF1E4A"/>
    <a:srgbClr val="FF1C47"/>
    <a:srgbClr val="00A1D5"/>
    <a:srgbClr val="00A0D3"/>
    <a:srgbClr val="FAB001"/>
    <a:srgbClr val="FDF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01" autoAdjust="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3AA31-9C6C-4D7F-A434-7C899200B60B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E455-9051-476B-AF95-47C5A2C42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8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E455-9051-476B-AF95-47C5A2C42AA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66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E455-9051-476B-AF95-47C5A2C42AA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63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A7919-1B6A-49F7-BF4B-2AB8CF2C1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3204EF-FB57-4A63-B436-32181DA54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B0F3AA-76DD-4A2B-8CB4-83143560B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96225E-9952-4B1F-803C-B1C909F40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271F1E-F1F4-4211-A87C-9F153AB6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75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BCE9B-99EE-42E1-AA5F-62BC48C6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5CE251-D2A7-4B76-BDB8-B3D20B469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09CA96-99AA-4360-94A6-E0B10ACD3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6502D6-0E6D-4049-87D7-9277D10C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2853F8-E84B-4C78-9F22-D38C94A3C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23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3FC85-2F40-4CD2-B983-94FBD5A3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19FE03-9376-403C-AF46-F61D59715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471A43-43C2-4AFD-ABCD-5AE36A4BE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A70357-8465-488B-88C2-4ED9C6DD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FFE6B9-7268-4A23-8096-560FCEEFD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10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6639E-2B55-400D-BAC4-47445A24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1FDDC-9971-4ADF-B1DB-081343A1A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E73E5D-70C2-4030-B983-543A05CD0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19D75E-CC69-498A-98A2-90E145F44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A66E88-3692-4F77-8AFA-2E57E322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94B830-F802-4400-B657-29BF74B8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329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66184-CAD8-4149-800F-8B9E0EB0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8A9E00-3B55-4995-8BAA-EE193858F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E643B9-A11C-4FAC-8C2F-8353FF5D7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C0DE2E-DF94-4F16-873B-E0E80EBFFE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B93A28-6D4A-4A0C-B76A-88B3921A51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1B919B-ABAA-4B01-A992-3A7515CD5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9101ED-7426-47C7-918A-A761F170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AFB2C1-FF43-4EEF-ADD0-272C480E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0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72139-E869-4FA7-B02F-5CC34A4B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2906F3-0D33-4053-8D7B-96BBB40C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38DD1D-5F35-4FD6-B7DA-B63B47E33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902591-6217-4EFD-9332-95452CF6F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3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EC7AFCA-5444-4861-B448-E71B465C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69F8C54-2D65-4BA2-8BF6-EA464332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4B4B18-34DE-47BF-804F-0D1F3629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56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F73B0-3B70-4D05-B11D-D2E0A0E0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89B38-CD30-4F85-8B0B-36DDACF39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1DEFC-5635-4A3A-9245-CB2574A01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6AD705-81E5-45E8-A7A9-06AD6EF50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BD115B-568E-4136-B3BA-4B2B27DF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0A2082-1D23-474C-92E5-E466C25D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9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A6799-2881-4502-9318-FC1F1298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ADE23EA-736E-4E30-85A4-8F4DAA136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1BE7AF-736F-4470-84D0-A5EB90871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C8C484-222E-4F31-B41D-E65DDC4C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DC5798-8052-4327-AB1F-E648092D0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F4D3D0-7F6C-4E95-8C6F-AF5D33704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1BBE4-86C8-4B1C-9048-DE0DC3A6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D4C17B-E568-42F2-8438-37FD65364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EEF272-CF7D-404E-9D29-B1C88433B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E33EA7-FBF8-4774-81B2-0FE51319F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DDD07E-0F40-41B3-99D9-385495D8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81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DD3369A-E887-47D9-9A3A-46619DB8C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3089D3-ABA7-41CF-92D5-A42707937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D64F26-D8AE-41D1-86DE-ED8E1E84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4DAD59-D7E3-4AAD-917E-20C74346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F1E92E-6C24-4A17-8BA4-4F341F1B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24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45749-D489-4017-A3CA-537E7346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53A3BC-5367-4122-9725-855C5B639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E256BE-01F0-4F6C-9EAB-EF8C49E722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E3D93-4388-44B2-8831-61AC593E89C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FA12D6-42E4-4788-AC63-93715FDE0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82FD46-2AC3-4955-B7D7-EAC8A1E71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EA21-1DDE-4979-B069-0DEAF5FB4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04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B069B03-F917-4F86-8DAE-A71145D0BF08}"/>
              </a:ext>
            </a:extLst>
          </p:cNvPr>
          <p:cNvSpPr/>
          <p:nvPr/>
        </p:nvSpPr>
        <p:spPr>
          <a:xfrm>
            <a:off x="1124550" y="3792354"/>
            <a:ext cx="10151443" cy="665140"/>
          </a:xfrm>
          <a:prstGeom prst="roundRect">
            <a:avLst/>
          </a:prstGeom>
          <a:solidFill>
            <a:srgbClr val="00A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3C53A1-2019-4D41-ABF6-12A54C776978}"/>
              </a:ext>
            </a:extLst>
          </p:cNvPr>
          <p:cNvSpPr/>
          <p:nvPr/>
        </p:nvSpPr>
        <p:spPr>
          <a:xfrm>
            <a:off x="3503596" y="2464067"/>
            <a:ext cx="5342021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FEB417-6752-4227-824D-91F4674F9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975BD-6C6D-4787-8DDC-08B4D7145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2546" y="1122363"/>
            <a:ext cx="8935453" cy="2387600"/>
          </a:xfrm>
        </p:spPr>
        <p:txBody>
          <a:bodyPr/>
          <a:lstStyle/>
          <a:p>
            <a:r>
              <a:rPr lang="ru-RU" dirty="0" err="1">
                <a:latin typeface="Roboto"/>
              </a:rPr>
              <a:t>Прост</a:t>
            </a:r>
            <a:r>
              <a:rPr lang="ru-RU" dirty="0" err="1">
                <a:latin typeface="Impact" panose="020B0806030902050204" pitchFamily="34" charset="0"/>
              </a:rPr>
              <a:t>Ремонт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0DD391-2DFE-49A4-95BC-C4F62D65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550" y="3912004"/>
            <a:ext cx="10151444" cy="165576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Roboto"/>
              </a:rPr>
              <a:t>Сервис по подбору строительных материалов для ремонта</a:t>
            </a:r>
          </a:p>
        </p:txBody>
      </p:sp>
    </p:spTree>
    <p:extLst>
      <p:ext uri="{BB962C8B-B14F-4D97-AF65-F5344CB8AC3E}">
        <p14:creationId xmlns:p14="http://schemas.microsoft.com/office/powerpoint/2010/main" val="386202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7DCDEF-22A1-4B28-AB1E-9737780E8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036" y="12092"/>
            <a:ext cx="1989963" cy="1989963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A9B2024-7893-4AC6-A80E-5E5E2985E8E9}"/>
              </a:ext>
            </a:extLst>
          </p:cNvPr>
          <p:cNvSpPr/>
          <p:nvPr/>
        </p:nvSpPr>
        <p:spPr>
          <a:xfrm>
            <a:off x="587141" y="2125497"/>
            <a:ext cx="11198460" cy="1764691"/>
          </a:xfrm>
          <a:prstGeom prst="roundRect">
            <a:avLst/>
          </a:prstGeom>
          <a:solidFill>
            <a:srgbClr val="00A1D5"/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9A13048-83EE-4B83-BEF3-34C774F90423}"/>
              </a:ext>
            </a:extLst>
          </p:cNvPr>
          <p:cNvSpPr/>
          <p:nvPr/>
        </p:nvSpPr>
        <p:spPr>
          <a:xfrm>
            <a:off x="587141" y="488567"/>
            <a:ext cx="18893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B9E19-98A4-4005-AC14-CD91362624E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127000">
              <a:schemeClr val="accent1">
                <a:alpha val="40000"/>
              </a:schemeClr>
            </a:glow>
          </a:effectLst>
        </p:spPr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Идея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BD9CE2-7EB5-4BA6-BA5B-B3D8CA6BC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55088"/>
            <a:ext cx="109474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Roboto"/>
              </a:rPr>
              <a:t>Идея такова: позволить людям делать ремонт, как конструктор. Человек заказывает строительные материалы и инструменты по заданному запросу и делает ремонт по инструкции.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324220-7665-4576-9243-897A9845E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41" y="4427539"/>
            <a:ext cx="2228850" cy="22288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904B8B-9430-4C74-99E7-8821A3CC1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570" y="4119779"/>
            <a:ext cx="2844370" cy="28443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912BD5-E1F0-40A5-A129-9D25DC090BBA}"/>
              </a:ext>
            </a:extLst>
          </p:cNvPr>
          <p:cNvSpPr txBox="1"/>
          <p:nvPr/>
        </p:nvSpPr>
        <p:spPr>
          <a:xfrm>
            <a:off x="3872430" y="4469926"/>
            <a:ext cx="9509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0" b="1" dirty="0">
                <a:solidFill>
                  <a:srgbClr val="FE1D47"/>
                </a:solidFill>
              </a:rPr>
              <a:t>+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B5C54A-2923-47ED-A29B-A289C1C9CE5B}"/>
              </a:ext>
            </a:extLst>
          </p:cNvPr>
          <p:cNvSpPr/>
          <p:nvPr/>
        </p:nvSpPr>
        <p:spPr>
          <a:xfrm>
            <a:off x="8488179" y="4654592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FE1D47"/>
                </a:solidFill>
              </a:rPr>
              <a:t>=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261FE0E-005B-413A-B341-662A1F7B6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035" y="4427539"/>
            <a:ext cx="2143795" cy="21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5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7DCDEF-22A1-4B28-AB1E-9737780E8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036" y="12092"/>
            <a:ext cx="1989963" cy="1989963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94587BC-9765-4E18-8C02-56CFCBBFB008}"/>
              </a:ext>
            </a:extLst>
          </p:cNvPr>
          <p:cNvSpPr/>
          <p:nvPr/>
        </p:nvSpPr>
        <p:spPr>
          <a:xfrm>
            <a:off x="8819091" y="1700922"/>
            <a:ext cx="3079338" cy="4678746"/>
          </a:xfrm>
          <a:prstGeom prst="roundRect">
            <a:avLst/>
          </a:prstGeom>
          <a:solidFill>
            <a:srgbClr val="00A1D5"/>
          </a:solidFill>
          <a:ln>
            <a:noFill/>
          </a:ln>
          <a:effectLst>
            <a:glow>
              <a:srgbClr val="00A1D5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489F51D-2246-4720-9A69-9A5BF8635991}"/>
              </a:ext>
            </a:extLst>
          </p:cNvPr>
          <p:cNvSpPr/>
          <p:nvPr/>
        </p:nvSpPr>
        <p:spPr>
          <a:xfrm>
            <a:off x="4690441" y="1700922"/>
            <a:ext cx="2934959" cy="4678746"/>
          </a:xfrm>
          <a:prstGeom prst="roundRect">
            <a:avLst/>
          </a:prstGeom>
          <a:solidFill>
            <a:srgbClr val="00A1D5"/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A9B2024-7893-4AC6-A80E-5E5E2985E8E9}"/>
              </a:ext>
            </a:extLst>
          </p:cNvPr>
          <p:cNvSpPr/>
          <p:nvPr/>
        </p:nvSpPr>
        <p:spPr>
          <a:xfrm>
            <a:off x="293571" y="1700922"/>
            <a:ext cx="3203180" cy="4678746"/>
          </a:xfrm>
          <a:prstGeom prst="roundRect">
            <a:avLst/>
          </a:prstGeom>
          <a:solidFill>
            <a:srgbClr val="00A1D5"/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9A13048-83EE-4B83-BEF3-34C774F90423}"/>
              </a:ext>
            </a:extLst>
          </p:cNvPr>
          <p:cNvSpPr/>
          <p:nvPr/>
        </p:nvSpPr>
        <p:spPr>
          <a:xfrm>
            <a:off x="587141" y="488567"/>
            <a:ext cx="6044665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B9E19-98A4-4005-AC14-CD91362624E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127000">
              <a:schemeClr val="accent1">
                <a:alpha val="40000"/>
              </a:schemeClr>
            </a:glow>
          </a:effectLst>
        </p:spPr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BD9CE2-7EB5-4BA6-BA5B-B3D8CA6BC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93" y="1854390"/>
            <a:ext cx="320318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Roboto"/>
              </a:rPr>
              <a:t>Для потребителя</a:t>
            </a:r>
            <a:br>
              <a:rPr lang="ru-RU" sz="2000" dirty="0">
                <a:latin typeface="Roboto"/>
              </a:rPr>
            </a:br>
            <a:endParaRPr lang="ru-RU" sz="2000" dirty="0">
              <a:latin typeface="Roboto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latin typeface="Roboto"/>
              </a:rPr>
              <a:t>-научиться делать ремонт;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-сэкономить на ремонте;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-сделать ремонт так, как хочет сам человек.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7BDA700-AC72-44C3-BC1E-B79216A3B516}"/>
              </a:ext>
            </a:extLst>
          </p:cNvPr>
          <p:cNvSpPr txBox="1">
            <a:spLocks/>
          </p:cNvSpPr>
          <p:nvPr/>
        </p:nvSpPr>
        <p:spPr>
          <a:xfrm>
            <a:off x="4770423" y="1825625"/>
            <a:ext cx="2828278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ru-RU" sz="3600" dirty="0">
                <a:latin typeface="Roboto"/>
              </a:rPr>
              <a:t>Для бизнеса</a:t>
            </a:r>
            <a:br>
              <a:rPr lang="ru-RU" sz="3600" dirty="0">
                <a:latin typeface="Roboto"/>
              </a:rPr>
            </a:br>
            <a:endParaRPr lang="ru-RU" sz="3600" dirty="0">
              <a:latin typeface="Roboto"/>
            </a:endParaRP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ru-RU" sz="3600" dirty="0">
                <a:latin typeface="Roboto"/>
              </a:rPr>
              <a:t>-получить новый канал сбыта;</a:t>
            </a:r>
            <a:br>
              <a:rPr lang="ru-RU" sz="3600" dirty="0">
                <a:latin typeface="Roboto"/>
              </a:rPr>
            </a:br>
            <a:r>
              <a:rPr lang="ru-RU" sz="3600" dirty="0">
                <a:latin typeface="Roboto"/>
              </a:rPr>
              <a:t>-улучшить узнаваемость бренда;</a:t>
            </a:r>
            <a:br>
              <a:rPr lang="ru-RU" sz="3600" dirty="0">
                <a:latin typeface="Roboto"/>
              </a:rPr>
            </a:br>
            <a:r>
              <a:rPr lang="ru-RU" sz="3600" dirty="0">
                <a:latin typeface="Roboto"/>
              </a:rPr>
              <a:t>-получить от потребителей обратную связь</a:t>
            </a:r>
            <a:r>
              <a:rPr lang="en-US" sz="3600" dirty="0">
                <a:latin typeface="Roboto"/>
              </a:rPr>
              <a:t>.</a:t>
            </a:r>
            <a:endParaRPr lang="ru-RU" sz="3600" dirty="0">
              <a:latin typeface="Roboto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274D09CF-557C-46FA-B07A-FE865E682C48}"/>
              </a:ext>
            </a:extLst>
          </p:cNvPr>
          <p:cNvSpPr txBox="1">
            <a:spLocks/>
          </p:cNvSpPr>
          <p:nvPr/>
        </p:nvSpPr>
        <p:spPr>
          <a:xfrm>
            <a:off x="8872373" y="1825625"/>
            <a:ext cx="30793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ru-RU" dirty="0">
                <a:latin typeface="Roboto"/>
              </a:rPr>
              <a:t>Для продуктовой команды</a:t>
            </a:r>
            <a:br>
              <a:rPr lang="ru-RU" dirty="0">
                <a:latin typeface="Roboto"/>
              </a:rPr>
            </a:br>
            <a:br>
              <a:rPr lang="ru-RU" dirty="0">
                <a:latin typeface="Roboto"/>
              </a:rPr>
            </a:br>
            <a:r>
              <a:rPr lang="ru-RU" dirty="0">
                <a:latin typeface="Roboto"/>
              </a:rPr>
              <a:t>-наладить продажи строительных материалов и аренды</a:t>
            </a:r>
            <a:r>
              <a:rPr lang="en-US" dirty="0">
                <a:latin typeface="Roboto"/>
              </a:rPr>
              <a:t>/</a:t>
            </a:r>
            <a:r>
              <a:rPr lang="ru-RU" dirty="0">
                <a:latin typeface="Roboto"/>
              </a:rPr>
              <a:t>продажи инструментов для ремонта. То есть получать прибыть.</a:t>
            </a:r>
          </a:p>
        </p:txBody>
      </p:sp>
    </p:spTree>
    <p:extLst>
      <p:ext uri="{BB962C8B-B14F-4D97-AF65-F5344CB8AC3E}">
        <p14:creationId xmlns:p14="http://schemas.microsoft.com/office/powerpoint/2010/main" val="144065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8436F0C-D881-4856-B704-ACDDD542EBD1}"/>
              </a:ext>
            </a:extLst>
          </p:cNvPr>
          <p:cNvSpPr/>
          <p:nvPr/>
        </p:nvSpPr>
        <p:spPr>
          <a:xfrm>
            <a:off x="3292929" y="5242323"/>
            <a:ext cx="7235595" cy="665140"/>
          </a:xfrm>
          <a:prstGeom prst="roundRect">
            <a:avLst/>
          </a:prstGeom>
          <a:solidFill>
            <a:srgbClr val="FF1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EDF89D4-2B00-4EBA-B4D7-036EA262015B}"/>
              </a:ext>
            </a:extLst>
          </p:cNvPr>
          <p:cNvSpPr/>
          <p:nvPr/>
        </p:nvSpPr>
        <p:spPr>
          <a:xfrm>
            <a:off x="2082577" y="3469821"/>
            <a:ext cx="7052420" cy="665140"/>
          </a:xfrm>
          <a:prstGeom prst="roundRect">
            <a:avLst/>
          </a:prstGeom>
          <a:solidFill>
            <a:srgbClr val="FF1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FC26982-4E00-40CD-B569-28280C03D25D}"/>
              </a:ext>
            </a:extLst>
          </p:cNvPr>
          <p:cNvSpPr/>
          <p:nvPr/>
        </p:nvSpPr>
        <p:spPr>
          <a:xfrm>
            <a:off x="1184295" y="2204112"/>
            <a:ext cx="10151443" cy="665140"/>
          </a:xfrm>
          <a:prstGeom prst="roundRect">
            <a:avLst/>
          </a:prstGeom>
          <a:solidFill>
            <a:srgbClr val="00A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9178872-5678-4B24-8A79-C0563DEBDA3B}"/>
              </a:ext>
            </a:extLst>
          </p:cNvPr>
          <p:cNvSpPr/>
          <p:nvPr/>
        </p:nvSpPr>
        <p:spPr>
          <a:xfrm>
            <a:off x="587141" y="488567"/>
            <a:ext cx="30831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F1536-8C93-4FA8-BE9C-12EA5D08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779415-6A90-4F8F-9955-CF9909AC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148" y="2302062"/>
            <a:ext cx="9333783" cy="4919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Roboto"/>
              </a:rPr>
              <a:t>Проект позволяет решить две проблемы потребителей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807A9D-26F8-4AEC-9188-477A747C4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A2754F5-F537-4666-80C1-B0FD8500B69E}"/>
              </a:ext>
            </a:extLst>
          </p:cNvPr>
          <p:cNvSpPr/>
          <p:nvPr/>
        </p:nvSpPr>
        <p:spPr>
          <a:xfrm>
            <a:off x="3292929" y="5312957"/>
            <a:ext cx="7384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Roboto"/>
              </a:rPr>
              <a:t>"Как сделать ремонт самостоятельно?"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EA6257-A263-4A15-A827-E1F1B069DB20}"/>
              </a:ext>
            </a:extLst>
          </p:cNvPr>
          <p:cNvSpPr/>
          <p:nvPr/>
        </p:nvSpPr>
        <p:spPr>
          <a:xfrm>
            <a:off x="2128720" y="3540781"/>
            <a:ext cx="7006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Roboto"/>
              </a:rPr>
              <a:t>"Из чего именно мне сделать ремонт?"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BD3B041-6097-4326-A5DE-884887427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44314"/>
            <a:ext cx="2192934" cy="2192934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2BFECA-88A8-41B5-A59C-23615CFC4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110" y="4102639"/>
            <a:ext cx="2192934" cy="2192934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33764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9F5E8DA-CFB0-4665-8850-E1CE226A5E60}"/>
              </a:ext>
            </a:extLst>
          </p:cNvPr>
          <p:cNvSpPr/>
          <p:nvPr/>
        </p:nvSpPr>
        <p:spPr>
          <a:xfrm>
            <a:off x="6430410" y="3158976"/>
            <a:ext cx="5715153" cy="3508524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F148043-4D69-43F0-93E4-A58165C2E1E2}"/>
              </a:ext>
            </a:extLst>
          </p:cNvPr>
          <p:cNvSpPr/>
          <p:nvPr/>
        </p:nvSpPr>
        <p:spPr>
          <a:xfrm>
            <a:off x="46436" y="3158976"/>
            <a:ext cx="5715153" cy="3508524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926DB7E-2E2B-477F-8D98-807D6B5DF709}"/>
              </a:ext>
            </a:extLst>
          </p:cNvPr>
          <p:cNvSpPr/>
          <p:nvPr/>
        </p:nvSpPr>
        <p:spPr>
          <a:xfrm>
            <a:off x="321622" y="1861508"/>
            <a:ext cx="5164779" cy="1172896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B2AF247-5AAE-4A33-A324-8CB1EA72CF1B}"/>
              </a:ext>
            </a:extLst>
          </p:cNvPr>
          <p:cNvSpPr/>
          <p:nvPr/>
        </p:nvSpPr>
        <p:spPr>
          <a:xfrm>
            <a:off x="587141" y="488567"/>
            <a:ext cx="78964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0D8DA1D-D36A-495E-AD16-CF859AF3E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Как проблему решают сейчас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94927E-210C-49E1-9DB7-7A24B6C4D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75597EC-74CA-4EF9-BE61-5BEBF3685103}"/>
              </a:ext>
            </a:extLst>
          </p:cNvPr>
          <p:cNvSpPr txBox="1"/>
          <p:nvPr/>
        </p:nvSpPr>
        <p:spPr>
          <a:xfrm>
            <a:off x="754573" y="1970902"/>
            <a:ext cx="42988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Roboto"/>
              </a:rPr>
              <a:t>Вариант 1: Человек сам </a:t>
            </a:r>
            <a:br>
              <a:rPr lang="ru-RU" sz="2800" dirty="0">
                <a:latin typeface="Roboto"/>
              </a:rPr>
            </a:br>
            <a:r>
              <a:rPr lang="ru-RU" sz="2800" dirty="0">
                <a:latin typeface="Roboto"/>
              </a:rPr>
              <a:t>делает ремонт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4B11AF2-14BF-4BF9-9F67-572A980EE1A6}"/>
              </a:ext>
            </a:extLst>
          </p:cNvPr>
          <p:cNvSpPr/>
          <p:nvPr/>
        </p:nvSpPr>
        <p:spPr>
          <a:xfrm>
            <a:off x="6705598" y="1861508"/>
            <a:ext cx="5164779" cy="1172896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Roboto"/>
              </a:rPr>
              <a:t>Вариант 2: Ремонт делают за человека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DE1998-67BD-4CE8-B7E8-C42F573D56BB}"/>
              </a:ext>
            </a:extLst>
          </p:cNvPr>
          <p:cNvSpPr txBox="1"/>
          <p:nvPr/>
        </p:nvSpPr>
        <p:spPr>
          <a:xfrm>
            <a:off x="510691" y="3034403"/>
            <a:ext cx="4786631" cy="399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Roboto"/>
              </a:rPr>
              <a:t>Плюсы:</a:t>
            </a:r>
            <a:br>
              <a:rPr lang="ru-RU" dirty="0">
                <a:latin typeface="Roboto"/>
              </a:rPr>
            </a:br>
            <a:r>
              <a:rPr lang="ru-RU" sz="2000" dirty="0">
                <a:latin typeface="Roboto"/>
              </a:rPr>
              <a:t>Экономия денег</a:t>
            </a:r>
            <a:br>
              <a:rPr lang="ru-RU" sz="2000" dirty="0">
                <a:latin typeface="Roboto"/>
              </a:rPr>
            </a:br>
            <a:r>
              <a:rPr lang="ru-RU" sz="2000" i="1" dirty="0">
                <a:latin typeface="Roboto"/>
              </a:rPr>
              <a:t>Возможно</a:t>
            </a:r>
            <a:r>
              <a:rPr lang="ru-RU" sz="2000" dirty="0">
                <a:latin typeface="Roboto"/>
              </a:rPr>
              <a:t> ремонт такой как хочется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latin typeface="Roboto"/>
              </a:rPr>
              <a:t>Минусы: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Roboto"/>
              </a:rPr>
              <a:t>Много времени уходит на обучение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Самостоятельный подбор материалов</a:t>
            </a:r>
            <a:br>
              <a:rPr lang="en-US" sz="2000" dirty="0">
                <a:latin typeface="Roboto"/>
              </a:rPr>
            </a:br>
            <a:r>
              <a:rPr lang="ru-RU" sz="2000" dirty="0">
                <a:latin typeface="Roboto"/>
              </a:rPr>
              <a:t>Самостоятельная транспортировка</a:t>
            </a:r>
            <a:br>
              <a:rPr lang="ru-RU" sz="2400" dirty="0">
                <a:latin typeface="Roboto"/>
              </a:rPr>
            </a:br>
            <a:endParaRPr lang="ru-RU" sz="2400" dirty="0">
              <a:latin typeface="Robot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83A0BB-C4AA-46C0-94C5-CAF1AE3CC1D9}"/>
              </a:ext>
            </a:extLst>
          </p:cNvPr>
          <p:cNvSpPr txBox="1"/>
          <p:nvPr/>
        </p:nvSpPr>
        <p:spPr>
          <a:xfrm>
            <a:off x="6786340" y="3034403"/>
            <a:ext cx="5084037" cy="4548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Roboto"/>
              </a:rPr>
              <a:t>Плюсы: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Экономия времени и сил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latin typeface="Roboto"/>
              </a:rPr>
              <a:t>Минусы: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Roboto"/>
              </a:rPr>
              <a:t>Шанс попасть на халтурщиков или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мошенников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Большие траты средств по сравнению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с самостоятельным ремонтом</a:t>
            </a:r>
            <a:br>
              <a:rPr lang="en-US" sz="2000" dirty="0">
                <a:latin typeface="Roboto"/>
              </a:rPr>
            </a:br>
            <a:br>
              <a:rPr lang="ru-RU" sz="2400" dirty="0">
                <a:latin typeface="Roboto"/>
              </a:rPr>
            </a:br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841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E66C9DB-2AD6-4CD3-B568-2DBA79C87CE2}"/>
              </a:ext>
            </a:extLst>
          </p:cNvPr>
          <p:cNvSpPr/>
          <p:nvPr/>
        </p:nvSpPr>
        <p:spPr>
          <a:xfrm>
            <a:off x="587141" y="488567"/>
            <a:ext cx="28291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1A89E-A5DC-4DF7-A2A0-F5670CE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Решение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B2453F-4BFC-455F-9848-106945F03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531DACA-DA8C-4E5B-AB54-0DC067A5788B}"/>
              </a:ext>
            </a:extLst>
          </p:cNvPr>
          <p:cNvGrpSpPr/>
          <p:nvPr/>
        </p:nvGrpSpPr>
        <p:grpSpPr>
          <a:xfrm>
            <a:off x="847140" y="1868734"/>
            <a:ext cx="10154818" cy="4275713"/>
            <a:chOff x="847140" y="1868734"/>
            <a:chExt cx="10154818" cy="4275713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95271BD8-7D22-48CD-B174-9DFF506913E4}"/>
                </a:ext>
              </a:extLst>
            </p:cNvPr>
            <p:cNvSpPr/>
            <p:nvPr/>
          </p:nvSpPr>
          <p:spPr>
            <a:xfrm>
              <a:off x="847140" y="1868734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Человек переходит на сайт</a:t>
              </a: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948B391D-0F62-4E59-9758-069EAC4D09A7}"/>
                </a:ext>
              </a:extLst>
            </p:cNvPr>
            <p:cNvSpPr/>
            <p:nvPr/>
          </p:nvSpPr>
          <p:spPr>
            <a:xfrm rot="51415">
              <a:off x="3754593" y="2366802"/>
              <a:ext cx="566595" cy="662735"/>
            </a:xfrm>
            <a:custGeom>
              <a:avLst/>
              <a:gdLst>
                <a:gd name="connsiteX0" fmla="*/ 0 w 566595"/>
                <a:gd name="connsiteY0" fmla="*/ 132547 h 662735"/>
                <a:gd name="connsiteX1" fmla="*/ 283298 w 566595"/>
                <a:gd name="connsiteY1" fmla="*/ 132547 h 662735"/>
                <a:gd name="connsiteX2" fmla="*/ 283298 w 566595"/>
                <a:gd name="connsiteY2" fmla="*/ 0 h 662735"/>
                <a:gd name="connsiteX3" fmla="*/ 566595 w 566595"/>
                <a:gd name="connsiteY3" fmla="*/ 331368 h 662735"/>
                <a:gd name="connsiteX4" fmla="*/ 283298 w 566595"/>
                <a:gd name="connsiteY4" fmla="*/ 662735 h 662735"/>
                <a:gd name="connsiteX5" fmla="*/ 283298 w 566595"/>
                <a:gd name="connsiteY5" fmla="*/ 530188 h 662735"/>
                <a:gd name="connsiteX6" fmla="*/ 0 w 566595"/>
                <a:gd name="connsiteY6" fmla="*/ 530188 h 662735"/>
                <a:gd name="connsiteX7" fmla="*/ 0 w 566595"/>
                <a:gd name="connsiteY7" fmla="*/ 132547 h 66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595" h="662735">
                  <a:moveTo>
                    <a:pt x="0" y="132547"/>
                  </a:moveTo>
                  <a:lnTo>
                    <a:pt x="283298" y="132547"/>
                  </a:lnTo>
                  <a:lnTo>
                    <a:pt x="283298" y="0"/>
                  </a:lnTo>
                  <a:lnTo>
                    <a:pt x="566595" y="331368"/>
                  </a:lnTo>
                  <a:lnTo>
                    <a:pt x="283298" y="662735"/>
                  </a:lnTo>
                  <a:lnTo>
                    <a:pt x="283298" y="530188"/>
                  </a:lnTo>
                  <a:lnTo>
                    <a:pt x="0" y="530188"/>
                  </a:lnTo>
                  <a:lnTo>
                    <a:pt x="0" y="132547"/>
                  </a:lnTo>
                  <a:close/>
                </a:path>
              </a:pathLst>
            </a:custGeom>
            <a:solidFill>
              <a:srgbClr val="FE1D47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2547" rIns="169977" bIns="13254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kern="120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1AA364D5-6D7F-44F5-8BAE-26C0E0A2E7A2}"/>
                </a:ext>
              </a:extLst>
            </p:cNvPr>
            <p:cNvSpPr/>
            <p:nvPr/>
          </p:nvSpPr>
          <p:spPr>
            <a:xfrm>
              <a:off x="4588389" y="1924692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Человек даёт запрос нейросети</a:t>
              </a: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C404E3F2-C6D6-41AF-A17C-51F809B90F93}"/>
                </a:ext>
              </a:extLst>
            </p:cNvPr>
            <p:cNvSpPr/>
            <p:nvPr/>
          </p:nvSpPr>
          <p:spPr>
            <a:xfrm rot="21548585">
              <a:off x="7495842" y="2367281"/>
              <a:ext cx="566595" cy="662735"/>
            </a:xfrm>
            <a:custGeom>
              <a:avLst/>
              <a:gdLst>
                <a:gd name="connsiteX0" fmla="*/ 0 w 566595"/>
                <a:gd name="connsiteY0" fmla="*/ 132547 h 662735"/>
                <a:gd name="connsiteX1" fmla="*/ 283298 w 566595"/>
                <a:gd name="connsiteY1" fmla="*/ 132547 h 662735"/>
                <a:gd name="connsiteX2" fmla="*/ 283298 w 566595"/>
                <a:gd name="connsiteY2" fmla="*/ 0 h 662735"/>
                <a:gd name="connsiteX3" fmla="*/ 566595 w 566595"/>
                <a:gd name="connsiteY3" fmla="*/ 331368 h 662735"/>
                <a:gd name="connsiteX4" fmla="*/ 283298 w 566595"/>
                <a:gd name="connsiteY4" fmla="*/ 662735 h 662735"/>
                <a:gd name="connsiteX5" fmla="*/ 283298 w 566595"/>
                <a:gd name="connsiteY5" fmla="*/ 530188 h 662735"/>
                <a:gd name="connsiteX6" fmla="*/ 0 w 566595"/>
                <a:gd name="connsiteY6" fmla="*/ 530188 h 662735"/>
                <a:gd name="connsiteX7" fmla="*/ 0 w 566595"/>
                <a:gd name="connsiteY7" fmla="*/ 132547 h 66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595" h="662735">
                  <a:moveTo>
                    <a:pt x="0" y="132547"/>
                  </a:moveTo>
                  <a:lnTo>
                    <a:pt x="283298" y="132547"/>
                  </a:lnTo>
                  <a:lnTo>
                    <a:pt x="283298" y="0"/>
                  </a:lnTo>
                  <a:lnTo>
                    <a:pt x="566595" y="331368"/>
                  </a:lnTo>
                  <a:lnTo>
                    <a:pt x="283298" y="662735"/>
                  </a:lnTo>
                  <a:lnTo>
                    <a:pt x="283298" y="530188"/>
                  </a:lnTo>
                  <a:lnTo>
                    <a:pt x="0" y="530188"/>
                  </a:lnTo>
                  <a:lnTo>
                    <a:pt x="0" y="132547"/>
                  </a:lnTo>
                  <a:close/>
                </a:path>
              </a:pathLst>
            </a:custGeom>
            <a:solidFill>
              <a:srgbClr val="FE1D47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2546" rIns="169977" bIns="132547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kern="120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93BE09C-4F6B-499C-978F-9E6E4B6F1BBE}"/>
                </a:ext>
              </a:extLst>
            </p:cNvPr>
            <p:cNvSpPr/>
            <p:nvPr/>
          </p:nvSpPr>
          <p:spPr>
            <a:xfrm>
              <a:off x="8329638" y="1868734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Нейросеть создает подборки из строительных материалов по запросу</a:t>
              </a: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EAADEAE8-AA7D-4106-8989-53E14F08EBCA}"/>
                </a:ext>
              </a:extLst>
            </p:cNvPr>
            <p:cNvSpPr/>
            <p:nvPr/>
          </p:nvSpPr>
          <p:spPr>
            <a:xfrm>
              <a:off x="9334430" y="3707291"/>
              <a:ext cx="662735" cy="566531"/>
            </a:xfrm>
            <a:custGeom>
              <a:avLst/>
              <a:gdLst>
                <a:gd name="connsiteX0" fmla="*/ 0 w 566531"/>
                <a:gd name="connsiteY0" fmla="*/ 132547 h 662735"/>
                <a:gd name="connsiteX1" fmla="*/ 283266 w 566531"/>
                <a:gd name="connsiteY1" fmla="*/ 132547 h 662735"/>
                <a:gd name="connsiteX2" fmla="*/ 283266 w 566531"/>
                <a:gd name="connsiteY2" fmla="*/ 0 h 662735"/>
                <a:gd name="connsiteX3" fmla="*/ 566531 w 566531"/>
                <a:gd name="connsiteY3" fmla="*/ 331368 h 662735"/>
                <a:gd name="connsiteX4" fmla="*/ 283266 w 566531"/>
                <a:gd name="connsiteY4" fmla="*/ 662735 h 662735"/>
                <a:gd name="connsiteX5" fmla="*/ 283266 w 566531"/>
                <a:gd name="connsiteY5" fmla="*/ 530188 h 662735"/>
                <a:gd name="connsiteX6" fmla="*/ 0 w 566531"/>
                <a:gd name="connsiteY6" fmla="*/ 530188 h 662735"/>
                <a:gd name="connsiteX7" fmla="*/ 0 w 566531"/>
                <a:gd name="connsiteY7" fmla="*/ 132547 h 66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531" h="662735">
                  <a:moveTo>
                    <a:pt x="453225" y="0"/>
                  </a:moveTo>
                  <a:lnTo>
                    <a:pt x="453225" y="331368"/>
                  </a:lnTo>
                  <a:lnTo>
                    <a:pt x="566531" y="331368"/>
                  </a:lnTo>
                  <a:lnTo>
                    <a:pt x="283265" y="662735"/>
                  </a:lnTo>
                  <a:lnTo>
                    <a:pt x="0" y="331368"/>
                  </a:lnTo>
                  <a:lnTo>
                    <a:pt x="113306" y="331368"/>
                  </a:lnTo>
                  <a:lnTo>
                    <a:pt x="113306" y="0"/>
                  </a:lnTo>
                  <a:lnTo>
                    <a:pt x="453225" y="0"/>
                  </a:lnTo>
                  <a:close/>
                </a:path>
              </a:pathLst>
            </a:custGeom>
            <a:solidFill>
              <a:srgbClr val="FF1E4A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48" tIns="0" rIns="132546" bIns="169959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kern="120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6DA2A9D5-E5DA-42B2-8376-29225F5F4EFC}"/>
                </a:ext>
              </a:extLst>
            </p:cNvPr>
            <p:cNvSpPr/>
            <p:nvPr/>
          </p:nvSpPr>
          <p:spPr>
            <a:xfrm>
              <a:off x="8329638" y="4541055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Человек выбирает понравившийся вариант и заказывает его</a:t>
              </a: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87AF62B5-5583-477C-BA25-2C8FFF1B396A}"/>
                </a:ext>
              </a:extLst>
            </p:cNvPr>
            <p:cNvSpPr/>
            <p:nvPr/>
          </p:nvSpPr>
          <p:spPr>
            <a:xfrm rot="21600000">
              <a:off x="7527942" y="5011382"/>
              <a:ext cx="566532" cy="662736"/>
            </a:xfrm>
            <a:custGeom>
              <a:avLst/>
              <a:gdLst>
                <a:gd name="connsiteX0" fmla="*/ 0 w 566531"/>
                <a:gd name="connsiteY0" fmla="*/ 132547 h 662735"/>
                <a:gd name="connsiteX1" fmla="*/ 283266 w 566531"/>
                <a:gd name="connsiteY1" fmla="*/ 132547 h 662735"/>
                <a:gd name="connsiteX2" fmla="*/ 283266 w 566531"/>
                <a:gd name="connsiteY2" fmla="*/ 0 h 662735"/>
                <a:gd name="connsiteX3" fmla="*/ 566531 w 566531"/>
                <a:gd name="connsiteY3" fmla="*/ 331368 h 662735"/>
                <a:gd name="connsiteX4" fmla="*/ 283266 w 566531"/>
                <a:gd name="connsiteY4" fmla="*/ 662735 h 662735"/>
                <a:gd name="connsiteX5" fmla="*/ 283266 w 566531"/>
                <a:gd name="connsiteY5" fmla="*/ 530188 h 662735"/>
                <a:gd name="connsiteX6" fmla="*/ 0 w 566531"/>
                <a:gd name="connsiteY6" fmla="*/ 530188 h 662735"/>
                <a:gd name="connsiteX7" fmla="*/ 0 w 566531"/>
                <a:gd name="connsiteY7" fmla="*/ 132547 h 66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531" h="662735">
                  <a:moveTo>
                    <a:pt x="566531" y="530188"/>
                  </a:moveTo>
                  <a:lnTo>
                    <a:pt x="283265" y="530188"/>
                  </a:lnTo>
                  <a:lnTo>
                    <a:pt x="283265" y="662735"/>
                  </a:lnTo>
                  <a:lnTo>
                    <a:pt x="0" y="331367"/>
                  </a:lnTo>
                  <a:lnTo>
                    <a:pt x="283265" y="0"/>
                  </a:lnTo>
                  <a:lnTo>
                    <a:pt x="283265" y="132547"/>
                  </a:lnTo>
                  <a:lnTo>
                    <a:pt x="566531" y="132547"/>
                  </a:lnTo>
                  <a:lnTo>
                    <a:pt x="566531" y="530188"/>
                  </a:lnTo>
                  <a:close/>
                </a:path>
              </a:pathLst>
            </a:custGeom>
            <a:solidFill>
              <a:srgbClr val="FE1D47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959" tIns="132548" rIns="1" bIns="132547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kern="120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4A2BA9B3-38E9-4939-A239-09B889482735}"/>
                </a:ext>
              </a:extLst>
            </p:cNvPr>
            <p:cNvSpPr/>
            <p:nvPr/>
          </p:nvSpPr>
          <p:spPr>
            <a:xfrm>
              <a:off x="4588389" y="4541055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Пока заказ в пути, человек может изучать инструкции по работе с материалами</a:t>
              </a: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ACA07EFC-DA41-4612-A1F2-3F9EB59F75B5}"/>
                </a:ext>
              </a:extLst>
            </p:cNvPr>
            <p:cNvSpPr/>
            <p:nvPr/>
          </p:nvSpPr>
          <p:spPr>
            <a:xfrm rot="21600000">
              <a:off x="3786693" y="5011383"/>
              <a:ext cx="566532" cy="662735"/>
            </a:xfrm>
            <a:custGeom>
              <a:avLst/>
              <a:gdLst>
                <a:gd name="connsiteX0" fmla="*/ 0 w 566531"/>
                <a:gd name="connsiteY0" fmla="*/ 132547 h 662735"/>
                <a:gd name="connsiteX1" fmla="*/ 283266 w 566531"/>
                <a:gd name="connsiteY1" fmla="*/ 132547 h 662735"/>
                <a:gd name="connsiteX2" fmla="*/ 283266 w 566531"/>
                <a:gd name="connsiteY2" fmla="*/ 0 h 662735"/>
                <a:gd name="connsiteX3" fmla="*/ 566531 w 566531"/>
                <a:gd name="connsiteY3" fmla="*/ 331368 h 662735"/>
                <a:gd name="connsiteX4" fmla="*/ 283266 w 566531"/>
                <a:gd name="connsiteY4" fmla="*/ 662735 h 662735"/>
                <a:gd name="connsiteX5" fmla="*/ 283266 w 566531"/>
                <a:gd name="connsiteY5" fmla="*/ 530188 h 662735"/>
                <a:gd name="connsiteX6" fmla="*/ 0 w 566531"/>
                <a:gd name="connsiteY6" fmla="*/ 530188 h 662735"/>
                <a:gd name="connsiteX7" fmla="*/ 0 w 566531"/>
                <a:gd name="connsiteY7" fmla="*/ 132547 h 66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531" h="662735">
                  <a:moveTo>
                    <a:pt x="566531" y="530188"/>
                  </a:moveTo>
                  <a:lnTo>
                    <a:pt x="283265" y="530188"/>
                  </a:lnTo>
                  <a:lnTo>
                    <a:pt x="283265" y="662735"/>
                  </a:lnTo>
                  <a:lnTo>
                    <a:pt x="0" y="331367"/>
                  </a:lnTo>
                  <a:lnTo>
                    <a:pt x="283265" y="0"/>
                  </a:lnTo>
                  <a:lnTo>
                    <a:pt x="283265" y="132547"/>
                  </a:lnTo>
                  <a:lnTo>
                    <a:pt x="566531" y="132547"/>
                  </a:lnTo>
                  <a:lnTo>
                    <a:pt x="566531" y="530188"/>
                  </a:lnTo>
                  <a:close/>
                </a:path>
              </a:pathLst>
            </a:custGeom>
            <a:solidFill>
              <a:srgbClr val="FE1D47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959" tIns="132547" rIns="1" bIns="132547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kern="1200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6C2B6959-A38F-486E-9894-DEE2A43924F3}"/>
                </a:ext>
              </a:extLst>
            </p:cNvPr>
            <p:cNvSpPr/>
            <p:nvPr/>
          </p:nvSpPr>
          <p:spPr>
            <a:xfrm>
              <a:off x="847140" y="4541055"/>
              <a:ext cx="2672320" cy="1603392"/>
            </a:xfrm>
            <a:custGeom>
              <a:avLst/>
              <a:gdLst>
                <a:gd name="connsiteX0" fmla="*/ 0 w 2672320"/>
                <a:gd name="connsiteY0" fmla="*/ 160339 h 1603392"/>
                <a:gd name="connsiteX1" fmla="*/ 160339 w 2672320"/>
                <a:gd name="connsiteY1" fmla="*/ 0 h 1603392"/>
                <a:gd name="connsiteX2" fmla="*/ 2511981 w 2672320"/>
                <a:gd name="connsiteY2" fmla="*/ 0 h 1603392"/>
                <a:gd name="connsiteX3" fmla="*/ 2672320 w 2672320"/>
                <a:gd name="connsiteY3" fmla="*/ 160339 h 1603392"/>
                <a:gd name="connsiteX4" fmla="*/ 2672320 w 2672320"/>
                <a:gd name="connsiteY4" fmla="*/ 1443053 h 1603392"/>
                <a:gd name="connsiteX5" fmla="*/ 2511981 w 2672320"/>
                <a:gd name="connsiteY5" fmla="*/ 1603392 h 1603392"/>
                <a:gd name="connsiteX6" fmla="*/ 160339 w 2672320"/>
                <a:gd name="connsiteY6" fmla="*/ 1603392 h 1603392"/>
                <a:gd name="connsiteX7" fmla="*/ 0 w 2672320"/>
                <a:gd name="connsiteY7" fmla="*/ 1443053 h 1603392"/>
                <a:gd name="connsiteX8" fmla="*/ 0 w 2672320"/>
                <a:gd name="connsiteY8" fmla="*/ 160339 h 160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2320" h="1603392">
                  <a:moveTo>
                    <a:pt x="0" y="160339"/>
                  </a:moveTo>
                  <a:cubicBezTo>
                    <a:pt x="0" y="71786"/>
                    <a:pt x="71786" y="0"/>
                    <a:pt x="160339" y="0"/>
                  </a:cubicBezTo>
                  <a:lnTo>
                    <a:pt x="2511981" y="0"/>
                  </a:lnTo>
                  <a:cubicBezTo>
                    <a:pt x="2600534" y="0"/>
                    <a:pt x="2672320" y="71786"/>
                    <a:pt x="2672320" y="160339"/>
                  </a:cubicBezTo>
                  <a:lnTo>
                    <a:pt x="2672320" y="1443053"/>
                  </a:lnTo>
                  <a:cubicBezTo>
                    <a:pt x="2672320" y="1531606"/>
                    <a:pt x="2600534" y="1603392"/>
                    <a:pt x="2511981" y="1603392"/>
                  </a:cubicBezTo>
                  <a:lnTo>
                    <a:pt x="160339" y="1603392"/>
                  </a:lnTo>
                  <a:cubicBezTo>
                    <a:pt x="71786" y="1603392"/>
                    <a:pt x="0" y="1531606"/>
                    <a:pt x="0" y="1443053"/>
                  </a:cubicBezTo>
                  <a:lnTo>
                    <a:pt x="0" y="160339"/>
                  </a:lnTo>
                  <a:close/>
                </a:path>
              </a:pathLst>
            </a:custGeom>
            <a:solidFill>
              <a:srgbClr val="00A1D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162" tIns="123162" rIns="123162" bIns="12316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chemeClr val="tx1"/>
                  </a:solidFill>
                </a:rPr>
                <a:t>Человек сам делает ремонт по инструкции, экономя много времени и денег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815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F469D99-4510-4BD0-831A-862DD6729AFA}"/>
              </a:ext>
            </a:extLst>
          </p:cNvPr>
          <p:cNvSpPr/>
          <p:nvPr/>
        </p:nvSpPr>
        <p:spPr>
          <a:xfrm>
            <a:off x="587141" y="488567"/>
            <a:ext cx="43404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7A489F-8D3F-4B23-9C8C-DD4BB6815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5158E70-B0CF-42AB-8743-0F169A0749B2}"/>
              </a:ext>
            </a:extLst>
          </p:cNvPr>
          <p:cNvSpPr/>
          <p:nvPr/>
        </p:nvSpPr>
        <p:spPr>
          <a:xfrm>
            <a:off x="46436" y="1705248"/>
            <a:ext cx="12024914" cy="5152752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07011-C7A6-4B0C-9D02-7BB499ADB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935"/>
            <a:ext cx="10515600" cy="1325563"/>
          </a:xfrm>
        </p:spPr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Оценки рынка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673099-0E6F-4ADC-8639-E388144F9E38}"/>
              </a:ext>
            </a:extLst>
          </p:cNvPr>
          <p:cNvSpPr txBox="1"/>
          <p:nvPr/>
        </p:nvSpPr>
        <p:spPr>
          <a:xfrm>
            <a:off x="222250" y="1705248"/>
            <a:ext cx="419263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Экономическая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средний чек на строительные материалы для ремонта помещений составляет 3.5 </a:t>
            </a:r>
            <a:r>
              <a:rPr lang="ru-RU" sz="2000" dirty="0" err="1"/>
              <a:t>тыс.р</a:t>
            </a:r>
            <a:r>
              <a:rPr lang="ru-RU" sz="2000" dirty="0"/>
              <a:t>. за квадратный метр, без учёта цен на работы. В среднем производится косметический ремонт в жилом помещении каждые 2-3 года. Ежегодно жилой фонд в городах увеличивается Потенциально рынок растет ежегодно.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821346-A97F-40A9-BB67-60767FD72373}"/>
              </a:ext>
            </a:extLst>
          </p:cNvPr>
          <p:cNvSpPr txBox="1"/>
          <p:nvPr/>
        </p:nvSpPr>
        <p:spPr>
          <a:xfrm>
            <a:off x="4313288" y="1705248"/>
            <a:ext cx="3344811" cy="5492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Потребительская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в связи с инфляцией потребителям сложнее приобретать услуги строительных бригад для ремонта своего помещения, что побуждает потребителей самостоятельно делать ремонт там, где не требуется технически сложных навыков.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AF8AE-3018-4A1B-8E81-F6842F810790}"/>
              </a:ext>
            </a:extLst>
          </p:cNvPr>
          <p:cNvSpPr txBox="1"/>
          <p:nvPr/>
        </p:nvSpPr>
        <p:spPr>
          <a:xfrm>
            <a:off x="7658099" y="1722433"/>
            <a:ext cx="4533901" cy="5030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Историческая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в России есть мнение, что мужчине необходимо иметь навыки работы с инструментами для мелкого или косметического ремонта. Сейчас этими навыками обладают мало мужчин, что усложняет ремонт самостоятельно. С учётом динамики России на закрепление семейных ценностей, данные навыки необходимы конечному потребителю.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6A772C4-63B1-4F55-BFA1-AB74D5A459ED}"/>
              </a:ext>
            </a:extLst>
          </p:cNvPr>
          <p:cNvCxnSpPr>
            <a:cxnSpLocks/>
          </p:cNvCxnSpPr>
          <p:nvPr/>
        </p:nvCxnSpPr>
        <p:spPr>
          <a:xfrm>
            <a:off x="4313288" y="1705248"/>
            <a:ext cx="0" cy="51845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906B27C-2714-40CE-9D8E-94E2799A84AE}"/>
              </a:ext>
            </a:extLst>
          </p:cNvPr>
          <p:cNvCxnSpPr>
            <a:cxnSpLocks/>
          </p:cNvCxnSpPr>
          <p:nvPr/>
        </p:nvCxnSpPr>
        <p:spPr>
          <a:xfrm>
            <a:off x="7653387" y="1705248"/>
            <a:ext cx="0" cy="5152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095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A8D5F2C-4E3B-4F27-A24F-1BB88F61CFE0}"/>
              </a:ext>
            </a:extLst>
          </p:cNvPr>
          <p:cNvSpPr/>
          <p:nvPr/>
        </p:nvSpPr>
        <p:spPr>
          <a:xfrm>
            <a:off x="476975" y="1696785"/>
            <a:ext cx="7841525" cy="2970465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3F20966-0C8D-4CDE-A253-7D0D6EF2DA39}"/>
              </a:ext>
            </a:extLst>
          </p:cNvPr>
          <p:cNvSpPr/>
          <p:nvPr/>
        </p:nvSpPr>
        <p:spPr>
          <a:xfrm>
            <a:off x="587141" y="488567"/>
            <a:ext cx="455635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88CD29-0AC0-49E0-B85F-9E3FED239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Что есть сейчас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535BF8-AF8A-4880-87FF-D98137ACC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Прототип дизайн-макета для десктоп-версии</a:t>
            </a:r>
          </a:p>
          <a:p>
            <a:r>
              <a:rPr lang="ru-RU" dirty="0"/>
              <a:t>Диаграммы бизнес- процессов</a:t>
            </a:r>
          </a:p>
          <a:p>
            <a:r>
              <a:rPr lang="ru-RU" dirty="0"/>
              <a:t>Концепция проекта</a:t>
            </a:r>
          </a:p>
          <a:p>
            <a:r>
              <a:rPr lang="ru-RU" dirty="0"/>
              <a:t>Более 10 глубинных интервью</a:t>
            </a:r>
          </a:p>
          <a:p>
            <a:r>
              <a:rPr lang="ru-RU" dirty="0"/>
              <a:t>Начатое техническое задание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D590F9-DF92-40D3-8BB1-72A88DC1C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8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4F31651-868E-4F46-A1BD-E7E06B985199}"/>
              </a:ext>
            </a:extLst>
          </p:cNvPr>
          <p:cNvSpPr/>
          <p:nvPr/>
        </p:nvSpPr>
        <p:spPr>
          <a:xfrm>
            <a:off x="95249" y="5323537"/>
            <a:ext cx="4953001" cy="1045896"/>
          </a:xfrm>
          <a:prstGeom prst="roundRect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B7D44F2-E1E9-4ACB-9D6E-2F1B5F7AE078}"/>
              </a:ext>
            </a:extLst>
          </p:cNvPr>
          <p:cNvSpPr/>
          <p:nvPr/>
        </p:nvSpPr>
        <p:spPr>
          <a:xfrm>
            <a:off x="587141" y="488567"/>
            <a:ext cx="2822809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12360-72AF-41D5-A564-E2BA0DD8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F86D2-56A7-4688-8481-ACCDBD5C7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89" y="5366572"/>
            <a:ext cx="462492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Roboto"/>
              </a:rPr>
              <a:t>Морозов Владислав</a:t>
            </a:r>
            <a:br>
              <a:rPr lang="ru-RU" dirty="0">
                <a:latin typeface="Roboto"/>
              </a:rPr>
            </a:br>
            <a:r>
              <a:rPr lang="en-US" dirty="0">
                <a:latin typeface="Roboto"/>
              </a:rPr>
              <a:t>Telegram: @</a:t>
            </a:r>
            <a:r>
              <a:rPr lang="en-US" dirty="0" err="1">
                <a:latin typeface="Roboto"/>
              </a:rPr>
              <a:t>mr_minionvlad</a:t>
            </a:r>
            <a:br>
              <a:rPr lang="ru-RU" dirty="0">
                <a:latin typeface="Roboto"/>
              </a:rPr>
            </a:br>
            <a:endParaRPr lang="ru-RU" dirty="0">
              <a:latin typeface="Roboto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2B4CDB-650A-4F62-BB15-83F76F4C9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467130-BB97-4675-BBC9-21495AE5C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901" y="2144170"/>
            <a:ext cx="3098960" cy="309896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A799C3-B034-41DF-B331-31F4DDD1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941" y="2144170"/>
            <a:ext cx="3098960" cy="3098960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8E4936-29EC-43C5-8640-A5B1637D0828}"/>
              </a:ext>
            </a:extLst>
          </p:cNvPr>
          <p:cNvSpPr txBox="1"/>
          <p:nvPr/>
        </p:nvSpPr>
        <p:spPr>
          <a:xfrm>
            <a:off x="6191806" y="2770845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Roboto"/>
              </a:rPr>
              <a:t>?</a:t>
            </a:r>
            <a:endParaRPr lang="ru-RU" sz="9600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87BF9-1E9E-495C-94B3-2E679A68B2A5}"/>
              </a:ext>
            </a:extLst>
          </p:cNvPr>
          <p:cNvSpPr txBox="1"/>
          <p:nvPr/>
        </p:nvSpPr>
        <p:spPr>
          <a:xfrm>
            <a:off x="9950846" y="2770845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Roboto"/>
              </a:rPr>
              <a:t>?</a:t>
            </a:r>
            <a:endParaRPr lang="ru-RU" sz="9600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F993A6D-8D71-4D2B-900A-6A31A7D192D6}"/>
              </a:ext>
            </a:extLst>
          </p:cNvPr>
          <p:cNvSpPr/>
          <p:nvPr/>
        </p:nvSpPr>
        <p:spPr>
          <a:xfrm>
            <a:off x="774354" y="2043721"/>
            <a:ext cx="3240000" cy="324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42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56244116-EF7C-4489-B2C8-FFB9152BB3DD}"/>
              </a:ext>
            </a:extLst>
          </p:cNvPr>
          <p:cNvSpPr/>
          <p:nvPr/>
        </p:nvSpPr>
        <p:spPr>
          <a:xfrm>
            <a:off x="587141" y="488567"/>
            <a:ext cx="4233354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300B9F7C-5C64-4901-AB7D-4CCA5CC6796D}"/>
              </a:ext>
            </a:extLst>
          </p:cNvPr>
          <p:cNvCxnSpPr>
            <a:cxnSpLocks/>
          </p:cNvCxnSpPr>
          <p:nvPr/>
        </p:nvCxnSpPr>
        <p:spPr>
          <a:xfrm>
            <a:off x="0" y="2752035"/>
            <a:ext cx="12192000" cy="2248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1C940-C27C-4EC1-862A-4A47A437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8567"/>
            <a:ext cx="10515600" cy="1325563"/>
          </a:xfrm>
        </p:spPr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План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A05D2E-5FAA-463C-B756-3AE6DBFC3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F27284D-4A88-4E23-972B-54C26E2EEA06}"/>
              </a:ext>
            </a:extLst>
          </p:cNvPr>
          <p:cNvSpPr/>
          <p:nvPr/>
        </p:nvSpPr>
        <p:spPr>
          <a:xfrm>
            <a:off x="838199" y="1964519"/>
            <a:ext cx="1734819" cy="17352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Ноябрь 2023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55603BC-CFEF-412E-9644-732236EF11C9}"/>
              </a:ext>
            </a:extLst>
          </p:cNvPr>
          <p:cNvSpPr/>
          <p:nvPr/>
        </p:nvSpPr>
        <p:spPr>
          <a:xfrm>
            <a:off x="3085676" y="1964519"/>
            <a:ext cx="1734819" cy="17352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Декабрь 2023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BF8D868-F487-454C-BC10-13134E6D76EB}"/>
              </a:ext>
            </a:extLst>
          </p:cNvPr>
          <p:cNvSpPr/>
          <p:nvPr/>
        </p:nvSpPr>
        <p:spPr>
          <a:xfrm>
            <a:off x="9828107" y="1964519"/>
            <a:ext cx="1734819" cy="17352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Март 2024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C62B463-498A-4EE8-BCEE-2B0EB48766AD}"/>
              </a:ext>
            </a:extLst>
          </p:cNvPr>
          <p:cNvSpPr/>
          <p:nvPr/>
        </p:nvSpPr>
        <p:spPr>
          <a:xfrm>
            <a:off x="7580630" y="1964519"/>
            <a:ext cx="1734819" cy="17352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Февраль 2024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2D5CF33-903C-483A-B1E8-D42BC1A47E37}"/>
              </a:ext>
            </a:extLst>
          </p:cNvPr>
          <p:cNvSpPr/>
          <p:nvPr/>
        </p:nvSpPr>
        <p:spPr>
          <a:xfrm>
            <a:off x="5333153" y="1964519"/>
            <a:ext cx="1734819" cy="17352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Январь 2024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1D3F53-3FCA-4763-AFB0-0C17588E903E}"/>
              </a:ext>
            </a:extLst>
          </p:cNvPr>
          <p:cNvSpPr txBox="1"/>
          <p:nvPr/>
        </p:nvSpPr>
        <p:spPr>
          <a:xfrm>
            <a:off x="476508" y="5616034"/>
            <a:ext cx="2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Пройти акселерационную </a:t>
            </a:r>
            <a:br>
              <a:rPr lang="ru-RU" sz="2000" dirty="0">
                <a:latin typeface="Roboto"/>
              </a:rPr>
            </a:br>
            <a:r>
              <a:rPr lang="ru-RU" sz="2000" dirty="0">
                <a:latin typeface="Roboto"/>
              </a:rPr>
              <a:t>программу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8D675D2-59D4-4FE9-8457-DC24B850243C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705608" y="3699719"/>
            <a:ext cx="1" cy="191631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CCE0199D-0C04-4DA1-983F-21FAC81B4731}"/>
              </a:ext>
            </a:extLst>
          </p:cNvPr>
          <p:cNvCxnSpPr>
            <a:cxnSpLocks/>
          </p:cNvCxnSpPr>
          <p:nvPr/>
        </p:nvCxnSpPr>
        <p:spPr>
          <a:xfrm>
            <a:off x="5055394" y="4619625"/>
            <a:ext cx="7136606" cy="0"/>
          </a:xfrm>
          <a:prstGeom prst="line">
            <a:avLst/>
          </a:prstGeom>
          <a:ln w="50800">
            <a:solidFill>
              <a:srgbClr val="FE1B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F7FD91D-C4E4-4ED0-BF4D-D22C03258F7B}"/>
              </a:ext>
            </a:extLst>
          </p:cNvPr>
          <p:cNvSpPr txBox="1"/>
          <p:nvPr/>
        </p:nvSpPr>
        <p:spPr>
          <a:xfrm>
            <a:off x="1705608" y="4720366"/>
            <a:ext cx="2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Найти команду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89D22E2-46BF-4A46-8753-609DE4EA5C19}"/>
              </a:ext>
            </a:extLst>
          </p:cNvPr>
          <p:cNvCxnSpPr>
            <a:cxnSpLocks/>
          </p:cNvCxnSpPr>
          <p:nvPr/>
        </p:nvCxnSpPr>
        <p:spPr>
          <a:xfrm>
            <a:off x="5076823" y="2752035"/>
            <a:ext cx="1" cy="186759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DD269914-D246-46D6-9D2B-31B558E5437A}"/>
              </a:ext>
            </a:extLst>
          </p:cNvPr>
          <p:cNvCxnSpPr>
            <a:cxnSpLocks/>
          </p:cNvCxnSpPr>
          <p:nvPr/>
        </p:nvCxnSpPr>
        <p:spPr>
          <a:xfrm>
            <a:off x="2876551" y="2774519"/>
            <a:ext cx="0" cy="1945847"/>
          </a:xfrm>
          <a:prstGeom prst="line">
            <a:avLst/>
          </a:prstGeom>
          <a:ln w="50800">
            <a:solidFill>
              <a:srgbClr val="FF1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7E5E107-5EF2-45BC-BF02-2771E0F8ED59}"/>
              </a:ext>
            </a:extLst>
          </p:cNvPr>
          <p:cNvSpPr txBox="1"/>
          <p:nvPr/>
        </p:nvSpPr>
        <p:spPr>
          <a:xfrm>
            <a:off x="7580630" y="4657876"/>
            <a:ext cx="2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Разработать </a:t>
            </a:r>
            <a:r>
              <a:rPr lang="en-US" sz="2000" dirty="0">
                <a:latin typeface="Roboto"/>
              </a:rPr>
              <a:t>MVP</a:t>
            </a:r>
            <a:endParaRPr lang="ru-RU" sz="2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1910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DF609FC-6EBD-4FB6-8C6C-BE8DF3375A2B}"/>
              </a:ext>
            </a:extLst>
          </p:cNvPr>
          <p:cNvCxnSpPr>
            <a:cxnSpLocks/>
          </p:cNvCxnSpPr>
          <p:nvPr/>
        </p:nvCxnSpPr>
        <p:spPr>
          <a:xfrm>
            <a:off x="6644288" y="3521258"/>
            <a:ext cx="0" cy="1060015"/>
          </a:xfrm>
          <a:prstGeom prst="line">
            <a:avLst/>
          </a:prstGeom>
          <a:ln w="50800">
            <a:solidFill>
              <a:srgbClr val="FE1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911F44C-C332-4C90-A848-5B935C187DA4}"/>
              </a:ext>
            </a:extLst>
          </p:cNvPr>
          <p:cNvCxnSpPr>
            <a:cxnSpLocks/>
          </p:cNvCxnSpPr>
          <p:nvPr/>
        </p:nvCxnSpPr>
        <p:spPr>
          <a:xfrm>
            <a:off x="5873750" y="3430424"/>
            <a:ext cx="0" cy="1172532"/>
          </a:xfrm>
          <a:prstGeom prst="line">
            <a:avLst/>
          </a:prstGeom>
          <a:ln w="50800">
            <a:solidFill>
              <a:srgbClr val="FF1E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C7A6C9E-227E-4E69-9C83-D2879BC58B47}"/>
              </a:ext>
            </a:extLst>
          </p:cNvPr>
          <p:cNvCxnSpPr>
            <a:cxnSpLocks/>
          </p:cNvCxnSpPr>
          <p:nvPr/>
        </p:nvCxnSpPr>
        <p:spPr>
          <a:xfrm>
            <a:off x="2173889" y="3408741"/>
            <a:ext cx="0" cy="1172532"/>
          </a:xfrm>
          <a:prstGeom prst="line">
            <a:avLst/>
          </a:prstGeom>
          <a:ln w="50800">
            <a:solidFill>
              <a:srgbClr val="FE1B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407B9E0-3AF6-4CB9-80B8-1D7CC883ACB4}"/>
              </a:ext>
            </a:extLst>
          </p:cNvPr>
          <p:cNvCxnSpPr>
            <a:cxnSpLocks/>
          </p:cNvCxnSpPr>
          <p:nvPr/>
        </p:nvCxnSpPr>
        <p:spPr>
          <a:xfrm>
            <a:off x="1735286" y="3521258"/>
            <a:ext cx="0" cy="224921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E6B64EC-EF74-4929-9EF1-5F8C5DF1D1A8}"/>
              </a:ext>
            </a:extLst>
          </p:cNvPr>
          <p:cNvCxnSpPr>
            <a:cxnSpLocks/>
          </p:cNvCxnSpPr>
          <p:nvPr/>
        </p:nvCxnSpPr>
        <p:spPr>
          <a:xfrm>
            <a:off x="1191000" y="3302148"/>
            <a:ext cx="1" cy="1343718"/>
          </a:xfrm>
          <a:prstGeom prst="line">
            <a:avLst/>
          </a:prstGeom>
          <a:ln w="50800">
            <a:solidFill>
              <a:srgbClr val="FF1E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22BEB4D-6080-42CB-9AE0-7A872C4EAE16}"/>
              </a:ext>
            </a:extLst>
          </p:cNvPr>
          <p:cNvSpPr/>
          <p:nvPr/>
        </p:nvSpPr>
        <p:spPr>
          <a:xfrm>
            <a:off x="587141" y="488567"/>
            <a:ext cx="4233354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D2A2498-0F37-4B71-8EF1-29D047AF937A}"/>
              </a:ext>
            </a:extLst>
          </p:cNvPr>
          <p:cNvCxnSpPr>
            <a:cxnSpLocks/>
          </p:cNvCxnSpPr>
          <p:nvPr/>
        </p:nvCxnSpPr>
        <p:spPr>
          <a:xfrm>
            <a:off x="0" y="2752035"/>
            <a:ext cx="12192000" cy="22484"/>
          </a:xfrm>
          <a:prstGeom prst="line">
            <a:avLst/>
          </a:prstGeom>
          <a:ln w="50800">
            <a:solidFill>
              <a:srgbClr val="FE1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1C940-C27C-4EC1-862A-4A47A4375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План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A05D2E-5FAA-463C-B756-3AE6DBFC3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154" y="12092"/>
            <a:ext cx="1998846" cy="1998846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69D4E9ED-1146-4575-8491-E42D20B9BF76}"/>
              </a:ext>
            </a:extLst>
          </p:cNvPr>
          <p:cNvSpPr/>
          <p:nvPr/>
        </p:nvSpPr>
        <p:spPr>
          <a:xfrm>
            <a:off x="838200" y="1964519"/>
            <a:ext cx="1764000" cy="17640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Апрель 2024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24CD04F-1FED-4BE1-AC9E-520929AA5506}"/>
              </a:ext>
            </a:extLst>
          </p:cNvPr>
          <p:cNvSpPr/>
          <p:nvPr/>
        </p:nvSpPr>
        <p:spPr>
          <a:xfrm>
            <a:off x="3085677" y="1964519"/>
            <a:ext cx="1764000" cy="17640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Май 2024 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B56CD58-B405-4107-B500-852EE022DDA2}"/>
              </a:ext>
            </a:extLst>
          </p:cNvPr>
          <p:cNvSpPr/>
          <p:nvPr/>
        </p:nvSpPr>
        <p:spPr>
          <a:xfrm>
            <a:off x="5333154" y="1964519"/>
            <a:ext cx="1764000" cy="17640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Июнь 2024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530CA1D-D35A-436E-A886-168C92D7B105}"/>
              </a:ext>
            </a:extLst>
          </p:cNvPr>
          <p:cNvCxnSpPr>
            <a:cxnSpLocks/>
          </p:cNvCxnSpPr>
          <p:nvPr/>
        </p:nvCxnSpPr>
        <p:spPr>
          <a:xfrm flipH="1">
            <a:off x="0" y="4619625"/>
            <a:ext cx="1191000" cy="0"/>
          </a:xfrm>
          <a:prstGeom prst="line">
            <a:avLst/>
          </a:prstGeom>
          <a:ln w="50800">
            <a:solidFill>
              <a:srgbClr val="FE1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304117-D73D-4994-B3CE-24881F894951}"/>
              </a:ext>
            </a:extLst>
          </p:cNvPr>
          <p:cNvSpPr txBox="1"/>
          <p:nvPr/>
        </p:nvSpPr>
        <p:spPr>
          <a:xfrm>
            <a:off x="498293" y="5699842"/>
            <a:ext cx="2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Тестировать </a:t>
            </a:r>
            <a:r>
              <a:rPr lang="en-US" sz="2000" dirty="0">
                <a:latin typeface="Roboto"/>
              </a:rPr>
              <a:t>MVP</a:t>
            </a:r>
            <a:endParaRPr lang="ru-RU" sz="2000" dirty="0">
              <a:latin typeface="Roboto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A4797950-1CEE-4C70-9723-5BDC83BD591A}"/>
              </a:ext>
            </a:extLst>
          </p:cNvPr>
          <p:cNvCxnSpPr>
            <a:cxnSpLocks/>
          </p:cNvCxnSpPr>
          <p:nvPr/>
        </p:nvCxnSpPr>
        <p:spPr>
          <a:xfrm>
            <a:off x="6622256" y="4581273"/>
            <a:ext cx="5569744" cy="38353"/>
          </a:xfrm>
          <a:prstGeom prst="line">
            <a:avLst/>
          </a:prstGeom>
          <a:ln w="50800">
            <a:solidFill>
              <a:srgbClr val="FE1B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54EDF26-DB79-4CD5-8762-36ACFC5EBB86}"/>
              </a:ext>
            </a:extLst>
          </p:cNvPr>
          <p:cNvSpPr txBox="1"/>
          <p:nvPr/>
        </p:nvSpPr>
        <p:spPr>
          <a:xfrm>
            <a:off x="8542800" y="4645866"/>
            <a:ext cx="2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Развивать продукт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809CE565-A3CC-45BD-90F6-45ACF9BB5DDA}"/>
              </a:ext>
            </a:extLst>
          </p:cNvPr>
          <p:cNvCxnSpPr>
            <a:cxnSpLocks/>
          </p:cNvCxnSpPr>
          <p:nvPr/>
        </p:nvCxnSpPr>
        <p:spPr>
          <a:xfrm flipH="1" flipV="1">
            <a:off x="2173889" y="4559569"/>
            <a:ext cx="3699862" cy="21704"/>
          </a:xfrm>
          <a:prstGeom prst="line">
            <a:avLst/>
          </a:prstGeom>
          <a:ln w="50800">
            <a:solidFill>
              <a:srgbClr val="FF1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CCC1DCA-81A1-41B3-983B-0F3A419092D9}"/>
              </a:ext>
            </a:extLst>
          </p:cNvPr>
          <p:cNvSpPr txBox="1"/>
          <p:nvPr/>
        </p:nvSpPr>
        <p:spPr>
          <a:xfrm>
            <a:off x="2621346" y="4559569"/>
            <a:ext cx="2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"/>
              </a:rPr>
              <a:t>Наладить поставки строительных материалов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C563FE99-AB4D-4507-9E0A-A2B6B83CCA25}"/>
              </a:ext>
            </a:extLst>
          </p:cNvPr>
          <p:cNvSpPr/>
          <p:nvPr/>
        </p:nvSpPr>
        <p:spPr>
          <a:xfrm>
            <a:off x="10248573" y="1942035"/>
            <a:ext cx="1764000" cy="1764000"/>
          </a:xfrm>
          <a:prstGeom prst="ellipse">
            <a:avLst/>
          </a:prstGeom>
          <a:solidFill>
            <a:srgbClr val="00A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Roboto"/>
              </a:rPr>
              <a:t>Декабрь</a:t>
            </a:r>
            <a:br>
              <a:rPr lang="en-US" sz="2000" dirty="0">
                <a:solidFill>
                  <a:schemeClr val="tx1"/>
                </a:solidFill>
                <a:latin typeface="Roboto"/>
              </a:rPr>
            </a:br>
            <a:r>
              <a:rPr lang="en-US" sz="2000" dirty="0" err="1">
                <a:solidFill>
                  <a:schemeClr val="tx1"/>
                </a:solidFill>
                <a:latin typeface="Roboto"/>
              </a:rPr>
              <a:t>xxxx</a:t>
            </a:r>
            <a:r>
              <a:rPr lang="en-US" sz="2000" dirty="0">
                <a:solidFill>
                  <a:schemeClr val="tx1"/>
                </a:solidFill>
                <a:latin typeface="Roboto"/>
              </a:rPr>
              <a:t> </a:t>
            </a:r>
            <a:endParaRPr lang="ru-RU" sz="2000" dirty="0">
              <a:solidFill>
                <a:schemeClr val="tx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34028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EC39E3-7F9C-47F4-9028-3524FF427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82" y="3429000"/>
            <a:ext cx="2955235" cy="295523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B6E219C-61DE-4EC0-8322-C54BBBECDA4F}"/>
              </a:ext>
            </a:extLst>
          </p:cNvPr>
          <p:cNvSpPr/>
          <p:nvPr/>
        </p:nvSpPr>
        <p:spPr>
          <a:xfrm>
            <a:off x="2419350" y="2464067"/>
            <a:ext cx="7429500" cy="1045896"/>
          </a:xfrm>
          <a:prstGeom prst="roundRect">
            <a:avLst/>
          </a:prstGeom>
          <a:solidFill>
            <a:srgbClr val="FAB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124CC6E-18C1-4437-9AAB-086C46FBA7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Impact" panose="020B0806030902050204" pitchFamily="34" charset="0"/>
              </a:rPr>
              <a:t>Ремонт</a:t>
            </a:r>
            <a:r>
              <a:rPr lang="ru-RU" dirty="0">
                <a:latin typeface="Roboto"/>
              </a:rPr>
              <a:t>–</a:t>
            </a:r>
            <a:r>
              <a:rPr lang="ru-RU" dirty="0"/>
              <a:t> </a:t>
            </a:r>
            <a:r>
              <a:rPr lang="ru-RU" dirty="0">
                <a:latin typeface="Roboto"/>
              </a:rPr>
              <a:t>это</a:t>
            </a:r>
            <a:r>
              <a:rPr lang="ru-RU" dirty="0"/>
              <a:t> </a:t>
            </a:r>
            <a:r>
              <a:rPr lang="ru-RU" dirty="0">
                <a:latin typeface="Roboto"/>
              </a:rPr>
              <a:t>Просто!</a:t>
            </a:r>
          </a:p>
        </p:txBody>
      </p:sp>
    </p:spTree>
    <p:extLst>
      <p:ext uri="{BB962C8B-B14F-4D97-AF65-F5344CB8AC3E}">
        <p14:creationId xmlns:p14="http://schemas.microsoft.com/office/powerpoint/2010/main" val="36377543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462</Words>
  <Application>Microsoft Office PowerPoint</Application>
  <PresentationFormat>Широкоэкранный</PresentationFormat>
  <Paragraphs>69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Roboto</vt:lpstr>
      <vt:lpstr>Тема Office</vt:lpstr>
      <vt:lpstr>ПростРемонт</vt:lpstr>
      <vt:lpstr>Идея</vt:lpstr>
      <vt:lpstr>Актуальность проекта</vt:lpstr>
      <vt:lpstr>Проблема</vt:lpstr>
      <vt:lpstr>Как проблему решают сейчас</vt:lpstr>
      <vt:lpstr>Решение</vt:lpstr>
      <vt:lpstr>Оценки рынка</vt:lpstr>
      <vt:lpstr>Что есть сейчас</vt:lpstr>
      <vt:lpstr>Команда</vt:lpstr>
      <vt:lpstr>План развития</vt:lpstr>
      <vt:lpstr>План развития</vt:lpstr>
      <vt:lpstr>Ремонт– это Просто!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стартапа</dc:title>
  <dc:creator>Vladislav Morozov</dc:creator>
  <cp:lastModifiedBy>Vladislav Morozov</cp:lastModifiedBy>
  <cp:revision>4</cp:revision>
  <dcterms:created xsi:type="dcterms:W3CDTF">2023-11-11T10:25:14Z</dcterms:created>
  <dcterms:modified xsi:type="dcterms:W3CDTF">2023-11-20T09:25:20Z</dcterms:modified>
</cp:coreProperties>
</file>