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2AF2D3-91DA-2212-A549-D7E64463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609601"/>
            <a:ext cx="5678659" cy="163988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8000" dirty="0" err="1">
                <a:latin typeface="Copperplate Gothic Bold" panose="020E0705020206020404" pitchFamily="34" charset="0"/>
              </a:rPr>
              <a:t>A</a:t>
            </a:r>
            <a:r>
              <a:rPr lang="en-US" sz="6000" dirty="0" err="1">
                <a:latin typeface="Copperplate Gothic Bold" panose="020E0705020206020404" pitchFamily="34" charset="0"/>
              </a:rPr>
              <a:t>pex</a:t>
            </a:r>
            <a:r>
              <a:rPr lang="en-US" sz="8000" dirty="0" err="1">
                <a:latin typeface="Copperplate Gothic Bold" panose="020E0705020206020404" pitchFamily="34" charset="0"/>
              </a:rPr>
              <a:t>P</a:t>
            </a:r>
            <a:r>
              <a:rPr lang="en-US" sz="6000" dirty="0" err="1">
                <a:latin typeface="Copperplate Gothic Bold" panose="020E0705020206020404" pitchFamily="34" charset="0"/>
              </a:rPr>
              <a:t>et</a:t>
            </a:r>
            <a:endParaRPr lang="ru-RU" sz="6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D338286-AA0D-A2AA-79BF-6FCEE7DA3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920" y="-10238"/>
            <a:ext cx="5974080" cy="6868238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5F8B2237-2F3F-8A0A-E71B-07353FD14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2" y="2249485"/>
            <a:ext cx="5678659" cy="354171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чистопородности и безопасность сделки.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5D745-DB90-CBF1-E3A5-0961F5768981}"/>
              </a:ext>
            </a:extLst>
          </p:cNvPr>
          <p:cNvSpPr txBox="1"/>
          <p:nvPr/>
        </p:nvSpPr>
        <p:spPr>
          <a:xfrm>
            <a:off x="914401" y="4775536"/>
            <a:ext cx="3826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Выступает: Новикова Камила Эмильевна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Контакт: 8 908 069 0605</a:t>
            </a:r>
          </a:p>
        </p:txBody>
      </p:sp>
    </p:spTree>
    <p:extLst>
      <p:ext uri="{BB962C8B-B14F-4D97-AF65-F5344CB8AC3E}">
        <p14:creationId xmlns:p14="http://schemas.microsoft.com/office/powerpoint/2010/main" val="132979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22A5-EBFA-A877-EEA7-A51CBA96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225" y="186672"/>
            <a:ext cx="9072835" cy="68797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 с которыми сталкиваются </a:t>
            </a:r>
            <a:r>
              <a:rPr lang="ru-RU" dirty="0" err="1"/>
              <a:t>завочики</a:t>
            </a:r>
            <a:r>
              <a:rPr lang="ru-RU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87DD6-F835-70D4-D4CE-BB8234D4F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28" y="1379112"/>
            <a:ext cx="5465110" cy="5021689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1D66A-387D-29EA-689F-BDF39193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49287" cy="1749287"/>
          </a:xfrm>
          <a:prstGeom prst="rect">
            <a:avLst/>
          </a:prstGeom>
        </p:spPr>
      </p:pic>
      <p:pic>
        <p:nvPicPr>
          <p:cNvPr id="1026" name="Picture 2" descr="Диаграмма ответов в Формах. Вопрос: Какая стадия продажи отнимает у вас больше всего времени и сил?. Количество ответов: 10 ответов.">
            <a:extLst>
              <a:ext uri="{FF2B5EF4-FFF2-40B4-BE49-F238E27FC236}">
                <a16:creationId xmlns:a16="http://schemas.microsoft.com/office/drawing/2014/main" id="{0E689C00-3C5E-13F2-8802-EAA52125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375"/>
            <a:ext cx="5935589" cy="28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грамма ответов в Формах. Вопрос: С каким недобросовестным поведением покупателей вы сталкиваетесь чаще всего?. Количество ответов: 10 ответов.">
            <a:extLst>
              <a:ext uri="{FF2B5EF4-FFF2-40B4-BE49-F238E27FC236}">
                <a16:creationId xmlns:a16="http://schemas.microsoft.com/office/drawing/2014/main" id="{7BA6C009-451B-B640-6835-F3C14066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1317"/>
            <a:ext cx="5935589" cy="25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иаграмма ответов в Формах. Вопрос: Что было бы самой ценной функцией в гипотетическом сервисе для заводчиков?. Количество ответов: 10 ответов.">
            <a:extLst>
              <a:ext uri="{FF2B5EF4-FFF2-40B4-BE49-F238E27FC236}">
                <a16:creationId xmlns:a16="http://schemas.microsoft.com/office/drawing/2014/main" id="{E11DA2DD-E243-5055-8FBF-5E1AF0CDF6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9" y="1504375"/>
            <a:ext cx="6256411" cy="30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иаграмма ответов в Формах. Вопрос: Какой функционал специализированной площадки мог бы убедить вас ПЛАТИТЬ ей комиссию или абонентскую плату?. Количество ответов: 10 ответов.">
            <a:extLst>
              <a:ext uri="{FF2B5EF4-FFF2-40B4-BE49-F238E27FC236}">
                <a16:creationId xmlns:a16="http://schemas.microsoft.com/office/drawing/2014/main" id="{B0E9C38A-C641-45D5-CE80-452D93E3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4" y="4326099"/>
            <a:ext cx="6287916" cy="25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B16EF-114F-2F9E-2D6C-1DB1FEDF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3" y="104028"/>
            <a:ext cx="4405956" cy="522029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конкурентов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09C915A-30B5-A94A-48C6-F0C6358B9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552325"/>
              </p:ext>
            </p:extLst>
          </p:nvPr>
        </p:nvGraphicFramePr>
        <p:xfrm>
          <a:off x="0" y="602757"/>
          <a:ext cx="11979918" cy="62243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93306">
                  <a:extLst>
                    <a:ext uri="{9D8B030D-6E8A-4147-A177-3AD203B41FA5}">
                      <a16:colId xmlns:a16="http://schemas.microsoft.com/office/drawing/2014/main" val="3768948694"/>
                    </a:ext>
                  </a:extLst>
                </a:gridCol>
                <a:gridCol w="3993306">
                  <a:extLst>
                    <a:ext uri="{9D8B030D-6E8A-4147-A177-3AD203B41FA5}">
                      <a16:colId xmlns:a16="http://schemas.microsoft.com/office/drawing/2014/main" val="2280620716"/>
                    </a:ext>
                  </a:extLst>
                </a:gridCol>
                <a:gridCol w="3993306">
                  <a:extLst>
                    <a:ext uri="{9D8B030D-6E8A-4147-A177-3AD203B41FA5}">
                      <a16:colId xmlns:a16="http://schemas.microsoft.com/office/drawing/2014/main" val="4292559504"/>
                    </a:ext>
                  </a:extLst>
                </a:gridCol>
              </a:tblGrid>
              <a:tr h="344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46883"/>
                  </a:ext>
                </a:extLst>
              </a:tr>
              <a:tr h="516985"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effectLst/>
                        </a:rPr>
                        <a:t>Конкурент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>
                          <a:effectLst/>
                        </a:rPr>
                        <a:t>Преимущества (что перенять)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>
                          <a:effectLst/>
                        </a:rPr>
                        <a:t>Недостатки (наше преимущество)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4094525041"/>
                  </a:ext>
                </a:extLst>
              </a:tr>
              <a:tr h="953447">
                <a:tc>
                  <a:txBody>
                    <a:bodyPr/>
                    <a:lstStyle/>
                    <a:p>
                      <a:r>
                        <a:rPr lang="en-US" b="1" dirty="0" err="1">
                          <a:effectLst/>
                        </a:rPr>
                        <a:t>Avito</a:t>
                      </a:r>
                      <a:r>
                        <a:rPr lang="en-US" b="1" dirty="0">
                          <a:effectLst/>
                        </a:rPr>
                        <a:t> / </a:t>
                      </a:r>
                      <a:r>
                        <a:rPr lang="ru-RU" b="1" dirty="0">
                          <a:effectLst/>
                        </a:rPr>
                        <a:t>Юла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Огромный трафик (&gt;50 млн посетителей/</a:t>
                      </a:r>
                      <a:r>
                        <a:rPr lang="ru-RU" b="0" dirty="0" err="1">
                          <a:effectLst/>
                        </a:rPr>
                        <a:t>мес</a:t>
                      </a:r>
                      <a:r>
                        <a:rPr lang="ru-RU" b="0" dirty="0">
                          <a:effectLst/>
                        </a:rPr>
                        <a:t>), простая публикация, платное продвижение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Нет проверки документов → мошенничество, нет безопасной сделки, нет юридической защиты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457856554"/>
                  </a:ext>
                </a:extLst>
              </a:tr>
              <a:tr h="953447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Спецпорталы (</a:t>
                      </a:r>
                      <a:r>
                        <a:rPr lang="en-US" b="1">
                          <a:effectLst/>
                        </a:rPr>
                        <a:t>Kinpet, Pet‑Yes)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Целевая аудитория, высокое доверие среди заводчиков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Низкий трафик (200–300 тыс./</a:t>
                      </a:r>
                      <a:r>
                        <a:rPr lang="ru-RU" b="0" dirty="0" err="1">
                          <a:effectLst/>
                        </a:rPr>
                        <a:t>мес</a:t>
                      </a:r>
                      <a:r>
                        <a:rPr lang="ru-RU" b="0" dirty="0">
                          <a:effectLst/>
                        </a:rPr>
                        <a:t>), устаревший интерфейс, нет инструментов сделки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877358480"/>
                  </a:ext>
                </a:extLst>
              </a:tr>
              <a:tr h="953447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Соцсети (</a:t>
                      </a:r>
                      <a:r>
                        <a:rPr lang="en-US" b="1">
                          <a:effectLst/>
                        </a:rPr>
                        <a:t>Instagram, VK, Telegram)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Живое общение, видео, бесплатность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Нет гарантий, высокий риск мошенничества, нет структурированного каталога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815263748"/>
                  </a:ext>
                </a:extLst>
              </a:tr>
              <a:tr h="953447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Питомники напрямую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Максимальное доверие, личный контакт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Ограниченный выбор, нет площадки для сравнения, не все дают чеки/договоры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877434838"/>
                  </a:ext>
                </a:extLst>
              </a:tr>
              <a:tr h="1211523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Зарубежные аналоги (</a:t>
                      </a:r>
                      <a:r>
                        <a:rPr lang="en-US" b="1">
                          <a:effectLst/>
                        </a:rPr>
                        <a:t>Pets4Homes, PuppySpot)</a:t>
                      </a:r>
                      <a:endParaRPr lang="en-US" b="0">
                        <a:effectLst/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>
                          <a:effectLst/>
                        </a:rPr>
                        <a:t>Отработанная модель комиссии + премиум, высокая репутация</a:t>
                      </a:r>
                      <a:endParaRPr lang="ru-RU" b="0">
                        <a:effectLst/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effectLst/>
                        </a:rPr>
                        <a:t>Не работают в РФ, нет интеграции с российскими базами (РКФ, ФГИС «Меркурий»), высокая комиссия (10–15%)</a:t>
                      </a:r>
                      <a:endParaRPr lang="ru-RU" b="0" dirty="0">
                        <a:effectLst/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61231821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BAB475BD-0624-92C2-B47B-A48B7FF68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9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A71D8-62A3-4DB8-34B9-67B4E8F0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90" y="0"/>
            <a:ext cx="4255052" cy="861391"/>
          </a:xfrm>
        </p:spPr>
        <p:txBody>
          <a:bodyPr/>
          <a:lstStyle/>
          <a:p>
            <a:r>
              <a:rPr lang="ru-RU" dirty="0"/>
              <a:t>Вариант решения 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825A45-DD54-4121-993D-6319FAA77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3376" y="228257"/>
            <a:ext cx="5268579" cy="126626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D813EF6-246C-42A2-57AD-91B8B7AB7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818" y="1083295"/>
            <a:ext cx="7599730" cy="354171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1. Верификация документов</a:t>
            </a:r>
          </a:p>
          <a:p>
            <a:r>
              <a:rPr lang="ru-RU" sz="7200" dirty="0" err="1"/>
              <a:t>Загрзка</a:t>
            </a:r>
            <a:r>
              <a:rPr lang="ru-RU" sz="7200" dirty="0"/>
              <a:t> </a:t>
            </a:r>
            <a:r>
              <a:rPr lang="ru-RU" sz="7200" dirty="0" err="1"/>
              <a:t>ветпаспорта</a:t>
            </a:r>
            <a:r>
              <a:rPr lang="ru-RU" sz="7200" dirty="0"/>
              <a:t>, родословной, чипа.</a:t>
            </a:r>
          </a:p>
          <a:p>
            <a:r>
              <a:rPr lang="ru-RU" sz="7200" dirty="0"/>
              <a:t>OCR + ИИ проверяют подлинность, сверяют с базами (РКФ, ANIMAL-ID, ФГИС «Меркурий»).</a:t>
            </a:r>
          </a:p>
          <a:p>
            <a:r>
              <a:rPr lang="ru-RU" sz="7200" dirty="0"/>
              <a:t>Только подтверждённые объявления попадают в каталог.</a:t>
            </a:r>
          </a:p>
          <a:p>
            <a:r>
              <a:rPr lang="ru-RU" sz="7200" dirty="0"/>
              <a:t>2. Юридическая защита</a:t>
            </a:r>
          </a:p>
          <a:p>
            <a:r>
              <a:rPr lang="ru-RU" sz="7200" dirty="0"/>
              <a:t>Автоматическая генерация договора купли-продажи с электронной подписью.</a:t>
            </a:r>
          </a:p>
          <a:p>
            <a:r>
              <a:rPr lang="ru-RU" sz="7200" dirty="0"/>
              <a:t>Сохранение чека и всех документов в личном кабинете.</a:t>
            </a:r>
          </a:p>
          <a:p>
            <a:r>
              <a:rPr lang="ru-RU" sz="7200" dirty="0"/>
              <a:t>Гарантия обеим сторонам.</a:t>
            </a:r>
          </a:p>
          <a:p>
            <a:r>
              <a:rPr lang="ru-RU" sz="7200" dirty="0"/>
              <a:t>3. Дополнительные сервисы</a:t>
            </a:r>
          </a:p>
          <a:p>
            <a:r>
              <a:rPr lang="ru-RU" sz="7200" dirty="0"/>
              <a:t>Партнёрская сеть ветклиник (скидки на осмотр).</a:t>
            </a:r>
          </a:p>
          <a:p>
            <a:r>
              <a:rPr lang="ru-RU" sz="7200" dirty="0"/>
              <a:t>Интеграция с проверенными перевозчиками (безопасная доставка).</a:t>
            </a:r>
          </a:p>
          <a:p>
            <a:r>
              <a:rPr lang="ru-RU" sz="7200" dirty="0"/>
              <a:t>Партнерская сеть груминг-салонов (скидки на поддержание красоты любимца)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5DDD07-F197-FECC-FBFC-64AA63378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75" y="2228586"/>
            <a:ext cx="5268579" cy="12662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31BEBC-3515-CB9E-439C-D1A4B3BF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51" y="4555505"/>
            <a:ext cx="539263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0EB1CE-EAF8-1E70-BA42-9161C9DC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82" y="-357359"/>
            <a:ext cx="9905998" cy="1478570"/>
          </a:xfrm>
        </p:spPr>
        <p:txBody>
          <a:bodyPr/>
          <a:lstStyle/>
          <a:p>
            <a:r>
              <a:rPr lang="ru-RU" dirty="0"/>
              <a:t>Портрет потенциальных </a:t>
            </a:r>
            <a:r>
              <a:rPr lang="ru-RU" dirty="0" err="1"/>
              <a:t>потребитей</a:t>
            </a:r>
            <a:r>
              <a:rPr lang="ru-RU" dirty="0"/>
              <a:t>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533416-8EA1-9E6C-DD86-EB4E2FD03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755" y="628802"/>
            <a:ext cx="4871126" cy="2083975"/>
          </a:xfrm>
        </p:spPr>
        <p:txBody>
          <a:bodyPr>
            <a:noAutofit/>
          </a:bodyPr>
          <a:lstStyle/>
          <a:p>
            <a:r>
              <a:rPr lang="ru-RU" sz="1800" b="1" i="0" dirty="0">
                <a:effectLst/>
                <a:latin typeface="quote-cjk-patch"/>
              </a:rPr>
              <a:t>Семьи с детьми дошкольного и младшего школьного возраста</a:t>
            </a:r>
            <a:br>
              <a:rPr lang="ru-RU" sz="1600" dirty="0"/>
            </a:br>
            <a:r>
              <a:rPr lang="ru-RU" sz="1600" b="1" i="0" dirty="0">
                <a:effectLst/>
                <a:latin typeface="quote-cjk-patch"/>
              </a:rPr>
              <a:t>Возраст:</a:t>
            </a:r>
            <a:r>
              <a:rPr lang="ru-RU" sz="1600" b="0" i="0" dirty="0">
                <a:effectLst/>
                <a:latin typeface="quote-cjk-patch"/>
              </a:rPr>
              <a:t> 25–45 лет</a:t>
            </a:r>
          </a:p>
          <a:p>
            <a:r>
              <a:rPr lang="ru-RU" sz="1600" dirty="0"/>
              <a:t>Цель: Купить здорового, чистопородного питомца с предсказуемым характером для ребёнка.</a:t>
            </a:r>
          </a:p>
          <a:p>
            <a:r>
              <a:rPr lang="ru-RU" sz="1600" dirty="0"/>
              <a:t>Потребности:</a:t>
            </a:r>
          </a:p>
          <a:p>
            <a:r>
              <a:rPr lang="ru-RU" sz="1600" dirty="0"/>
              <a:t>Гарантия, что животное не больное и привито.</a:t>
            </a:r>
          </a:p>
          <a:p>
            <a:r>
              <a:rPr lang="ru-RU" sz="1600" dirty="0"/>
              <a:t>Подлинность родословной и соответствие породе.</a:t>
            </a:r>
          </a:p>
          <a:p>
            <a:r>
              <a:rPr lang="ru-RU" sz="1600" dirty="0"/>
              <a:t>Безопасная оплата — защита от потери предоплаты.</a:t>
            </a:r>
          </a:p>
          <a:p>
            <a:r>
              <a:rPr lang="ru-RU" sz="1600" dirty="0"/>
              <a:t>Юридический договор, чтобы в случае проблем можно было предъявить претензии.</a:t>
            </a:r>
          </a:p>
          <a:p>
            <a:r>
              <a:rPr lang="ru-RU" sz="1600" dirty="0"/>
              <a:t>Возможность выбрать питомника с хорошей репутацией (отзывы реальных покупателей).</a:t>
            </a:r>
          </a:p>
          <a:p>
            <a:r>
              <a:rPr lang="ru-RU" sz="1600" dirty="0"/>
              <a:t>Простой и понятный интерфейс, минимум мошенничества.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F5B45AE-80B9-C1CA-1407-7274B073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8881" y="628802"/>
            <a:ext cx="4875211" cy="3541714"/>
          </a:xfrm>
        </p:spPr>
        <p:txBody>
          <a:bodyPr>
            <a:noAutofit/>
          </a:bodyPr>
          <a:lstStyle/>
          <a:p>
            <a:r>
              <a:rPr lang="ru-RU" sz="1600" dirty="0"/>
              <a:t> </a:t>
            </a:r>
            <a:r>
              <a:rPr lang="ru-RU" sz="1800" b="1" dirty="0"/>
              <a:t>Зарегистрированные питомники (собаки, кошки), работающие официально</a:t>
            </a:r>
          </a:p>
          <a:p>
            <a:r>
              <a:rPr lang="ru-RU" sz="1600" dirty="0"/>
              <a:t>Возраст: 35–60 лет</a:t>
            </a:r>
          </a:p>
          <a:p>
            <a:r>
              <a:rPr lang="ru-RU" sz="1600" dirty="0"/>
              <a:t>Цель: Продавать породистых животных без рисков, подтверждая качество и привлекая платёжеспособных покупателей.</a:t>
            </a:r>
          </a:p>
          <a:p>
            <a:r>
              <a:rPr lang="ru-RU" sz="1600" dirty="0"/>
              <a:t>Потребности:</a:t>
            </a:r>
          </a:p>
          <a:p>
            <a:r>
              <a:rPr lang="ru-RU" sz="1600" dirty="0"/>
              <a:t>Инструмент для демонстрации подлинности документов (родословные, </a:t>
            </a:r>
            <a:r>
              <a:rPr lang="ru-RU" sz="1600" dirty="0" err="1"/>
              <a:t>ветпаспорта</a:t>
            </a:r>
            <a:r>
              <a:rPr lang="ru-RU" sz="1600" dirty="0"/>
              <a:t>).</a:t>
            </a:r>
          </a:p>
          <a:p>
            <a:r>
              <a:rPr lang="ru-RU" sz="1600" dirty="0"/>
              <a:t>Защита от недобросовестных покупателей (неоплата, возвраты без оснований).</a:t>
            </a:r>
          </a:p>
          <a:p>
            <a:r>
              <a:rPr lang="ru-RU" sz="1600" dirty="0"/>
              <a:t>Автоматизация сделки (договор, чек, безопасная оплата).</a:t>
            </a:r>
          </a:p>
          <a:p>
            <a:r>
              <a:rPr lang="ru-RU" sz="1600" dirty="0"/>
              <a:t>Возможность выделиться среди мошенников и недобросовестных продавцов.</a:t>
            </a:r>
          </a:p>
          <a:p>
            <a:r>
              <a:rPr lang="ru-RU" sz="1600" dirty="0"/>
              <a:t>Доступ к целевой аудитории, готовой платить за качество.</a:t>
            </a:r>
          </a:p>
          <a:p>
            <a:r>
              <a:rPr lang="ru-RU" sz="1600" dirty="0"/>
              <a:t>Удобное размещение объявлений (фото, видео, описание).</a:t>
            </a:r>
          </a:p>
          <a:p>
            <a:r>
              <a:rPr lang="ru-RU" sz="1600" dirty="0"/>
              <a:t>Аналитика по спросу (цены, популярные породы).</a:t>
            </a:r>
          </a:p>
        </p:txBody>
      </p:sp>
    </p:spTree>
    <p:extLst>
      <p:ext uri="{BB962C8B-B14F-4D97-AF65-F5344CB8AC3E}">
        <p14:creationId xmlns:p14="http://schemas.microsoft.com/office/powerpoint/2010/main" val="304061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A5A5D-2958-6804-322E-DCDB466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34" y="0"/>
            <a:ext cx="3856037" cy="844755"/>
          </a:xfrm>
        </p:spPr>
        <p:txBody>
          <a:bodyPr/>
          <a:lstStyle/>
          <a:p>
            <a:r>
              <a:rPr lang="ru-RU" dirty="0"/>
              <a:t>Рынок труда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D2F75C-8EDE-F2A9-F8E3-DFDB81EB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84611"/>
            <a:ext cx="6559274" cy="442390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0457CEF-7246-FCF1-9204-E41EEFA5A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931" y="844755"/>
            <a:ext cx="4155269" cy="3541714"/>
          </a:xfrm>
        </p:spPr>
        <p:txBody>
          <a:bodyPr>
            <a:noAutofit/>
          </a:bodyPr>
          <a:lstStyle/>
          <a:p>
            <a:pPr algn="l"/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роли:</a:t>
            </a:r>
            <a:endParaRPr lang="ru-RU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Разработка: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fullstack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-разработчик (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/Node.js) – для быстрого создания MVP.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документов: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специалист с опытом работы с OCR, ИИ (можно на 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аутсорсе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фрилансе).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сопровождение: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партнёрство с профильной юридической фирмой (</a:t>
            </a:r>
            <a:r>
              <a:rPr lang="ru-RU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и работа с заводчиками: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менеджер по работе с клиентами (B2B) и SMM-специалист.</a:t>
            </a:r>
          </a:p>
          <a:p>
            <a:pPr algn="l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2CF93-47A9-EEE8-C630-EF9C76F6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4777914"/>
            <a:ext cx="521908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831FC-3D03-1CF5-3262-0C245CA0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45" y="247272"/>
            <a:ext cx="5138289" cy="1268824"/>
          </a:xfrm>
        </p:spPr>
        <p:txBody>
          <a:bodyPr>
            <a:normAutofit fontScale="90000"/>
          </a:bodyPr>
          <a:lstStyle/>
          <a:p>
            <a:r>
              <a:rPr lang="ru-RU" dirty="0"/>
              <a:t>Финансовая модель и возможности дальнейшего развития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B4E3602-08C6-6FDC-7B60-233BBCAD6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138" y="0"/>
            <a:ext cx="7296862" cy="359472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F952C3-03B6-A197-D260-A87DCB8B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0" y="3898426"/>
            <a:ext cx="4248150" cy="1876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59BF9B-B695-99B0-F753-D53C5D82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0257"/>
            <a:ext cx="7853155" cy="28177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1B45D7-9611-A814-3C02-200EA551E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5" y="1671286"/>
            <a:ext cx="4800393" cy="21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9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134</TotalTime>
  <Words>530</Words>
  <Application>Microsoft Office PowerPoint</Application>
  <PresentationFormat>Широкоэкранный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Copperplate Gothic Bold</vt:lpstr>
      <vt:lpstr>quote-cjk-patch</vt:lpstr>
      <vt:lpstr>Times New Roman</vt:lpstr>
      <vt:lpstr>Tw Cen MT</vt:lpstr>
      <vt:lpstr>Контур</vt:lpstr>
      <vt:lpstr> ApexPet</vt:lpstr>
      <vt:lpstr>Проблемы с которыми сталкиваются завочики </vt:lpstr>
      <vt:lpstr>Анализ конкурентов </vt:lpstr>
      <vt:lpstr>Вариант решения :</vt:lpstr>
      <vt:lpstr>Портрет потенциальных потребитей </vt:lpstr>
      <vt:lpstr>Рынок труда </vt:lpstr>
      <vt:lpstr>Финансовая модель и возможности дальнейшего развития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ApexPet</dc:title>
  <dc:creator>User</dc:creator>
  <cp:lastModifiedBy>User</cp:lastModifiedBy>
  <cp:revision>2</cp:revision>
  <dcterms:created xsi:type="dcterms:W3CDTF">2026-03-17T18:05:03Z</dcterms:created>
  <dcterms:modified xsi:type="dcterms:W3CDTF">2026-03-21T11:29:20Z</dcterms:modified>
</cp:coreProperties>
</file>