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4" r:id="rId10"/>
    <p:sldId id="266" r:id="rId11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gtASyVvGTRbPRqZ/re0ZUwfYAo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0F656F1-FC1E-4324-B6BE-72D6778BD4AB}">
  <a:tblStyle styleId="{50F656F1-FC1E-4324-B6BE-72D6778BD4AB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D918AD2-5031-40AA-9768-830C47C99E68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14" y="210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5" Type="http://schemas.openxmlformats.org/officeDocument/2006/relationships/slide" Target="slides/slide4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8" name="Google Shape;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/>
          <p:cNvSpPr txBox="1"/>
          <p:nvPr/>
        </p:nvSpPr>
        <p:spPr>
          <a:xfrm>
            <a:off x="227616" y="2223986"/>
            <a:ext cx="7078792" cy="1222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>
              <a:lnSpc>
                <a:spcPct val="101924"/>
              </a:lnSpc>
              <a:buSzPts val="3638"/>
            </a:pPr>
            <a:r>
              <a:rPr lang="en-US" sz="3600" b="1" dirty="0">
                <a:solidFill>
                  <a:srgbClr val="FFFFFF"/>
                </a:solidFill>
              </a:rPr>
              <a:t>“Dummy” - </a:t>
            </a:r>
            <a:r>
              <a:rPr lang="ru-RU" sz="3600" b="1" dirty="0">
                <a:solidFill>
                  <a:srgbClr val="FFFFFF"/>
                </a:solidFill>
              </a:rPr>
              <a:t>ц</a:t>
            </a:r>
            <a:r>
              <a:rPr lang="ru-RU" sz="3600" b="1" i="0" u="none" strike="noStrike" cap="none" dirty="0">
                <a:solidFill>
                  <a:srgbClr val="FFFFFF"/>
                </a:solidFill>
                <a:sym typeface="Arial"/>
              </a:rPr>
              <a:t>ифровой ключ от номера отеля в смартфоне</a:t>
            </a:r>
            <a:endParaRPr sz="3600" b="1" i="0" u="none" strike="noStrike" cap="none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45" name="Google Shape;4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1904" y="4653136"/>
            <a:ext cx="1869864" cy="1399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1686" y="1091810"/>
            <a:ext cx="5332556" cy="457873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52522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a typeface="+mj-ea"/>
                <a:cs typeface="Times New Roman" pitchFamily="18" charset="0"/>
                <a:sym typeface="Calibri"/>
              </a:rPr>
              <a:t>Отраслевое исследование показало, что 64% ​​гостей выразили желание использовать свой смартфон в качестве ключа от номера.</a:t>
            </a:r>
          </a:p>
          <a:p>
            <a:pPr marL="352522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>
                <a:cs typeface="Times New Roman" pitchFamily="18" charset="0"/>
              </a:rPr>
              <a:t>Высокий уровень безопасности: Цифровые ключи могут предоставлять высокий уровень </a:t>
            </a:r>
            <a:r>
              <a:rPr lang="ru-RU" sz="2000" dirty="0">
                <a:solidFill>
                  <a:srgbClr val="000000"/>
                </a:solidFill>
                <a:ea typeface="+mj-ea"/>
                <a:cs typeface="Times New Roman" pitchFamily="18" charset="0"/>
              </a:rPr>
              <a:t>безопасности при правильной реализации.</a:t>
            </a:r>
          </a:p>
          <a:p>
            <a:pPr marL="352522" indent="-342900">
              <a:buFont typeface="Arial" pitchFamily="34" charset="0"/>
              <a:buChar char="•"/>
            </a:pPr>
            <a:r>
              <a:rPr lang="ru-RU" sz="2000" dirty="0">
                <a:cs typeface="Times New Roman" pitchFamily="18" charset="0"/>
              </a:rPr>
              <a:t>Практичность: Использование цифровых ключей, основанных на номере телефона удобнее для большинства людей, а также может быть практичным для восстановления доступа к учетным записям или восстановления паролей.</a:t>
            </a:r>
          </a:p>
        </p:txBody>
      </p:sp>
      <p:pic>
        <p:nvPicPr>
          <p:cNvPr id="5" name="Picture 6" descr="Contactless mobile entry for your hotel guests | OpenKe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242" y="1360059"/>
            <a:ext cx="4769438" cy="404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0040" y="1285240"/>
            <a:ext cx="5332556" cy="45787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52522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ru-RU" sz="2000" dirty="0"/>
              <a:t>Утрата или кража ключей</a:t>
            </a:r>
            <a:r>
              <a:rPr lang="en-US" sz="2000" dirty="0"/>
              <a:t>.</a:t>
            </a:r>
            <a:endParaRPr lang="ru-RU" sz="2000" dirty="0"/>
          </a:p>
          <a:p>
            <a:pPr marL="352522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ru-RU" sz="2000" dirty="0"/>
              <a:t>Физические ключи требуют создания, персонализации и распределения, что может потребовать значительных ресурсов и затрат.</a:t>
            </a:r>
            <a:endParaRPr lang="en-US" sz="2000" dirty="0"/>
          </a:p>
          <a:p>
            <a:pPr marL="352522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ru-RU" sz="2000" dirty="0"/>
              <a:t>Ограниченные возможности интеграции</a:t>
            </a:r>
            <a:r>
              <a:rPr lang="en-US" sz="2000" dirty="0"/>
              <a:t>.</a:t>
            </a:r>
          </a:p>
          <a:p>
            <a:pPr marL="352522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ru-RU" sz="2000" dirty="0"/>
              <a:t>Улучшение экономической эффективности гостиницы путем оптимизации ее бизнес-процессов.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830" y="1686658"/>
            <a:ext cx="4922085" cy="2990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/>
          <p:nvPr/>
        </p:nvSpPr>
        <p:spPr>
          <a:xfrm>
            <a:off x="512440" y="4850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12440" y="1431779"/>
            <a:ext cx="9932822" cy="43711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295372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b="1" dirty="0"/>
              <a:t>Безопасность учетных записей</a:t>
            </a:r>
            <a:r>
              <a:rPr lang="ru-RU" sz="2000" dirty="0"/>
              <a:t>: Цифровые ключи от номеров могут быть использованы для аутентификации пользователей, что позволит обеспечить безопасность учетной записи.</a:t>
            </a:r>
          </a:p>
          <a:p>
            <a:pPr>
              <a:spcBef>
                <a:spcPts val="0"/>
              </a:spcBef>
            </a:pPr>
            <a:endParaRPr lang="ru-RU" sz="2000" dirty="0"/>
          </a:p>
          <a:p>
            <a:pPr marL="295372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b="1" dirty="0"/>
              <a:t>Доступ к помещениям</a:t>
            </a:r>
            <a:r>
              <a:rPr lang="ru-RU" sz="2000" dirty="0"/>
              <a:t>: Номер телефона может использоваться в качестве цифрового ключа для доступа к офисам, гостиницам, апартаментам или другим зданиям. </a:t>
            </a:r>
          </a:p>
          <a:p>
            <a:pPr marL="295372" indent="-285750">
              <a:spcBef>
                <a:spcPts val="0"/>
              </a:spcBef>
              <a:buFont typeface="Arial" pitchFamily="34" charset="0"/>
              <a:buChar char="•"/>
            </a:pPr>
            <a:endParaRPr lang="ru-RU" sz="2000" dirty="0"/>
          </a:p>
          <a:p>
            <a:pPr marL="295372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b="1" dirty="0"/>
              <a:t>Подтверждение личности</a:t>
            </a:r>
            <a:r>
              <a:rPr lang="ru-RU" sz="2000" dirty="0"/>
              <a:t>: Цифровые ключи от номеров могут использоваться для подтверждения личности в онлайн-платежах, банковских операциях или других транзакциях.</a:t>
            </a:r>
          </a:p>
          <a:p>
            <a:pPr>
              <a:spcBef>
                <a:spcPts val="0"/>
              </a:spcBef>
            </a:pPr>
            <a:endParaRPr lang="ru-RU" sz="2000" dirty="0"/>
          </a:p>
          <a:p>
            <a:pPr marL="295372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b="1" dirty="0"/>
              <a:t>Восстановление паролей</a:t>
            </a:r>
            <a:r>
              <a:rPr lang="ru-RU" sz="2000" dirty="0"/>
              <a:t>: Номер телефона может использоваться для восстановления паролей или доступа к учетным записям.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 txBox="1"/>
          <p:nvPr/>
        </p:nvSpPr>
        <p:spPr>
          <a:xfrm>
            <a:off x="123093" y="61447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717714"/>
              </p:ext>
            </p:extLst>
          </p:nvPr>
        </p:nvGraphicFramePr>
        <p:xfrm>
          <a:off x="123093" y="560888"/>
          <a:ext cx="11412417" cy="6024880"/>
        </p:xfrm>
        <a:graphic>
          <a:graphicData uri="http://schemas.openxmlformats.org/drawingml/2006/table">
            <a:tbl>
              <a:tblPr firstRow="1" lastRow="1" bandRow="1"/>
              <a:tblGrid>
                <a:gridCol w="1236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6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6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16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2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FFFFFF"/>
                          </a:solidFill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Конкуренты</a:t>
                      </a:r>
                      <a:endParaRPr sz="1400" b="1" dirty="0">
                        <a:solidFill>
                          <a:srgbClr val="FFFFFF"/>
                        </a:solidFill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00A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FFFFFF"/>
                          </a:solidFill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Преимущества</a:t>
                      </a:r>
                      <a:endParaRPr sz="1400" b="1" dirty="0">
                        <a:solidFill>
                          <a:srgbClr val="FFFFFF"/>
                        </a:solidFill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00A2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FFFFFF"/>
                          </a:solidFill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Недостатки</a:t>
                      </a:r>
                      <a:endParaRPr sz="1400" b="1" dirty="0">
                        <a:solidFill>
                          <a:srgbClr val="FFFFFF"/>
                        </a:solidFill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00A2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Наш ответ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12700">
                      <a:solidFill>
                        <a:srgbClr val="89847F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 dirty="0" err="1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Преимущество</a:t>
                      </a:r>
                      <a:endParaRPr sz="1400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12700">
                      <a:solidFill>
                        <a:srgbClr val="89847F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 dirty="0" err="1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Важность</a:t>
                      </a:r>
                      <a:r>
                        <a:rPr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sz="1400" dirty="0" err="1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для</a:t>
                      </a:r>
                      <a:r>
                        <a:rPr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sz="1400" dirty="0" err="1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потребителя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12700">
                      <a:solidFill>
                        <a:srgbClr val="89847F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Недостаток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12700">
                      <a:solidFill>
                        <a:srgbClr val="89847F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 dirty="0" err="1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Важность</a:t>
                      </a:r>
                      <a:r>
                        <a:rPr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sz="1400" dirty="0" err="1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для</a:t>
                      </a:r>
                      <a:r>
                        <a:rPr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sz="1400" dirty="0" err="1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потребителя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12700">
                      <a:solidFill>
                        <a:srgbClr val="89847F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12700">
                      <a:solidFill>
                        <a:srgbClr val="89847F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 rowSpan="3"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b="1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С</a:t>
                      </a:r>
                      <a:r>
                        <a:rPr lang="en-US" sz="1400" b="1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IKLUM</a:t>
                      </a:r>
                      <a:endParaRPr sz="1400" b="1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Удобство</a:t>
                      </a:r>
                      <a:r>
                        <a:rPr lang="ru-RU" sz="1400" baseline="0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 использования</a:t>
                      </a:r>
                      <a:endParaRPr sz="1400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Защита персональных данных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Зависимость от </a:t>
                      </a:r>
                      <a:r>
                        <a:rPr lang="ru-RU" sz="1400" dirty="0" err="1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интернет-соединения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Отключение большинства функций при отсутствии </a:t>
                      </a:r>
                      <a:r>
                        <a:rPr lang="ru-RU" sz="1400" dirty="0" err="1">
                          <a:latin typeface="+mj-lt"/>
                        </a:rPr>
                        <a:t>интернет-соединения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Работа при отсутствии сети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Масштабируемость</a:t>
                      </a:r>
                      <a:endParaRPr sz="1400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Легко внедряется в различные инфраструктуры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Не распространен в отельной сфере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  <a:r>
                        <a:rPr lang="ru-RU" sz="1400" baseline="0" dirty="0">
                          <a:latin typeface="+mj-lt"/>
                        </a:rPr>
                        <a:t>Рекомендуется поисковиками 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290">
                <a:tc rowSpan="3"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de-DE" sz="1400" b="1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Prosoft-Systems</a:t>
                      </a:r>
                      <a:endParaRPr sz="1400" b="1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 dirty="0" err="1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Международный</a:t>
                      </a:r>
                      <a:r>
                        <a:rPr sz="1400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 </a:t>
                      </a:r>
                      <a:r>
                        <a:rPr sz="1400" dirty="0" err="1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продукт</a:t>
                      </a:r>
                      <a:endParaRPr sz="1400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Высокая степень защиты данных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Высокая стоимость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Не нацелен на работу с отелями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Отели</a:t>
                      </a:r>
                      <a:r>
                        <a:rPr lang="ru-RU" sz="1400" baseline="0" dirty="0">
                          <a:latin typeface="+mj-lt"/>
                        </a:rPr>
                        <a:t> – основной клиент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j-lt"/>
                          <a:ea typeface="Helvetica Neue Medium"/>
                          <a:cs typeface="Helvetica Neue Medium"/>
                        </a:rPr>
                        <a:t>Широкий спектр использования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 lang="ru-RU"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Необходимость поддержки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290">
                <a:tc rowSpan="3"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de-DE" sz="1400" b="1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S-Terra CSP</a:t>
                      </a:r>
                      <a:endParaRPr sz="1400" b="1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Высокая</a:t>
                      </a:r>
                      <a:r>
                        <a:rPr lang="ru-RU" sz="1400" baseline="0" dirty="0">
                          <a:latin typeface="+mj-lt"/>
                          <a:ea typeface="Helvetica Neue Medium"/>
                          <a:cs typeface="Helvetica Neue Medium"/>
                          <a:sym typeface="Helvetica Neue Medium"/>
                        </a:rPr>
                        <a:t> репутация бренда</a:t>
                      </a:r>
                      <a:endParaRPr lang="ru-RU" sz="1400" dirty="0">
                        <a:latin typeface="+mj-lt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Удобно в использовании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Высокая</a:t>
                      </a:r>
                      <a:r>
                        <a:rPr lang="ru-RU" sz="1400" baseline="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 стоимость</a:t>
                      </a:r>
                      <a:endParaRPr sz="1400" dirty="0">
                        <a:latin typeface="+mj-lt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Недоступен в РФ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Доступен в РФ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Универсальность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ru-RU" sz="1400" dirty="0">
                          <a:latin typeface="+mj-lt"/>
                          <a:ea typeface="Helvetica Neue"/>
                          <a:cs typeface="Helvetica Neue"/>
                          <a:sym typeface="Helvetica Neue"/>
                        </a:rPr>
                        <a:t>Не распространен в отельной сфере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6350">
                      <a:solidFill>
                        <a:srgbClr val="929292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defRPr>
                      </a:pPr>
                      <a:r>
                        <a:rPr lang="ru-RU" sz="1400" dirty="0">
                          <a:latin typeface="+mj-lt"/>
                        </a:rPr>
                        <a:t>Гибкость и масштабируемость</a:t>
                      </a: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12700">
                      <a:solidFill>
                        <a:srgbClr val="89847F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89847F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sz="1400" dirty="0">
                        <a:latin typeface="+mj-lt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929292"/>
                      </a:solidFill>
                      <a:miter lim="400000"/>
                    </a:lnL>
                    <a:lnR w="6350">
                      <a:solidFill>
                        <a:srgbClr val="929292"/>
                      </a:solidFill>
                      <a:miter lim="400000"/>
                    </a:lnR>
                    <a:lnT w="6350">
                      <a:solidFill>
                        <a:srgbClr val="929292"/>
                      </a:solidFill>
                      <a:miter lim="400000"/>
                    </a:lnT>
                    <a:lnB w="12700">
                      <a:solidFill>
                        <a:srgbClr val="89847F"/>
                      </a:solidFill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80224"/>
              </p:ext>
            </p:extLst>
          </p:nvPr>
        </p:nvGraphicFramePr>
        <p:xfrm>
          <a:off x="360040" y="832097"/>
          <a:ext cx="10876529" cy="5985720"/>
        </p:xfrm>
        <a:graphic>
          <a:graphicData uri="http://schemas.openxmlformats.org/drawingml/2006/table">
            <a:tbl>
              <a:tblPr/>
              <a:tblGrid>
                <a:gridCol w="2033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3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7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7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5108">
                <a:tc rowSpan="2"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Ключевые партнеры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Openkey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– 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поставщики программного и аппаратного обеспечения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Protel</a:t>
                      </a:r>
                      <a:r>
                        <a:rPr lang="en-US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– 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поставщики систем управления гостиничными номерами</a:t>
                      </a:r>
                      <a:r>
                        <a:rPr lang="en-US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6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Siemens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– 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интеграторы систем управления гостиничным бизнесом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6779" marR="66779" marT="33390" marB="33390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Ключевые виды деятельности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программного обеспечения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Интеграция продукта в отели клиентов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Привлечение клиентов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Продвижения продукта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6779" marR="66779" marT="33390" marB="33390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Ценность предложения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Сервис для повышения комфорта гостей, автоматизации процессов, сбора и аналитики данных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Создает инновационный имидж</a:t>
                      </a: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Позволяет снизить затраты отеля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Повышает уровень</a:t>
                      </a:r>
                      <a:r>
                        <a:rPr lang="ru-RU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клиентского обслуживания</a:t>
                      </a:r>
                      <a:r>
                        <a:rPr lang="en-US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Оптимизирует бизнес процессы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Упрощает аналитику</a:t>
                      </a: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бизнеса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6779" marR="66779" marT="33390" marB="33390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Взаимоотношения с клиентами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Электронная почта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Служба поддержки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6779" marR="66779" marT="33390" marB="33390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Потребительские сегменты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Крупные сети отелей расположенные на территории Краснодарского края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6779" marR="66779" marT="33390" marB="33390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88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Ключевые ресурсы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Команда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Оборудование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Финансы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fontAlgn="t"/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6779" marR="66779" marT="33390" marB="33390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Каналы сбыта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Прямые продажи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Партнерские отношения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Каналы продаж</a:t>
                      </a:r>
                      <a:endParaRPr lang="ru-RU" sz="1600" b="1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Рассылка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email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Онлайн платформы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Форумы/Конгрессы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br>
                        <a:rPr lang="ru-RU" sz="1600" dirty="0">
                          <a:effectLst/>
                          <a:latin typeface="+mn-lt"/>
                        </a:rPr>
                      </a:b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6779" marR="66779" marT="33390" marB="33390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0040" y="971832"/>
            <a:ext cx="11178264" cy="45787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5372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/>
              <a:t>Проведен конкурентный анализ</a:t>
            </a:r>
          </a:p>
          <a:p>
            <a:pPr marL="295372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/>
              <a:t>Составлена бизнес модель</a:t>
            </a:r>
          </a:p>
          <a:p>
            <a:pPr marL="295372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/>
              <a:t>Составлен план дальнейшего развития </a:t>
            </a:r>
            <a:r>
              <a:rPr lang="ru-RU" sz="2000" dirty="0" err="1"/>
              <a:t>стартап</a:t>
            </a:r>
            <a:r>
              <a:rPr lang="ru-RU" sz="2000" dirty="0"/>
              <a:t>-проекта</a:t>
            </a:r>
          </a:p>
          <a:p>
            <a:pPr marL="295372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0040" y="963982"/>
            <a:ext cx="10154812" cy="457873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400"/>
              </a:spcBef>
            </a:pPr>
            <a:r>
              <a:rPr lang="ru-RU" sz="1600" dirty="0"/>
              <a:t>Первый квартал 2025: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1. Исследование и анализ рынка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2. Расширение команды проекта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3. Разработка прототипа.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4. Поиск первых партнеров и клиентов.</a:t>
            </a:r>
          </a:p>
          <a:p>
            <a:pPr>
              <a:spcBef>
                <a:spcPts val="600"/>
              </a:spcBef>
            </a:pPr>
            <a:r>
              <a:rPr lang="ru-RU" sz="1600" dirty="0"/>
              <a:t>Второй квартал 2025: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1. Запуск пилотных проектов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2. Развитие функциональности исходя из обратной связи от клиентов и партнеров.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3. Запуск маркетинговых кампаний, для привлечения внимания к нашему продукту.</a:t>
            </a:r>
          </a:p>
          <a:p>
            <a:pPr>
              <a:spcBef>
                <a:spcPts val="600"/>
              </a:spcBef>
            </a:pPr>
            <a:r>
              <a:rPr lang="ru-RU" sz="1600" dirty="0"/>
              <a:t>Третий квартал 2025: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1. Масштабирование и расширение </a:t>
            </a:r>
            <a:r>
              <a:rPr lang="ru-RU" sz="1600" dirty="0" err="1"/>
              <a:t>стартапа</a:t>
            </a:r>
            <a:r>
              <a:rPr lang="ru-RU" sz="1600" dirty="0"/>
              <a:t> на основе успешных пилотных проектов.</a:t>
            </a:r>
          </a:p>
          <a:p>
            <a:pPr>
              <a:spcBef>
                <a:spcPts val="600"/>
              </a:spcBef>
            </a:pPr>
            <a:r>
              <a:rPr lang="ru-RU" sz="1600" dirty="0"/>
              <a:t>Четвёртый квартал 2025: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1. Проведение анализа года работы, чтобы выявить улучшения и дальнейшие возможности развития.</a:t>
            </a:r>
          </a:p>
          <a:p>
            <a:pPr>
              <a:spcBef>
                <a:spcPts val="400"/>
              </a:spcBef>
            </a:pPr>
            <a:r>
              <a:rPr lang="ru-RU" sz="1600" dirty="0"/>
              <a:t>2.Основываясь на полученной обратной связи и анализе рынка, разработка стратегии развития на следующий год.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3" b="12323"/>
          <a:stretch>
            <a:fillRect/>
          </a:stretch>
        </p:blipFill>
        <p:spPr>
          <a:xfrm>
            <a:off x="593359" y="1987704"/>
            <a:ext cx="1569549" cy="1571471"/>
          </a:xfrm>
          <a:prstGeom prst="rect">
            <a:avLst/>
          </a:prstGeom>
        </p:spPr>
      </p:pic>
      <p:sp>
        <p:nvSpPr>
          <p:cNvPr id="5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07659" y="3718433"/>
            <a:ext cx="1595927" cy="26600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Алексей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3" b="12323"/>
          <a:stretch>
            <a:fillRect/>
          </a:stretch>
        </p:blipFill>
        <p:spPr>
          <a:xfrm>
            <a:off x="2886808" y="1986360"/>
            <a:ext cx="1570892" cy="1572815"/>
          </a:xfrm>
          <a:prstGeom prst="rect">
            <a:avLst/>
          </a:prstGeom>
        </p:spPr>
      </p:pic>
      <p:sp>
        <p:nvSpPr>
          <p:cNvPr id="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50147" y="3718432"/>
            <a:ext cx="1407553" cy="26600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Даниил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3" b="12323"/>
          <a:stretch>
            <a:fillRect/>
          </a:stretch>
        </p:blipFill>
        <p:spPr>
          <a:xfrm>
            <a:off x="5181600" y="2003243"/>
            <a:ext cx="1572235" cy="1574160"/>
          </a:xfrm>
          <a:prstGeom prst="rect">
            <a:avLst/>
          </a:prstGeom>
        </p:spPr>
      </p:pic>
      <p:sp>
        <p:nvSpPr>
          <p:cNvPr id="9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287787" y="3717718"/>
            <a:ext cx="1359859" cy="26600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Елизавета</a:t>
            </a:r>
          </a:p>
        </p:txBody>
      </p:sp>
      <p:sp>
        <p:nvSpPr>
          <p:cNvPr id="10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3360" y="4230375"/>
            <a:ext cx="1710226" cy="127461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Лидер</a:t>
            </a:r>
          </a:p>
        </p:txBody>
      </p:sp>
      <p:sp>
        <p:nvSpPr>
          <p:cNvPr id="11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99888" y="4230375"/>
            <a:ext cx="1710226" cy="1274618"/>
          </a:xfrm>
          <a:prstGeom prst="rect">
            <a:avLst/>
          </a:prstGeom>
        </p:spPr>
        <p:txBody>
          <a:bodyPr/>
          <a:lstStyle/>
          <a:p>
            <a:r>
              <a:rPr lang="ru-RU" dirty="0" err="1"/>
              <a:t>Тестировщик</a:t>
            </a:r>
            <a:endParaRPr lang="ru-RU" dirty="0"/>
          </a:p>
        </p:txBody>
      </p:sp>
      <p:sp>
        <p:nvSpPr>
          <p:cNvPr id="1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112604" y="4230375"/>
            <a:ext cx="1710226" cy="127461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Продвижение</a:t>
            </a:r>
          </a:p>
        </p:txBody>
      </p:sp>
      <p:sp>
        <p:nvSpPr>
          <p:cNvPr id="13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652917" y="3850721"/>
            <a:ext cx="1710226" cy="127461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В проработке…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3" b="12323"/>
          <a:stretch>
            <a:fillRect/>
          </a:stretch>
        </p:blipFill>
        <p:spPr>
          <a:xfrm>
            <a:off x="7635994" y="1985015"/>
            <a:ext cx="1572235" cy="15741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2300"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+7 9</a:t>
            </a:r>
            <a:r>
              <a:rPr lang="en-US" sz="2300" dirty="0">
                <a:solidFill>
                  <a:srgbClr val="1B1B1B"/>
                </a:solidFill>
              </a:rPr>
              <a:t>88</a:t>
            </a:r>
            <a:r>
              <a:rPr lang="ru-RU" sz="2300" dirty="0">
                <a:solidFill>
                  <a:srgbClr val="1B1B1B"/>
                </a:solidFill>
              </a:rPr>
              <a:t> 157 14 </a:t>
            </a:r>
            <a:r>
              <a:rPr lang="en-US" sz="2300" dirty="0">
                <a:solidFill>
                  <a:srgbClr val="1B1B1B"/>
                </a:solidFill>
              </a:rPr>
              <a:t>88</a:t>
            </a:r>
            <a:endParaRPr sz="2300" dirty="0">
              <a:solidFill>
                <a:srgbClr val="1B1B1B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dirty="0">
                <a:solidFill>
                  <a:srgbClr val="1B1B1B"/>
                </a:solidFill>
              </a:rPr>
              <a:t>hcghnu2002@mail.ru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0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2009" y="4589012"/>
            <a:ext cx="2649442" cy="40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Егор Крид - фильмы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084">
            <a:off x="8490462" y="352037"/>
            <a:ext cx="2067731" cy="287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594</Words>
  <Application>Microsoft Office PowerPoint</Application>
  <PresentationFormat>Широкоэкранный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Times New Roman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lmrom@mail.ru</cp:lastModifiedBy>
  <cp:revision>11</cp:revision>
  <dcterms:created xsi:type="dcterms:W3CDTF">2022-11-28T09:29:04Z</dcterms:created>
  <dcterms:modified xsi:type="dcterms:W3CDTF">2024-10-28T15:23:09Z</dcterms:modified>
</cp:coreProperties>
</file>