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3"/>
    <p:sldId id="257" r:id="rId4"/>
    <p:sldId id="271" r:id="rId5"/>
    <p:sldId id="272" r:id="rId7"/>
    <p:sldId id="273" r:id="rId8"/>
    <p:sldId id="274" r:id="rId9"/>
    <p:sldId id="280" r:id="rId10"/>
    <p:sldId id="264" r:id="rId11"/>
    <p:sldId id="261" r:id="rId12"/>
    <p:sldId id="275" r:id="rId13"/>
    <p:sldId id="270" r:id="rId14"/>
    <p:sldId id="277" r:id="rId15"/>
    <p:sldId id="278" r:id="rId16"/>
    <p:sldId id="279" r:id="rId17"/>
    <p:sldId id="26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FFFFF"/>
    <a:srgbClr val="B5D8E1"/>
    <a:srgbClr val="FBB3C1"/>
    <a:srgbClr val="FD493D"/>
    <a:srgbClr val="E6E6E6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4A209-DCFE-4F9A-A8A9-3264D475233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E9FB2-8276-4ACB-9E45-6A1677E0D2A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4.xml"/><Relationship Id="rId7" Type="http://schemas.openxmlformats.org/officeDocument/2006/relationships/image" Target="../media/image11.png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10.png"/><Relationship Id="rId3" Type="http://schemas.openxmlformats.org/officeDocument/2006/relationships/tags" Target="../tags/tag1.xml"/><Relationship Id="rId2" Type="http://schemas.openxmlformats.org/officeDocument/2006/relationships/image" Target="../media/image8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svg"/><Relationship Id="rId7" Type="http://schemas.openxmlformats.org/officeDocument/2006/relationships/image" Target="../media/image18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3" Type="http://schemas.openxmlformats.org/officeDocument/2006/relationships/image" Target="../media/image14.png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3.svg"/><Relationship Id="rId19" Type="http://schemas.openxmlformats.org/officeDocument/2006/relationships/image" Target="../media/image8.png"/><Relationship Id="rId18" Type="http://schemas.openxmlformats.org/officeDocument/2006/relationships/image" Target="../media/image29.svg"/><Relationship Id="rId17" Type="http://schemas.openxmlformats.org/officeDocument/2006/relationships/image" Target="../media/image28.png"/><Relationship Id="rId16" Type="http://schemas.openxmlformats.org/officeDocument/2006/relationships/image" Target="../media/image27.svg"/><Relationship Id="rId15" Type="http://schemas.openxmlformats.org/officeDocument/2006/relationships/image" Target="../media/image26.png"/><Relationship Id="rId14" Type="http://schemas.openxmlformats.org/officeDocument/2006/relationships/image" Target="../media/image25.svg"/><Relationship Id="rId13" Type="http://schemas.openxmlformats.org/officeDocument/2006/relationships/image" Target="../media/image24.png"/><Relationship Id="rId12" Type="http://schemas.openxmlformats.org/officeDocument/2006/relationships/image" Target="../media/image23.svg"/><Relationship Id="rId11" Type="http://schemas.openxmlformats.org/officeDocument/2006/relationships/image" Target="../media/image22.png"/><Relationship Id="rId10" Type="http://schemas.openxmlformats.org/officeDocument/2006/relationships/image" Target="../media/image21.sv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4.png"/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6766557" y="1"/>
            <a:ext cx="5425443" cy="6858000"/>
            <a:chOff x="6766557" y="0"/>
            <a:chExt cx="5425443" cy="7025281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6766557" y="0"/>
              <a:ext cx="5425443" cy="7025281"/>
              <a:chOff x="7485728" y="0"/>
              <a:chExt cx="4736755" cy="6888121"/>
            </a:xfrm>
          </p:grpSpPr>
          <p:grpSp>
            <p:nvGrpSpPr>
              <p:cNvPr id="4" name="Группа 3"/>
              <p:cNvGrpSpPr/>
              <p:nvPr/>
            </p:nvGrpSpPr>
            <p:grpSpPr>
              <a:xfrm flipH="1">
                <a:off x="7485728" y="0"/>
                <a:ext cx="4736755" cy="6888121"/>
                <a:chOff x="6102381" y="-12041"/>
                <a:chExt cx="6122282" cy="6888121"/>
              </a:xfrm>
            </p:grpSpPr>
            <p:sp>
              <p:nvSpPr>
                <p:cNvPr id="5" name="Прямоугольник 7"/>
                <p:cNvSpPr/>
                <p:nvPr/>
              </p:nvSpPr>
              <p:spPr>
                <a:xfrm>
                  <a:off x="6103137" y="1742787"/>
                  <a:ext cx="6121524" cy="5131928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9F00FF"/>
                      </a:solidFill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</a:p>
              </p:txBody>
            </p:sp>
            <p:sp>
              <p:nvSpPr>
                <p:cNvPr id="25" name="Прямоугольник 10"/>
                <p:cNvSpPr/>
                <p:nvPr/>
              </p:nvSpPr>
              <p:spPr>
                <a:xfrm>
                  <a:off x="6103137" y="-6261"/>
                  <a:ext cx="6121526" cy="1800326"/>
                </a:xfrm>
                <a:prstGeom prst="rect">
                  <a:avLst/>
                </a:prstGeom>
                <a:solidFill>
                  <a:srgbClr val="FD493D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</a:p>
              </p:txBody>
            </p:sp>
            <p:sp>
              <p:nvSpPr>
                <p:cNvPr id="26" name="Прямоугольник 13"/>
                <p:cNvSpPr/>
                <p:nvPr/>
              </p:nvSpPr>
              <p:spPr>
                <a:xfrm>
                  <a:off x="6102381" y="5347906"/>
                  <a:ext cx="2372738" cy="1515887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solidFill>
                        <a:srgbClr val="FFFFFF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pPr>
                </a:p>
              </p:txBody>
            </p:sp>
            <p:sp>
              <p:nvSpPr>
                <p:cNvPr id="27" name="Прямоугольник 9"/>
                <p:cNvSpPr/>
                <p:nvPr/>
              </p:nvSpPr>
              <p:spPr>
                <a:xfrm>
                  <a:off x="8355782" y="-12041"/>
                  <a:ext cx="3868878" cy="1811885"/>
                </a:xfrm>
                <a:prstGeom prst="rect">
                  <a:avLst/>
                </a:prstGeom>
                <a:solidFill>
                  <a:srgbClr val="FCAF17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ADDAE3"/>
                      </a:solidFill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</a:p>
              </p:txBody>
            </p:sp>
            <p:pic>
              <p:nvPicPr>
                <p:cNvPr id="28" name="Рисунок 24" descr="Рисунок 24"/>
                <p:cNvPicPr>
                  <a:picLocks noChangeAspect="1"/>
                </p:cNvPicPr>
                <p:nvPr/>
              </p:nvPicPr>
              <p:blipFill>
                <a:blip r:embed="rId1" cstate="print"/>
                <a:srcRect b="5188"/>
                <a:stretch>
                  <a:fillRect/>
                </a:stretch>
              </p:blipFill>
              <p:spPr>
                <a:xfrm>
                  <a:off x="8806690" y="2300578"/>
                  <a:ext cx="3417972" cy="4557422"/>
                </a:xfrm>
                <a:prstGeom prst="rect">
                  <a:avLst/>
                </a:prstGeom>
                <a:ln w="12700">
                  <a:miter lim="400000"/>
                  <a:headEnd/>
                  <a:tailEnd/>
                </a:ln>
              </p:spPr>
            </p:pic>
            <p:pic>
              <p:nvPicPr>
                <p:cNvPr id="29" name="image2.png" descr="image2.png"/>
                <p:cNvPicPr>
                  <a:picLocks noChangeAspect="1"/>
                </p:cNvPicPr>
                <p:nvPr/>
              </p:nvPicPr>
              <p:blipFill>
                <a:blip r:embed="rId2" cstate="print"/>
                <a:srcRect t="720" b="5621"/>
                <a:stretch>
                  <a:fillRect/>
                </a:stretch>
              </p:blipFill>
              <p:spPr>
                <a:xfrm>
                  <a:off x="8362274" y="1788748"/>
                  <a:ext cx="3862389" cy="5087332"/>
                </a:xfrm>
                <a:prstGeom prst="rect">
                  <a:avLst/>
                </a:prstGeom>
                <a:ln w="12700">
                  <a:miter lim="400000"/>
                  <a:headEnd/>
                  <a:tailEnd/>
                </a:ln>
              </p:spPr>
            </p:pic>
            <p:sp>
              <p:nvSpPr>
                <p:cNvPr id="30" name="Квадрат"/>
                <p:cNvSpPr/>
                <p:nvPr/>
              </p:nvSpPr>
              <p:spPr>
                <a:xfrm>
                  <a:off x="8355782" y="1805624"/>
                  <a:ext cx="3868878" cy="5052376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  <a:endParaRPr dirty="0"/>
                </a:p>
              </p:txBody>
            </p:sp>
          </p:grpSp>
          <p:pic>
            <p:nvPicPr>
              <p:cNvPr id="32" name="Рисунок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53205" y="177576"/>
                <a:ext cx="1638795" cy="971237"/>
              </a:xfrm>
              <a:prstGeom prst="rect">
                <a:avLst/>
              </a:prstGeom>
            </p:spPr>
          </p:pic>
          <p:sp>
            <p:nvSpPr>
              <p:cNvPr id="7" name="Прямоугольник 6"/>
              <p:cNvSpPr/>
              <p:nvPr/>
            </p:nvSpPr>
            <p:spPr>
              <a:xfrm>
                <a:off x="10557754" y="155643"/>
                <a:ext cx="1634246" cy="1420238"/>
              </a:xfrm>
              <a:prstGeom prst="rect">
                <a:avLst/>
              </a:prstGeom>
              <a:solidFill>
                <a:srgbClr val="FD493D"/>
              </a:solidFill>
              <a:ln>
                <a:solidFill>
                  <a:srgbClr val="FD49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8" name="Рисунок 3" descr="putp_technologies_logo_whit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51997" y="441744"/>
              <a:ext cx="2228749" cy="853656"/>
            </a:xfrm>
            <a:prstGeom prst="rect">
              <a:avLst/>
            </a:prstGeom>
          </p:spPr>
        </p:pic>
        <p:pic>
          <p:nvPicPr>
            <p:cNvPr id="9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7786" y="106680"/>
              <a:ext cx="1914214" cy="1463040"/>
            </a:xfrm>
            <a:prstGeom prst="rect">
              <a:avLst/>
            </a:prstGeom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410" y="1783801"/>
            <a:ext cx="7240346" cy="5118601"/>
          </a:xfrm>
          <a:prstGeom prst="rect">
            <a:avLst/>
          </a:prstGeom>
        </p:spPr>
      </p:pic>
      <p:sp>
        <p:nvSpPr>
          <p:cNvPr id="36" name="Скругленный прямоугольник 19"/>
          <p:cNvSpPr/>
          <p:nvPr/>
        </p:nvSpPr>
        <p:spPr>
          <a:xfrm>
            <a:off x="534035" y="2049145"/>
            <a:ext cx="5182870" cy="900430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906780" y="2268855"/>
            <a:ext cx="4438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 </a:t>
            </a:r>
            <a:r>
              <a:rPr 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Каштанова Дарья Сергеевна</a:t>
            </a:r>
            <a:endParaRPr lang="ru-RU" altLang="en-US" sz="2400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01625" y="363220"/>
            <a:ext cx="663956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Aft>
                <a:spcPct val="0"/>
              </a:spcAft>
            </a:pPr>
            <a:r>
              <a:rPr lang="ru-RU" sz="2800" b="1" i="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НеЗабудка — приложение для семейных покупок, где никто ничего не забудет</a:t>
            </a:r>
            <a:endParaRPr sz="2800" b="1" i="0">
              <a:solidFill>
                <a:srgbClr val="FFFFFF"/>
              </a:solidFill>
              <a:latin typeface="Roboto Condensed"/>
              <a:ea typeface="Roboto Condensed"/>
            </a:endParaRP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7"/>
          <a:srcRect t="19912"/>
          <a:stretch>
            <a:fillRect/>
          </a:stretch>
        </p:blipFill>
        <p:spPr>
          <a:xfrm>
            <a:off x="301625" y="3429000"/>
            <a:ext cx="2384425" cy="2287270"/>
          </a:xfrm>
          <a:prstGeom prst="rect">
            <a:avLst/>
          </a:prstGeom>
        </p:spPr>
      </p:pic>
      <p:sp>
        <p:nvSpPr>
          <p:cNvPr id="15" name="Текстовое поле 14"/>
          <p:cNvSpPr txBox="1"/>
          <p:nvPr/>
        </p:nvSpPr>
        <p:spPr>
          <a:xfrm>
            <a:off x="2823210" y="4309110"/>
            <a:ext cx="2990215" cy="5276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+7 987 614 95 13</a:t>
            </a:r>
            <a:endParaRPr lang="ru-RU" sz="28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pic>
        <p:nvPicPr>
          <p:cNvPr id="2" name="Рисунок 1" descr="Логотип длинный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1433" y="5833543"/>
            <a:ext cx="2280889" cy="7192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8380" y="334645"/>
            <a:ext cx="50990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Целевая аудитория</a:t>
            </a:r>
            <a:endParaRPr lang="ru-RU" altLang="ru-RU" sz="3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9755" y="1166495"/>
            <a:ext cx="773430" cy="773430"/>
          </a:xfrm>
          <a:prstGeom prst="flowChartConnector">
            <a:avLst/>
          </a:prstGeom>
          <a:ln w="57150">
            <a:solidFill>
              <a:srgbClr val="7030A0"/>
            </a:solidFill>
          </a:ln>
        </p:spPr>
      </p:pic>
      <p:grpSp>
        <p:nvGrpSpPr>
          <p:cNvPr id="8" name="Группа 7"/>
          <p:cNvGrpSpPr/>
          <p:nvPr/>
        </p:nvGrpSpPr>
        <p:grpSpPr>
          <a:xfrm rot="10800000">
            <a:off x="-1" y="0"/>
            <a:ext cx="12192001" cy="334537"/>
            <a:chOff x="0" y="692501"/>
            <a:chExt cx="2624903" cy="9707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 rot="10800000">
            <a:off x="0" y="6590916"/>
            <a:ext cx="12192001" cy="334540"/>
            <a:chOff x="0" y="692501"/>
            <a:chExt cx="2624903" cy="9707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0" y="692502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7" name="TextBox 19"/>
          <p:cNvSpPr txBox="1"/>
          <p:nvPr/>
        </p:nvSpPr>
        <p:spPr>
          <a:xfrm>
            <a:off x="5400040" y="1946910"/>
            <a:ext cx="1318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Соседи</a:t>
            </a:r>
            <a:endParaRPr lang="ru-RU" sz="32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pic>
        <p:nvPicPr>
          <p:cNvPr id="22" name="Рисунок 1" descr="Логотип дли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18153" y="5658283"/>
            <a:ext cx="2280889" cy="719256"/>
          </a:xfrm>
          <a:prstGeom prst="rect">
            <a:avLst/>
          </a:prstGeom>
        </p:spPr>
      </p:pic>
      <p:grpSp>
        <p:nvGrpSpPr>
          <p:cNvPr id="45" name="Группа 44"/>
          <p:cNvGrpSpPr/>
          <p:nvPr/>
        </p:nvGrpSpPr>
        <p:grpSpPr>
          <a:xfrm>
            <a:off x="7931150" y="1047750"/>
            <a:ext cx="4131310" cy="4565015"/>
            <a:chOff x="180" y="1722"/>
            <a:chExt cx="6506" cy="7189"/>
          </a:xfrm>
        </p:grpSpPr>
        <p:pic>
          <p:nvPicPr>
            <p:cNvPr id="6" name="Рисунок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2778" y="1722"/>
              <a:ext cx="1318" cy="1318"/>
            </a:xfrm>
            <a:prstGeom prst="flowChartConnector">
              <a:avLst/>
            </a:prstGeom>
            <a:ln w="57150">
              <a:solidFill>
                <a:srgbClr val="7030A0"/>
              </a:solidFill>
            </a:ln>
          </p:spPr>
        </p:pic>
        <p:sp>
          <p:nvSpPr>
            <p:cNvPr id="20" name="TextBox 19"/>
            <p:cNvSpPr txBox="1"/>
            <p:nvPr>
              <p:custDataLst>
                <p:tags r:id="rId5"/>
              </p:custDataLst>
            </p:nvPr>
          </p:nvSpPr>
          <p:spPr>
            <a:xfrm>
              <a:off x="2634" y="3040"/>
              <a:ext cx="168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rPr>
                <a:t>Семьи</a:t>
              </a:r>
              <a:endParaRPr 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endParaRPr>
            </a:p>
          </p:txBody>
        </p:sp>
        <p:grpSp>
          <p:nvGrpSpPr>
            <p:cNvPr id="44" name="Группа 43"/>
            <p:cNvGrpSpPr/>
            <p:nvPr/>
          </p:nvGrpSpPr>
          <p:grpSpPr>
            <a:xfrm>
              <a:off x="180" y="3765"/>
              <a:ext cx="6506" cy="5146"/>
              <a:chOff x="180" y="3765"/>
              <a:chExt cx="6506" cy="5146"/>
            </a:xfrm>
          </p:grpSpPr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188" y="3765"/>
                <a:ext cx="6499" cy="507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  <p:sp>
            <p:nvSpPr>
              <p:cNvPr id="30" name="Текстовое поле 29"/>
              <p:cNvSpPr txBox="1"/>
              <p:nvPr/>
            </p:nvSpPr>
            <p:spPr>
              <a:xfrm>
                <a:off x="180" y="3969"/>
                <a:ext cx="6507" cy="4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Семьи с детьми до 18 лет и средним и выше среднего доходом</a:t>
                </a:r>
                <a:endParaRPr lang="ru-RU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Активно использующие смартфоны и приложения для упрощения повседневных задач</a:t>
                </a:r>
                <a:endParaRPr lang="ru-RU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Ценящие время и цифровые решения</a:t>
                </a:r>
                <a:endParaRPr lang="ru-RU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Покупки и планирование питания — общая ответственность, но чаще координирует один человек.</a:t>
                </a:r>
                <a:endParaRPr lang="ru-RU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</p:txBody>
          </p:sp>
        </p:grpSp>
      </p:grpSp>
      <p:grpSp>
        <p:nvGrpSpPr>
          <p:cNvPr id="43" name="Группа 42"/>
          <p:cNvGrpSpPr/>
          <p:nvPr/>
        </p:nvGrpSpPr>
        <p:grpSpPr>
          <a:xfrm>
            <a:off x="0" y="1137285"/>
            <a:ext cx="4265295" cy="4521200"/>
            <a:chOff x="6687" y="1719"/>
            <a:chExt cx="6717" cy="7120"/>
          </a:xfrm>
        </p:grpSpPr>
        <p:pic>
          <p:nvPicPr>
            <p:cNvPr id="4" name="Рисунок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flipH="1">
              <a:off x="9352" y="1719"/>
              <a:ext cx="1290" cy="1290"/>
            </a:xfrm>
            <a:prstGeom prst="flowChartConnector">
              <a:avLst/>
            </a:prstGeom>
            <a:ln w="57150">
              <a:solidFill>
                <a:srgbClr val="7030A0"/>
              </a:solidFill>
            </a:ln>
          </p:spPr>
        </p:pic>
        <p:sp>
          <p:nvSpPr>
            <p:cNvPr id="5" name="TextBox 19"/>
            <p:cNvSpPr txBox="1"/>
            <p:nvPr>
              <p:custDataLst>
                <p:tags r:id="rId8"/>
              </p:custDataLst>
            </p:nvPr>
          </p:nvSpPr>
          <p:spPr>
            <a:xfrm>
              <a:off x="8293" y="3040"/>
              <a:ext cx="3626" cy="5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2400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rPr>
                <a:t>Молодые пары</a:t>
              </a:r>
              <a:endParaRPr 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endParaRPr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6687" y="3765"/>
              <a:ext cx="6717" cy="5074"/>
              <a:chOff x="6687" y="3765"/>
              <a:chExt cx="6717" cy="5074"/>
            </a:xfrm>
          </p:grpSpPr>
          <p:sp>
            <p:nvSpPr>
              <p:cNvPr id="34" name="Текстовое поле 33"/>
              <p:cNvSpPr txBox="1"/>
              <p:nvPr/>
            </p:nvSpPr>
            <p:spPr>
              <a:xfrm>
                <a:off x="6687" y="3969"/>
                <a:ext cx="6717" cy="450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 algn="l">
                  <a:buClrTx/>
                  <a:buSzTx/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Молодые люди и пары 20–30 лет, студенты последних курсов со средним доходом, стремящиеся оптимизировать расходы</a:t>
                </a:r>
                <a:endParaRPr lang="ru-RU" sz="1800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  <a:p>
                <a:pPr marL="285750" indent="-285750" algn="l">
                  <a:buClrTx/>
                  <a:buSzTx/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Активный образ жизни, активно используют новые технологии и сервисы</a:t>
                </a:r>
                <a:endParaRPr lang="ru-RU" sz="1800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  <a:p>
                <a:pPr marL="285750" indent="-285750" algn="l">
                  <a:buClrTx/>
                  <a:buSzTx/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Самостоятельно планируют бюджет</a:t>
                </a:r>
                <a:endParaRPr lang="ru-RU" sz="1800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  <a:p>
                <a:pPr marL="285750" indent="-285750" algn="l">
                  <a:buClrTx/>
                  <a:buSzTx/>
                  <a:buFont typeface="Arial" panose="020B0604020202020204" pitchFamily="34" charset="0"/>
                  <a:buChar char="•"/>
                </a:pPr>
                <a:r>
                  <a:rPr lang="ru-RU" sz="1800" dirty="0">
                    <a:solidFill>
                      <a:srgbClr val="7030A0"/>
                    </a:solidFill>
                    <a:latin typeface="Circe Bold" panose="020B0602020203020203" charset="0"/>
                    <a:cs typeface="Circe Bold" panose="020B0602020203020203" charset="0"/>
                  </a:rPr>
                  <a:t>Часто сталкиваются с импульсивными покупками </a:t>
                </a:r>
                <a:endParaRPr lang="ru-RU" sz="1800" dirty="0">
                  <a:solidFill>
                    <a:srgbClr val="7030A0"/>
                  </a:solidFill>
                  <a:latin typeface="Circe Bold" panose="020B0602020203020203" charset="0"/>
                  <a:cs typeface="Circe Bold" panose="020B0602020203020203" charset="0"/>
                </a:endParaRPr>
              </a:p>
            </p:txBody>
          </p:sp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6883" y="3765"/>
                <a:ext cx="6337" cy="507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en-US"/>
              </a:p>
            </p:txBody>
          </p:sp>
        </p:grpSp>
      </p:grpSp>
      <p:sp>
        <p:nvSpPr>
          <p:cNvPr id="39" name="Скругленный прямоугольник 38"/>
          <p:cNvSpPr/>
          <p:nvPr/>
        </p:nvSpPr>
        <p:spPr>
          <a:xfrm>
            <a:off x="4284980" y="2413635"/>
            <a:ext cx="3558540" cy="3199130"/>
          </a:xfrm>
          <a:prstGeom prst="round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6" name="Текстовое поле 45"/>
          <p:cNvSpPr txBox="1"/>
          <p:nvPr/>
        </p:nvSpPr>
        <p:spPr>
          <a:xfrm>
            <a:off x="4340860" y="2771775"/>
            <a:ext cx="351536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Молодёжь и студенты, проживающие совместно в общежитиях и квартирах, ведущие совместное хозяйство</a:t>
            </a:r>
            <a:endParaRPr lang="ru-RU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18-35 лет</a:t>
            </a:r>
            <a:endParaRPr lang="ru-RU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Низкий и средний доход</a:t>
            </a:r>
            <a:endParaRPr lang="ru-RU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Активные пользователи мессенджеров и соц. сетей</a:t>
            </a:r>
            <a:endParaRPr lang="ru-RU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1" descr="Логотип длинны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18153" y="5658283"/>
            <a:ext cx="2280889" cy="719256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 rot="10800000">
            <a:off x="0" y="6590916"/>
            <a:ext cx="12192001" cy="334540"/>
            <a:chOff x="0" y="692501"/>
            <a:chExt cx="2624903" cy="9707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0" y="692502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 rot="10800000">
            <a:off x="0" y="251"/>
            <a:ext cx="12192001" cy="334540"/>
            <a:chOff x="0" y="692501"/>
            <a:chExt cx="2624903" cy="9707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692502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Текстовое поле 12"/>
          <p:cNvSpPr txBox="1"/>
          <p:nvPr/>
        </p:nvSpPr>
        <p:spPr>
          <a:xfrm>
            <a:off x="115570" y="2376170"/>
            <a:ext cx="36074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Предложение</a:t>
            </a:r>
            <a:endParaRPr lang="ru-RU" altLang="ru-RU" sz="32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3120816" y="2427606"/>
            <a:ext cx="91395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Мы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ru-RU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предлагаем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мобильное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решение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«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НеЗабудка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»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—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современную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цифровую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платформу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,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созданную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для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удобной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и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эффективной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организации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совместных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покупок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.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Это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идеальный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помощник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для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семей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,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студентов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и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соседей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,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которые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живут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вместе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и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хотят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легко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координировать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повседневные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покупки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в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одном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 </a:t>
            </a:r>
            <a:r>
              <a:rPr lang="en-US" altLang="en-US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приложении</a:t>
            </a:r>
            <a:r>
              <a:rPr lang="en-US" altLang="ru-RU" dirty="0">
                <a:solidFill>
                  <a:srgbClr val="9F00FF"/>
                </a:solidFill>
                <a:latin typeface="Circe Bold" panose="020B0602020203020203" charset="0"/>
                <a:cs typeface="Circe Bold" panose="020B0602020203020203" charset="0"/>
              </a:rPr>
              <a:t>.</a:t>
            </a:r>
            <a:endParaRPr lang="en-US" altLang="ru-RU" dirty="0">
              <a:solidFill>
                <a:srgbClr val="9F00FF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0" y="351155"/>
            <a:ext cx="25330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Проблема</a:t>
            </a:r>
            <a:endParaRPr lang="ru-RU" altLang="ru-RU" sz="3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27" name="Текст 2"/>
          <p:cNvSpPr txBox="1"/>
          <p:nvPr/>
        </p:nvSpPr>
        <p:spPr bwMode="auto">
          <a:xfrm>
            <a:off x="2532922" y="561791"/>
            <a:ext cx="3713828" cy="642743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solidFill>
                  <a:schemeClr val="bg1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Сталкиваются с дублированием покупок</a:t>
            </a:r>
            <a:endParaRPr lang="ru-RU" dirty="0">
              <a:solidFill>
                <a:schemeClr val="bg1"/>
              </a:solidFill>
              <a:latin typeface="Circe Bold" panose="020B0602020203020203" charset="0"/>
              <a:ea typeface="Jost Medium" pitchFamily="2" charset="-52"/>
              <a:cs typeface="Circe Bold" panose="020B0602020203020203" charset="0"/>
              <a:sym typeface="+mn-ea"/>
            </a:endParaRPr>
          </a:p>
        </p:txBody>
      </p:sp>
      <p:sp>
        <p:nvSpPr>
          <p:cNvPr id="37" name="Текст 2"/>
          <p:cNvSpPr txBox="1"/>
          <p:nvPr/>
        </p:nvSpPr>
        <p:spPr bwMode="auto">
          <a:xfrm>
            <a:off x="2532922" y="1358716"/>
            <a:ext cx="3713828" cy="654971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solidFill>
                  <a:schemeClr val="bg1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Хаос в покупках и отсутствие синхронизации</a:t>
            </a:r>
            <a:endParaRPr lang="ru-RU" dirty="0">
              <a:solidFill>
                <a:schemeClr val="bg1"/>
              </a:solidFill>
              <a:latin typeface="Circe Bold" panose="020B0602020203020203" charset="0"/>
              <a:ea typeface="Jost Medium" pitchFamily="2" charset="-52"/>
              <a:cs typeface="Circe Bold" panose="020B0602020203020203" charset="0"/>
              <a:sym typeface="+mn-ea"/>
            </a:endParaRPr>
          </a:p>
        </p:txBody>
      </p:sp>
      <p:sp>
        <p:nvSpPr>
          <p:cNvPr id="38" name="Текст 2"/>
          <p:cNvSpPr txBox="1"/>
          <p:nvPr/>
        </p:nvSpPr>
        <p:spPr bwMode="auto">
          <a:xfrm>
            <a:off x="6494687" y="1358716"/>
            <a:ext cx="3713828" cy="654983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solidFill>
                  <a:schemeClr val="bg1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Превышают бюджет из-за спонтанных покупок</a:t>
            </a:r>
            <a:endParaRPr lang="ru-RU" dirty="0">
              <a:solidFill>
                <a:schemeClr val="bg1"/>
              </a:solidFill>
              <a:latin typeface="Circe Bold" panose="020B0602020203020203" charset="0"/>
              <a:ea typeface="Jost Medium" pitchFamily="2" charset="-52"/>
              <a:cs typeface="Circe Bold" panose="020B0602020203020203" charset="0"/>
              <a:sym typeface="+mn-ea"/>
            </a:endParaRP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495322" y="545916"/>
            <a:ext cx="3713828" cy="654983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solidFill>
                  <a:schemeClr val="bg1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Сложности с поиском выгодных предложений</a:t>
            </a:r>
            <a:endParaRPr lang="ru-RU" dirty="0">
              <a:solidFill>
                <a:schemeClr val="bg1"/>
              </a:solidFill>
              <a:latin typeface="Circe Bold" panose="020B0602020203020203" charset="0"/>
              <a:ea typeface="Jost Medium" pitchFamily="2" charset="-52"/>
              <a:cs typeface="Circe Bold" panose="020B0602020203020203" charset="0"/>
              <a:sym typeface="+mn-ea"/>
            </a:endParaRPr>
          </a:p>
        </p:txBody>
      </p:sp>
      <p:sp>
        <p:nvSpPr>
          <p:cNvPr id="41" name="Блок-схема: альтернативный процесс 40"/>
          <p:cNvSpPr/>
          <p:nvPr/>
        </p:nvSpPr>
        <p:spPr>
          <a:xfrm>
            <a:off x="3053080" y="2472690"/>
            <a:ext cx="76200" cy="1033145"/>
          </a:xfrm>
          <a:prstGeom prst="flowChartAlternateProcess">
            <a:avLst/>
          </a:prstGeom>
          <a:gradFill>
            <a:gsLst>
              <a:gs pos="25000">
                <a:srgbClr val="9F00FF">
                  <a:alpha val="73000"/>
                </a:srgbClr>
              </a:gs>
              <a:gs pos="11000">
                <a:srgbClr val="FBB3C1">
                  <a:alpha val="100000"/>
                </a:srgbClr>
              </a:gs>
              <a:gs pos="53000">
                <a:srgbClr val="FD493D">
                  <a:alpha val="73000"/>
                </a:srgbClr>
              </a:gs>
              <a:gs pos="74000">
                <a:srgbClr val="FCAF17">
                  <a:alpha val="100000"/>
                </a:srgbClr>
              </a:gs>
              <a:gs pos="94000">
                <a:srgbClr val="B5D8E1">
                  <a:alpha val="100000"/>
                  <a:lumMod val="97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altLang="en-US">
              <a:sym typeface="+mn-ea"/>
            </a:endParaRPr>
          </a:p>
        </p:txBody>
      </p:sp>
      <p:sp>
        <p:nvSpPr>
          <p:cNvPr id="43" name="Текстовое поле 42"/>
          <p:cNvSpPr txBox="1"/>
          <p:nvPr/>
        </p:nvSpPr>
        <p:spPr>
          <a:xfrm>
            <a:off x="115570" y="3650615"/>
            <a:ext cx="47815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Ключевые функции приложения:</a:t>
            </a:r>
            <a:endParaRPr lang="ru-RU" altLang="ru-RU" sz="24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46" name="Текстовое поле 45"/>
          <p:cNvSpPr txBox="1"/>
          <p:nvPr/>
        </p:nvSpPr>
        <p:spPr>
          <a:xfrm>
            <a:off x="859155" y="4911725"/>
            <a:ext cx="30524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1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Умное сравнение цен</a:t>
            </a:r>
            <a:endParaRPr lang="ru-RU" sz="18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  <a:sym typeface="+mn-ea"/>
            </a:endParaRPr>
          </a:p>
        </p:txBody>
      </p:sp>
      <p:sp>
        <p:nvSpPr>
          <p:cNvPr id="47" name="Текстовое поле 46"/>
          <p:cNvSpPr txBox="1"/>
          <p:nvPr/>
        </p:nvSpPr>
        <p:spPr>
          <a:xfrm>
            <a:off x="5017135" y="4948555"/>
            <a:ext cx="7282180" cy="496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Прогнозирует итоговую сумму чека до похода в магазин</a:t>
            </a:r>
            <a:endParaRPr lang="ru-RU" sz="18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endParaRPr lang="ru-RU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49" name="Текстовое поле 48"/>
          <p:cNvSpPr txBox="1"/>
          <p:nvPr/>
        </p:nvSpPr>
        <p:spPr>
          <a:xfrm>
            <a:off x="859155" y="5643880"/>
            <a:ext cx="35166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ru-RU" sz="1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Кнопка "Завершение покупок"</a:t>
            </a:r>
            <a:endParaRPr lang="ru-RU" sz="18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  <a:sym typeface="+mn-ea"/>
            </a:endParaRPr>
          </a:p>
        </p:txBody>
      </p:sp>
      <p:sp>
        <p:nvSpPr>
          <p:cNvPr id="50" name="Текстовое поле 49"/>
          <p:cNvSpPr txBox="1"/>
          <p:nvPr/>
        </p:nvSpPr>
        <p:spPr>
          <a:xfrm>
            <a:off x="5017770" y="5361940"/>
            <a:ext cx="68814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ru-RU" sz="1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Генерация рецептов по имеющимся продуктам, автоматическое добавление недостающих</a:t>
            </a:r>
            <a:endParaRPr lang="ru-RU" sz="18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  <a:sym typeface="+mn-ea"/>
            </a:endParaRPr>
          </a:p>
        </p:txBody>
      </p:sp>
      <p:sp>
        <p:nvSpPr>
          <p:cNvPr id="51" name="Текстовое поле 50"/>
          <p:cNvSpPr txBox="1"/>
          <p:nvPr/>
        </p:nvSpPr>
        <p:spPr>
          <a:xfrm>
            <a:off x="4926965" y="4133215"/>
            <a:ext cx="69723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Общий список покупок в реальном времени для всей семьи с автоматическими уведомлениями об изменениях</a:t>
            </a:r>
            <a:endParaRPr lang="ru-RU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  <a:sym typeface="+mn-ea"/>
            </a:endParaRPr>
          </a:p>
        </p:txBody>
      </p:sp>
      <p:sp>
        <p:nvSpPr>
          <p:cNvPr id="52" name="Текстовое поле 51"/>
          <p:cNvSpPr txBox="1"/>
          <p:nvPr/>
        </p:nvSpPr>
        <p:spPr>
          <a:xfrm>
            <a:off x="859155" y="4339590"/>
            <a:ext cx="27343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1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Персональные акции</a:t>
            </a:r>
            <a:endParaRPr lang="ru-RU" sz="20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  <a:sym typeface="+mn-ea"/>
            </a:endParaRPr>
          </a:p>
        </p:txBody>
      </p:sp>
      <p:sp>
        <p:nvSpPr>
          <p:cNvPr id="56" name="Текстовое поле 55"/>
          <p:cNvSpPr txBox="1"/>
          <p:nvPr/>
        </p:nvSpPr>
        <p:spPr>
          <a:xfrm>
            <a:off x="4203700" y="4250690"/>
            <a:ext cx="6934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🛒📲</a:t>
            </a:r>
            <a:endParaRPr lang="ru-RU" altLang="en-US"/>
          </a:p>
        </p:txBody>
      </p:sp>
      <p:sp>
        <p:nvSpPr>
          <p:cNvPr id="57" name="Текстовое поле 56"/>
          <p:cNvSpPr txBox="1"/>
          <p:nvPr/>
        </p:nvSpPr>
        <p:spPr>
          <a:xfrm>
            <a:off x="4234180" y="4947285"/>
            <a:ext cx="6927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🛍💰</a:t>
            </a:r>
            <a:endParaRPr lang="ru-RU" altLang="en-US"/>
          </a:p>
        </p:txBody>
      </p:sp>
      <p:sp>
        <p:nvSpPr>
          <p:cNvPr id="59" name="Текстовое поле 58"/>
          <p:cNvSpPr txBox="1"/>
          <p:nvPr/>
        </p:nvSpPr>
        <p:spPr>
          <a:xfrm>
            <a:off x="4144010" y="5484495"/>
            <a:ext cx="8972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🥕🍅📲</a:t>
            </a:r>
            <a:endParaRPr lang="ru-RU" altLang="en-US"/>
          </a:p>
        </p:txBody>
      </p:sp>
      <p:sp>
        <p:nvSpPr>
          <p:cNvPr id="63" name="Текстовое поле 62"/>
          <p:cNvSpPr txBox="1"/>
          <p:nvPr/>
        </p:nvSpPr>
        <p:spPr>
          <a:xfrm>
            <a:off x="398780" y="4255770"/>
            <a:ext cx="4603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🎯</a:t>
            </a:r>
            <a:endParaRPr lang="ru-RU" altLang="en-US"/>
          </a:p>
        </p:txBody>
      </p:sp>
      <p:sp>
        <p:nvSpPr>
          <p:cNvPr id="66" name="Текстовое поле 65"/>
          <p:cNvSpPr txBox="1"/>
          <p:nvPr/>
        </p:nvSpPr>
        <p:spPr>
          <a:xfrm>
            <a:off x="398780" y="4918075"/>
            <a:ext cx="4603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🔍</a:t>
            </a:r>
            <a:endParaRPr lang="ru-RU" altLang="en-US"/>
          </a:p>
        </p:txBody>
      </p:sp>
      <p:sp>
        <p:nvSpPr>
          <p:cNvPr id="67" name="Текстовое поле 66"/>
          <p:cNvSpPr txBox="1"/>
          <p:nvPr/>
        </p:nvSpPr>
        <p:spPr>
          <a:xfrm>
            <a:off x="399415" y="5643880"/>
            <a:ext cx="6070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/>
              <a:t> </a:t>
            </a:r>
            <a:r>
              <a:rPr lang="en-US" altLang="en-US"/>
              <a:t>✅</a:t>
            </a:r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8" name="Рисунок 1" descr="Логотип длинны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820083" y="5702733"/>
            <a:ext cx="2280889" cy="719256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240030" y="334645"/>
            <a:ext cx="38049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Технический задел</a:t>
            </a:r>
            <a:endParaRPr lang="ru-RU" altLang="ru-RU" sz="32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graphicFrame>
        <p:nvGraphicFramePr>
          <p:cNvPr id="10" name="Таблица 9"/>
          <p:cNvGraphicFramePr/>
          <p:nvPr>
            <p:custDataLst>
              <p:tags r:id="rId2"/>
            </p:custDataLst>
          </p:nvPr>
        </p:nvGraphicFramePr>
        <p:xfrm>
          <a:off x="3810" y="1002665"/>
          <a:ext cx="12188190" cy="5673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430"/>
                <a:gridCol w="2244090"/>
                <a:gridCol w="2562860"/>
                <a:gridCol w="1998980"/>
                <a:gridCol w="2576830"/>
              </a:tblGrid>
              <a:tr h="7029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Облачная архитектура и системы синхронизации данных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anchor="ctr"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API-интеграции с внешними сервисами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anchor="ctr"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Алгоритмы машинного обучения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anchor="ctr"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Система интеллектуальных уведомлений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anchor="ctr"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Искусственный интеллект для анализа цен, бюджета и рецептов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anchor="ctr"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</a:tr>
              <a:tr h="4942205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Высокопроизводительная облачная инфраструктура с распределённым хранением данных обеспечивает обновление списков покупок между всеми участниками менее чем за 1 секунду.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Встроенные механизмы конфликт-резолвинга гарантируют корректную работу при одновременном редактировании списка несколькими пользователями.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Поддержка офлайн-режима с последующей автоматической синхронизацией позволяет использовать приложение даже при нестабильном интернете.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Разработанные REST-API обеспечивают обмен данными с партнёрскими торговыми сетями для получения сведений о ценах, акциях, остатках товаров.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Микросервисная архитектура позволяет масштабировать подключение новых торговых сетей без изменения основного кода приложения.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ML-модели анализируют историю покупок пользователей и формируют персонализированные рекомендации.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Алгоритмы классификации автоматически категоризируют товары по типам («молочные», «овощи», «бытовая химия»), повышая удобство планирования списка.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Модель прогнозирования регулярных покупок определяет вероятность скорого окончания товара и предлагает автоматическое добавление в список.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Уведомления настраиваются под каждого пользователя и поддерживают контекстные события: добавление новых элементов, изменение статуса товара, завершение покупок.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ИИ-модуль автоматически сравнивает цены у разных ритейлеров и формирует персональные рекомендации на основе экономической выгоды для пользователя. 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Модель финансового анализа предсказывает итоговую сумму чека с отклонением не более 10–15% от фактической стоимости. 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  <a:p>
                      <a:pPr marL="171450" indent="-171450" algn="l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>
                          <a:solidFill>
                            <a:schemeClr val="tx1"/>
                          </a:solidFill>
                          <a:cs typeface="+mn-lt"/>
                        </a:rPr>
                        <a:t>ИИ-рекомендательная система подбирает рецепты по имеющимся продуктам и рассчитывает недостающие ингредиенты и их количество.</a:t>
                      </a:r>
                      <a:endParaRPr lang="en-US" altLang="en-US" sz="140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>
                    <a:lnL w="12700" cmpd="sng">
                      <a:solidFill>
                        <a:srgbClr val="B5D8E1"/>
                      </a:solidFill>
                      <a:prstDash val="solid"/>
                    </a:lnL>
                    <a:lnR w="12700" cmpd="sng">
                      <a:solidFill>
                        <a:srgbClr val="B5D8E1"/>
                      </a:solidFill>
                      <a:prstDash val="solid"/>
                    </a:lnR>
                    <a:lnT w="12700" cmpd="sng">
                      <a:solidFill>
                        <a:srgbClr val="B5D8E1"/>
                      </a:solidFill>
                      <a:prstDash val="solid"/>
                    </a:lnT>
                    <a:lnB w="12700" cmpd="sng">
                      <a:solidFill>
                        <a:srgbClr val="B5D8E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 rot="10800000">
            <a:off x="0" y="6523355"/>
            <a:ext cx="12192000" cy="334537"/>
            <a:chOff x="0" y="692501"/>
            <a:chExt cx="2624903" cy="9707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 rot="10800000">
            <a:off x="0" y="6523355"/>
            <a:ext cx="12192000" cy="334537"/>
            <a:chOff x="0" y="692501"/>
            <a:chExt cx="2624903" cy="9707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8" name="Рисунок 1" descr="Логотип длинны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18153" y="5658283"/>
            <a:ext cx="2280889" cy="719256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134620" y="493395"/>
            <a:ext cx="46183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32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Предлагаемое решение</a:t>
            </a:r>
            <a:endParaRPr lang="ru-RU" altLang="ru-RU" sz="32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3282978" y="1360063"/>
            <a:ext cx="73456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altLang="en-US" b="0" i="0" dirty="0" err="1">
                <a:cs typeface="+mn-lt"/>
              </a:rPr>
              <a:t>Мобильное</a:t>
            </a:r>
            <a:r>
              <a:rPr lang="en-US" altLang="en-US" b="0" i="0" dirty="0">
                <a:cs typeface="+mn-lt"/>
              </a:rPr>
              <a:t> </a:t>
            </a:r>
            <a:r>
              <a:rPr lang="en-US" altLang="en-US" b="0" i="0" dirty="0" err="1">
                <a:cs typeface="+mn-lt"/>
              </a:rPr>
              <a:t>приложение</a:t>
            </a:r>
            <a:r>
              <a:rPr lang="en-US" altLang="en-US" b="0" i="0" dirty="0">
                <a:cs typeface="+mn-lt"/>
              </a:rPr>
              <a:t> "</a:t>
            </a:r>
            <a:r>
              <a:rPr lang="en-US" altLang="en-US" b="0" i="0" dirty="0" err="1">
                <a:cs typeface="+mn-lt"/>
              </a:rPr>
              <a:t>НеЗабудка</a:t>
            </a:r>
            <a:r>
              <a:rPr lang="en-US" altLang="en-US" b="0" i="0" dirty="0">
                <a:cs typeface="+mn-lt"/>
              </a:rPr>
              <a:t>" с </a:t>
            </a:r>
            <a:r>
              <a:rPr lang="en-US" altLang="en-US" b="0" i="0" dirty="0" err="1">
                <a:cs typeface="+mn-lt"/>
              </a:rPr>
              <a:t>искусственным</a:t>
            </a:r>
            <a:r>
              <a:rPr lang="en-US" altLang="en-US" b="0" i="0" dirty="0">
                <a:cs typeface="+mn-lt"/>
              </a:rPr>
              <a:t> </a:t>
            </a:r>
            <a:r>
              <a:rPr lang="en-US" altLang="en-US" b="0" i="0" dirty="0" err="1">
                <a:cs typeface="+mn-lt"/>
              </a:rPr>
              <a:t>интеллектом</a:t>
            </a:r>
            <a:r>
              <a:rPr lang="en-US" altLang="en-US" b="0" i="0" dirty="0">
                <a:cs typeface="+mn-lt"/>
              </a:rPr>
              <a:t> </a:t>
            </a:r>
            <a:r>
              <a:rPr lang="en-US" altLang="en-US" b="0" i="0" dirty="0" err="1">
                <a:cs typeface="+mn-lt"/>
              </a:rPr>
              <a:t>для</a:t>
            </a:r>
            <a:r>
              <a:rPr lang="en-US" altLang="en-US" b="0" i="0" dirty="0">
                <a:cs typeface="+mn-lt"/>
              </a:rPr>
              <a:t> </a:t>
            </a:r>
            <a:r>
              <a:rPr lang="en-US" altLang="en-US" b="0" i="0" dirty="0" err="1">
                <a:cs typeface="+mn-lt"/>
              </a:rPr>
              <a:t>автоматизации</a:t>
            </a:r>
            <a:r>
              <a:rPr lang="en-US" altLang="en-US" b="0" i="0" dirty="0">
                <a:cs typeface="+mn-lt"/>
              </a:rPr>
              <a:t> </a:t>
            </a:r>
            <a:r>
              <a:rPr lang="en-US" altLang="en-US" b="0" i="0" dirty="0" err="1">
                <a:cs typeface="+mn-lt"/>
              </a:rPr>
              <a:t>управления</a:t>
            </a:r>
            <a:r>
              <a:rPr lang="en-US" altLang="en-US" b="0" i="0" dirty="0">
                <a:cs typeface="+mn-lt"/>
              </a:rPr>
              <a:t> </a:t>
            </a:r>
            <a:r>
              <a:rPr lang="en-US" altLang="en-US" b="0" i="0" dirty="0" err="1">
                <a:cs typeface="+mn-lt"/>
              </a:rPr>
              <a:t>семейными</a:t>
            </a:r>
            <a:r>
              <a:rPr lang="en-US" altLang="en-US" b="0" i="0" dirty="0">
                <a:cs typeface="+mn-lt"/>
              </a:rPr>
              <a:t> </a:t>
            </a:r>
            <a:r>
              <a:rPr lang="en-US" altLang="en-US" b="0" i="0" dirty="0" err="1">
                <a:cs typeface="+mn-lt"/>
              </a:rPr>
              <a:t>покупками</a:t>
            </a:r>
            <a:r>
              <a:rPr lang="ru-RU" altLang="en-US" b="0" i="0" dirty="0">
                <a:cs typeface="+mn-lt"/>
              </a:rPr>
              <a:t>.</a:t>
            </a:r>
            <a:endParaRPr lang="ru-RU" altLang="en-US" b="0" i="0" dirty="0">
              <a:cs typeface="+mn-lt"/>
            </a:endParaRP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220980" y="1400810"/>
            <a:ext cx="3232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i="1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Конечный продукт</a:t>
            </a:r>
            <a:endParaRPr lang="ru-RU" altLang="ru-RU" sz="2400" i="1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220980" y="3581400"/>
            <a:ext cx="22161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altLang="ru-RU" sz="2400" i="1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Ценностное </a:t>
            </a:r>
            <a:endParaRPr lang="ru-RU" altLang="ru-RU" sz="2400" i="1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algn="l"/>
            <a:r>
              <a:rPr lang="ru-RU" altLang="ru-RU" sz="2400" i="1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предложение</a:t>
            </a:r>
            <a:endParaRPr lang="ru-RU" altLang="ru-RU" sz="2400" i="1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2638202" y="3154468"/>
            <a:ext cx="926084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dirty="0">
                <a:cs typeface="+mn-lt"/>
              </a:rPr>
              <a:t>Наш </a:t>
            </a:r>
            <a:r>
              <a:rPr lang="en-US" altLang="en-US" dirty="0" err="1">
                <a:cs typeface="+mn-lt"/>
              </a:rPr>
              <a:t>продукт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помогает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пользователям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оптимизировать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расходы</a:t>
            </a:r>
            <a:r>
              <a:rPr lang="en-US" altLang="en-US" dirty="0">
                <a:cs typeface="+mn-lt"/>
              </a:rPr>
              <a:t> (</a:t>
            </a:r>
            <a:r>
              <a:rPr lang="en-US" altLang="en-US" dirty="0" err="1">
                <a:cs typeface="+mn-lt"/>
              </a:rPr>
              <a:t>снижение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за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счет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сравнения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цен</a:t>
            </a:r>
            <a:r>
              <a:rPr lang="en-US" altLang="en-US" dirty="0">
                <a:cs typeface="+mn-lt"/>
              </a:rPr>
              <a:t> и </a:t>
            </a:r>
            <a:r>
              <a:rPr lang="en-US" altLang="en-US" dirty="0" err="1">
                <a:cs typeface="+mn-lt"/>
              </a:rPr>
              <a:t>поиска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акций</a:t>
            </a:r>
            <a:r>
              <a:rPr lang="en-US" altLang="en-US" dirty="0">
                <a:cs typeface="+mn-lt"/>
              </a:rPr>
              <a:t>), </a:t>
            </a:r>
            <a:r>
              <a:rPr lang="en-US" altLang="en-US" dirty="0" err="1">
                <a:cs typeface="+mn-lt"/>
              </a:rPr>
              <a:t>экономить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время</a:t>
            </a:r>
            <a:r>
              <a:rPr lang="en-US" altLang="en-US" dirty="0">
                <a:cs typeface="+mn-lt"/>
              </a:rPr>
              <a:t> (</a:t>
            </a:r>
            <a:r>
              <a:rPr lang="ru-RU" altLang="en-US" dirty="0">
                <a:cs typeface="+mn-lt"/>
              </a:rPr>
              <a:t>за счет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автоматизаци</a:t>
            </a:r>
            <a:r>
              <a:rPr lang="ru-RU" altLang="en-US" dirty="0">
                <a:cs typeface="+mn-lt"/>
              </a:rPr>
              <a:t>и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списков</a:t>
            </a:r>
            <a:r>
              <a:rPr lang="en-US" altLang="en-US" dirty="0">
                <a:cs typeface="+mn-lt"/>
              </a:rPr>
              <a:t> и </a:t>
            </a:r>
            <a:r>
              <a:rPr lang="en-US" altLang="en-US" dirty="0" err="1">
                <a:cs typeface="+mn-lt"/>
              </a:rPr>
              <a:t>планирования</a:t>
            </a:r>
            <a:r>
              <a:rPr lang="en-US" altLang="en-US" dirty="0">
                <a:cs typeface="+mn-lt"/>
              </a:rPr>
              <a:t>), а </a:t>
            </a:r>
            <a:r>
              <a:rPr lang="en-US" altLang="en-US" dirty="0" err="1">
                <a:cs typeface="+mn-lt"/>
              </a:rPr>
              <a:t>также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улучшать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качество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взаимодействия</a:t>
            </a:r>
            <a:r>
              <a:rPr lang="en-US" altLang="en-US" dirty="0">
                <a:cs typeface="+mn-lt"/>
              </a:rPr>
              <a:t> в </a:t>
            </a:r>
            <a:r>
              <a:rPr lang="en-US" altLang="en-US" dirty="0" err="1">
                <a:cs typeface="+mn-lt"/>
              </a:rPr>
              <a:t>семье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за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счет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персонализированных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рецептов</a:t>
            </a:r>
            <a:r>
              <a:rPr lang="en-US" altLang="en-US" dirty="0">
                <a:cs typeface="+mn-lt"/>
              </a:rPr>
              <a:t> и </a:t>
            </a:r>
            <a:r>
              <a:rPr lang="en-US" altLang="en-US" dirty="0" err="1">
                <a:cs typeface="+mn-lt"/>
              </a:rPr>
              <a:t>прогнозирования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бюджета</a:t>
            </a:r>
            <a:r>
              <a:rPr lang="en-US" altLang="en-US" dirty="0">
                <a:cs typeface="+mn-lt"/>
              </a:rPr>
              <a:t> (</a:t>
            </a:r>
            <a:r>
              <a:rPr lang="en-US" altLang="en-US" dirty="0" err="1">
                <a:cs typeface="+mn-lt"/>
              </a:rPr>
              <a:t>это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достигается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за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счет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ключевых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функций</a:t>
            </a:r>
            <a:r>
              <a:rPr lang="en-US" altLang="en-US" dirty="0">
                <a:cs typeface="+mn-lt"/>
              </a:rPr>
              <a:t>: </a:t>
            </a:r>
            <a:r>
              <a:rPr lang="en-US" altLang="en-US" dirty="0" err="1">
                <a:cs typeface="+mn-lt"/>
              </a:rPr>
              <a:t>умного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пополнения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списков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на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основе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анализа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привычек</a:t>
            </a:r>
            <a:r>
              <a:rPr lang="en-US" altLang="en-US" dirty="0">
                <a:cs typeface="+mn-lt"/>
              </a:rPr>
              <a:t>, </a:t>
            </a:r>
            <a:r>
              <a:rPr lang="en-US" altLang="en-US" dirty="0" err="1">
                <a:cs typeface="+mn-lt"/>
              </a:rPr>
              <a:t>интеграции</a:t>
            </a:r>
            <a:r>
              <a:rPr lang="en-US" altLang="en-US" dirty="0">
                <a:cs typeface="+mn-lt"/>
              </a:rPr>
              <a:t> с </a:t>
            </a:r>
            <a:r>
              <a:rPr lang="en-US" altLang="en-US" dirty="0" err="1">
                <a:cs typeface="+mn-lt"/>
              </a:rPr>
              <a:t>рецептами</a:t>
            </a:r>
            <a:r>
              <a:rPr lang="en-US" altLang="en-US" dirty="0">
                <a:cs typeface="+mn-lt"/>
              </a:rPr>
              <a:t> и </a:t>
            </a:r>
            <a:r>
              <a:rPr lang="en-US" altLang="en-US" dirty="0" err="1">
                <a:cs typeface="+mn-lt"/>
              </a:rPr>
              <a:t>инструментов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финансового</a:t>
            </a:r>
            <a:r>
              <a:rPr lang="en-US" altLang="en-US" dirty="0">
                <a:cs typeface="+mn-lt"/>
              </a:rPr>
              <a:t> </a:t>
            </a:r>
            <a:r>
              <a:rPr lang="en-US" altLang="en-US" dirty="0" err="1">
                <a:cs typeface="+mn-lt"/>
              </a:rPr>
              <a:t>планирования</a:t>
            </a:r>
            <a:r>
              <a:rPr lang="en-US" altLang="en-US" dirty="0">
                <a:cs typeface="+mn-lt"/>
              </a:rPr>
              <a:t>).</a:t>
            </a:r>
            <a:endParaRPr lang="en-US" altLang="en-US" dirty="0">
              <a:cs typeface="+mn-lt"/>
            </a:endParaRPr>
          </a:p>
        </p:txBody>
      </p:sp>
      <p:sp>
        <p:nvSpPr>
          <p:cNvPr id="36" name="Блок-схема: альтернативный процесс 35"/>
          <p:cNvSpPr/>
          <p:nvPr/>
        </p:nvSpPr>
        <p:spPr>
          <a:xfrm>
            <a:off x="2437130" y="3187700"/>
            <a:ext cx="76200" cy="1664970"/>
          </a:xfrm>
          <a:prstGeom prst="flowChartAlternateProcess">
            <a:avLst/>
          </a:prstGeom>
          <a:gradFill>
            <a:gsLst>
              <a:gs pos="25000">
                <a:srgbClr val="9F00FF">
                  <a:alpha val="73000"/>
                </a:srgbClr>
              </a:gs>
              <a:gs pos="11000">
                <a:srgbClr val="FBB3C1">
                  <a:alpha val="100000"/>
                </a:srgbClr>
              </a:gs>
              <a:gs pos="53000">
                <a:srgbClr val="FD493D">
                  <a:alpha val="73000"/>
                </a:srgbClr>
              </a:gs>
              <a:gs pos="74000">
                <a:srgbClr val="FCAF17">
                  <a:alpha val="100000"/>
                </a:srgbClr>
              </a:gs>
              <a:gs pos="94000">
                <a:srgbClr val="B5D8E1">
                  <a:alpha val="100000"/>
                  <a:lumMod val="97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altLang="en-US">
              <a:sym typeface="+mn-ea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3183255" y="1401445"/>
            <a:ext cx="76200" cy="523240"/>
          </a:xfrm>
          <a:prstGeom prst="flowChartAlternateProcess">
            <a:avLst/>
          </a:prstGeom>
          <a:gradFill>
            <a:gsLst>
              <a:gs pos="25000">
                <a:srgbClr val="9F00FF">
                  <a:alpha val="73000"/>
                </a:srgbClr>
              </a:gs>
              <a:gs pos="11000">
                <a:srgbClr val="FBB3C1">
                  <a:alpha val="100000"/>
                </a:srgbClr>
              </a:gs>
              <a:gs pos="53000">
                <a:srgbClr val="FD493D">
                  <a:alpha val="73000"/>
                </a:srgbClr>
              </a:gs>
              <a:gs pos="74000">
                <a:srgbClr val="FCAF17">
                  <a:alpha val="100000"/>
                </a:srgbClr>
              </a:gs>
              <a:gs pos="94000">
                <a:srgbClr val="B5D8E1">
                  <a:alpha val="100000"/>
                  <a:lumMod val="97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rgbClr val="FFFFFF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alt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: скругленные углы 24"/>
          <p:cNvSpPr/>
          <p:nvPr/>
        </p:nvSpPr>
        <p:spPr>
          <a:xfrm>
            <a:off x="186690" y="1194413"/>
            <a:ext cx="4503843" cy="369332"/>
          </a:xfrm>
          <a:prstGeom prst="roundRect">
            <a:avLst/>
          </a:prstGeom>
          <a:solidFill>
            <a:srgbClr val="9F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 rot="10800000">
            <a:off x="0" y="6523355"/>
            <a:ext cx="12192000" cy="334537"/>
            <a:chOff x="0" y="692501"/>
            <a:chExt cx="2624903" cy="9707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" descr="Логотип длинны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775420" y="383338"/>
            <a:ext cx="2280889" cy="719256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186690" y="334645"/>
            <a:ext cx="32245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7030A0"/>
                </a:solidFill>
                <a:latin typeface="GOST type B" panose="020B0500000000000000" pitchFamily="34" charset="0"/>
                <a:cs typeface="Circe Bold" panose="020B0602020203020203" charset="0"/>
              </a:rPr>
              <a:t>Рынок</a:t>
            </a:r>
            <a:endParaRPr lang="ru-RU" sz="4400" dirty="0">
              <a:solidFill>
                <a:srgbClr val="7030A0"/>
              </a:solidFill>
              <a:latin typeface="GOST type B" panose="020B0500000000000000" pitchFamily="34" charset="0"/>
              <a:cs typeface="Circe Bold" panose="020B0602020203020203" charset="0"/>
            </a:endParaRPr>
          </a:p>
        </p:txBody>
      </p:sp>
      <p:sp>
        <p:nvSpPr>
          <p:cNvPr id="2" name="Google Shape;522;p38"/>
          <p:cNvSpPr/>
          <p:nvPr/>
        </p:nvSpPr>
        <p:spPr bwMode="auto">
          <a:xfrm>
            <a:off x="9140131" y="2423620"/>
            <a:ext cx="2868405" cy="443438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" name="Google Shape;523;p38"/>
          <p:cNvSpPr/>
          <p:nvPr/>
        </p:nvSpPr>
        <p:spPr bwMode="auto">
          <a:xfrm>
            <a:off x="9552802" y="3568587"/>
            <a:ext cx="2043064" cy="328941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7" name="Google Shape;524;p38"/>
          <p:cNvSpPr/>
          <p:nvPr/>
        </p:nvSpPr>
        <p:spPr bwMode="auto">
          <a:xfrm>
            <a:off x="9980280" y="4963800"/>
            <a:ext cx="1318674" cy="1894200"/>
          </a:xfrm>
          <a:prstGeom prst="rect">
            <a:avLst/>
          </a:prstGeom>
          <a:solidFill>
            <a:srgbClr val="B8D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" name="Google Shape;525;p38"/>
          <p:cNvSpPr/>
          <p:nvPr/>
        </p:nvSpPr>
        <p:spPr bwMode="auto">
          <a:xfrm>
            <a:off x="10174283" y="2869069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 panose="020B0604020202020204"/>
              <a:buNone/>
            </a:pPr>
            <a:r>
              <a:rPr lang="en-US" sz="1600" b="1" i="0" u="none" strike="noStrike" cap="none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TAM</a:t>
            </a:r>
            <a:endParaRPr sz="1600" b="1" i="0" u="none" strike="noStrike" cap="none" dirty="0"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" name="Google Shape;526;p38"/>
          <p:cNvSpPr/>
          <p:nvPr/>
        </p:nvSpPr>
        <p:spPr bwMode="auto">
          <a:xfrm>
            <a:off x="10262676" y="4153012"/>
            <a:ext cx="771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 panose="020B0604020202020204"/>
              <a:buNone/>
            </a:pPr>
            <a:r>
              <a:rPr lang="en-US" sz="1600" b="1" i="0" u="none" strike="noStrike" cap="none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SAM</a:t>
            </a:r>
            <a:endParaRPr sz="1600" b="1" i="0" u="none" strike="noStrike" cap="none" dirty="0"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5" name="Google Shape;527;p38"/>
          <p:cNvSpPr/>
          <p:nvPr/>
        </p:nvSpPr>
        <p:spPr bwMode="auto">
          <a:xfrm>
            <a:off x="10248426" y="5334137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 panose="020B0604020202020204"/>
              <a:buNone/>
            </a:pPr>
            <a:r>
              <a:rPr lang="en-US" sz="1600" b="1" i="0" u="none" strike="noStrike" cap="none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SOM</a:t>
            </a:r>
            <a:endParaRPr sz="1600" b="1" i="0" u="none" strike="noStrike" cap="none" dirty="0"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37296" y="3149977"/>
            <a:ext cx="1804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OST type B" panose="020B0500000000000000" pitchFamily="34" charset="0"/>
              </a:rPr>
              <a:t>18 трлн рублей</a:t>
            </a:r>
            <a:endParaRPr lang="ru-RU" dirty="0">
              <a:latin typeface="GOST type B" panose="020B0500000000000000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30687" y="5753525"/>
            <a:ext cx="143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GOST type B" panose="020B0500000000000000" pitchFamily="34" charset="0"/>
              </a:rPr>
              <a:t>32.4 млрд рублей</a:t>
            </a:r>
            <a:endParaRPr lang="ru-RU" dirty="0">
              <a:latin typeface="GOST type B" panose="020B0500000000000000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92253" y="4445602"/>
            <a:ext cx="1912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OST type B" panose="020B0500000000000000" pitchFamily="34" charset="0"/>
              </a:rPr>
              <a:t>3,24 трлн рублей</a:t>
            </a:r>
            <a:endParaRPr lang="ru-RU" dirty="0">
              <a:latin typeface="GOST type B" panose="020B0500000000000000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6690" y="1177372"/>
            <a:ext cx="4707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Ключевой потребитель - сектор рынка B2C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: скругленные углы 31"/>
          <p:cNvSpPr/>
          <p:nvPr/>
        </p:nvSpPr>
        <p:spPr>
          <a:xfrm>
            <a:off x="186690" y="1845732"/>
            <a:ext cx="4707468" cy="3118067"/>
          </a:xfrm>
          <a:prstGeom prst="roundRect">
            <a:avLst/>
          </a:prstGeom>
          <a:solidFill>
            <a:srgbClr val="9F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279400" y="2521563"/>
            <a:ext cx="4336810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50" dirty="0">
                <a:solidFill>
                  <a:schemeClr val="bg1"/>
                </a:solidFill>
              </a:rPr>
              <a:t>AI-функциональность</a:t>
            </a:r>
            <a:endParaRPr lang="ru-RU" sz="195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50" dirty="0">
                <a:solidFill>
                  <a:schemeClr val="bg1"/>
                </a:solidFill>
              </a:rPr>
              <a:t>Высокая скорость и надёжность синхронизации</a:t>
            </a:r>
            <a:endParaRPr lang="ru-RU" sz="195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50" dirty="0">
                <a:solidFill>
                  <a:schemeClr val="bg1"/>
                </a:solidFill>
              </a:rPr>
              <a:t>Функция “Завершение покупок”</a:t>
            </a:r>
            <a:endParaRPr lang="ru-RU" sz="195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50" dirty="0">
                <a:solidFill>
                  <a:schemeClr val="bg1"/>
                </a:solidFill>
              </a:rPr>
              <a:t>Простота интерфейса.</a:t>
            </a:r>
            <a:endParaRPr lang="ru-RU" sz="195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50" dirty="0">
                <a:solidFill>
                  <a:schemeClr val="bg1"/>
                </a:solidFill>
              </a:rPr>
              <a:t>Экономия денег и времени</a:t>
            </a:r>
            <a:endParaRPr lang="ru-RU" sz="195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50" dirty="0">
                <a:solidFill>
                  <a:schemeClr val="bg1"/>
                </a:solidFill>
              </a:rPr>
              <a:t>Интеграция с ритейлом</a:t>
            </a:r>
            <a:endParaRPr lang="ru-RU" sz="195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7989" y="1862774"/>
            <a:ext cx="3884869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950" dirty="0">
                <a:solidFill>
                  <a:schemeClr val="bg1"/>
                </a:solidFill>
              </a:rPr>
              <a:t>Ключевые конкурентные преимущества “</a:t>
            </a:r>
            <a:r>
              <a:rPr lang="ru-RU" sz="1950" dirty="0" err="1">
                <a:solidFill>
                  <a:schemeClr val="bg1"/>
                </a:solidFill>
              </a:rPr>
              <a:t>НеЗабудки</a:t>
            </a:r>
            <a:r>
              <a:rPr lang="ru-RU" sz="1950" dirty="0">
                <a:solidFill>
                  <a:schemeClr val="bg1"/>
                </a:solidFill>
              </a:rPr>
              <a:t>”:</a:t>
            </a:r>
            <a:endParaRPr lang="ru-RU" sz="1950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: скругленные углы 36"/>
          <p:cNvSpPr/>
          <p:nvPr/>
        </p:nvSpPr>
        <p:spPr>
          <a:xfrm>
            <a:off x="5347805" y="1194413"/>
            <a:ext cx="3325728" cy="3069705"/>
          </a:xfrm>
          <a:prstGeom prst="roundRect">
            <a:avLst/>
          </a:prstGeom>
          <a:solidFill>
            <a:srgbClr val="9F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альтернативный процесс 37"/>
          <p:cNvSpPr/>
          <p:nvPr/>
        </p:nvSpPr>
        <p:spPr>
          <a:xfrm>
            <a:off x="588514" y="5390302"/>
            <a:ext cx="88819" cy="923520"/>
          </a:xfrm>
          <a:prstGeom prst="flowChartAlternateProcess">
            <a:avLst/>
          </a:prstGeom>
          <a:gradFill>
            <a:gsLst>
              <a:gs pos="25000">
                <a:srgbClr val="9F00FF">
                  <a:alpha val="73000"/>
                </a:srgbClr>
              </a:gs>
              <a:gs pos="11000">
                <a:srgbClr val="FBB3C1">
                  <a:alpha val="100000"/>
                </a:srgbClr>
              </a:gs>
              <a:gs pos="53000">
                <a:srgbClr val="FD493D">
                  <a:alpha val="73000"/>
                </a:srgbClr>
              </a:gs>
              <a:gs pos="74000">
                <a:srgbClr val="FCAF17">
                  <a:alpha val="100000"/>
                </a:srgbClr>
              </a:gs>
              <a:gs pos="94000">
                <a:srgbClr val="B5D8E1">
                  <a:alpha val="100000"/>
                  <a:lumMod val="97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altLang="en-US">
              <a:sym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91323" y="1973348"/>
            <a:ext cx="263403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Цифровой маркетинг: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Партнёрства с ритейлерами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Мобильные маркетплейсы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22668" y="1367681"/>
            <a:ext cx="3176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Расширение клиентской базы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2146" y="5390492"/>
            <a:ext cx="7846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Рынок продуктового </a:t>
            </a:r>
            <a:r>
              <a:rPr lang="ru-RU" dirty="0" err="1"/>
              <a:t>ритейлинга</a:t>
            </a:r>
            <a:r>
              <a:rPr lang="ru-RU" dirty="0"/>
              <a:t> растёт в онлайн-формате, но есть темпы замедления роста потребительского спроса. </a:t>
            </a:r>
            <a:endParaRPr lang="ru-RU" dirty="0"/>
          </a:p>
          <a:p>
            <a:r>
              <a:rPr lang="ru-RU" dirty="0"/>
              <a:t>Пользователям важно, чтобы продукт давал экономию времени и бюджета.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0" y="0"/>
          <a:ext cx="12308205" cy="6931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3280"/>
                <a:gridCol w="1966595"/>
                <a:gridCol w="2224405"/>
                <a:gridCol w="1533525"/>
                <a:gridCol w="2236470"/>
                <a:gridCol w="2233930"/>
              </a:tblGrid>
              <a:tr h="303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ru-RU" sz="1200" noProof="0" dirty="0">
                        <a:solidFill>
                          <a:schemeClr val="bg2"/>
                        </a:solidFill>
                        <a:cs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noProof="0" dirty="0">
                          <a:solidFill>
                            <a:schemeClr val="bg2"/>
                          </a:solidFill>
                          <a:cs typeface="+mn-lt"/>
                        </a:rPr>
                        <a:t>НеЗабудка </a:t>
                      </a:r>
                      <a:endParaRPr lang="ru-RU" sz="1400" noProof="0" dirty="0">
                        <a:solidFill>
                          <a:schemeClr val="bg2"/>
                        </a:solidFill>
                        <a:cs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rgbClr val="FF1B1B">
                        <a:alpha val="6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noProof="0" dirty="0">
                          <a:solidFill>
                            <a:schemeClr val="bg2"/>
                          </a:solidFill>
                          <a:cs typeface="+mn-lt"/>
                        </a:rPr>
                        <a:t>Bring</a:t>
                      </a:r>
                      <a:r>
                        <a:rPr lang="ru-RU" sz="1400" noProof="0" dirty="0">
                          <a:solidFill>
                            <a:schemeClr val="bg2"/>
                          </a:solidFill>
                          <a:cs typeface="+mn-lt"/>
                        </a:rPr>
                        <a:t>!</a:t>
                      </a:r>
                      <a:endParaRPr lang="ru-RU" sz="1400" noProof="0" dirty="0">
                        <a:solidFill>
                          <a:schemeClr val="bg2"/>
                        </a:solidFill>
                        <a:cs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noProof="0" dirty="0">
                          <a:solidFill>
                            <a:schemeClr val="bg2"/>
                          </a:solidFill>
                          <a:cs typeface="+mn-lt"/>
                        </a:rPr>
                        <a:t>Едадил</a:t>
                      </a:r>
                      <a:endParaRPr lang="ru-RU" sz="1400" noProof="0" dirty="0">
                        <a:solidFill>
                          <a:schemeClr val="bg2"/>
                        </a:solidFill>
                        <a:cs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noProof="0" dirty="0">
                          <a:solidFill>
                            <a:schemeClr val="bg2"/>
                          </a:solidFill>
                          <a:cs typeface="+mn-lt"/>
                        </a:rPr>
                        <a:t>Listonic</a:t>
                      </a:r>
                      <a:endParaRPr lang="ru-RU" sz="1400" noProof="0" dirty="0">
                        <a:solidFill>
                          <a:schemeClr val="bg2"/>
                        </a:solidFill>
                        <a:cs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noProof="0" dirty="0">
                          <a:solidFill>
                            <a:schemeClr val="bg2"/>
                          </a:solidFill>
                          <a:cs typeface="+mn-lt"/>
                        </a:rPr>
                        <a:t>Out </a:t>
                      </a:r>
                      <a:r>
                        <a:rPr lang="ru-RU" sz="1400" noProof="0" dirty="0" err="1">
                          <a:solidFill>
                            <a:schemeClr val="bg2"/>
                          </a:solidFill>
                          <a:cs typeface="+mn-lt"/>
                        </a:rPr>
                        <a:t>of</a:t>
                      </a:r>
                      <a:r>
                        <a:rPr lang="ru-RU" sz="1400" noProof="0" dirty="0">
                          <a:solidFill>
                            <a:schemeClr val="bg2"/>
                          </a:solidFill>
                          <a:cs typeface="+mn-lt"/>
                        </a:rPr>
                        <a:t> </a:t>
                      </a:r>
                      <a:r>
                        <a:rPr lang="ru-RU" sz="1400" noProof="0" dirty="0" err="1">
                          <a:solidFill>
                            <a:schemeClr val="bg2"/>
                          </a:solidFill>
                          <a:cs typeface="+mn-lt"/>
                        </a:rPr>
                        <a:t>Milk</a:t>
                      </a:r>
                      <a:endParaRPr lang="ru-RU" sz="1400" noProof="0" dirty="0">
                        <a:solidFill>
                          <a:schemeClr val="bg2"/>
                        </a:solidFill>
                        <a:cs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7651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Скорость формирования списка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Вручную и автоматически на основе истории покупок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Ручное добавление каждого товара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Ручное добавление, ориентированное на акции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Полуавтоматически: умные предложения на основе истории покупок и голосовой ввод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Вручную и автоматически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425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noProof="0" dirty="0">
                          <a:solidFill>
                            <a:srgbClr val="7030A0"/>
                          </a:solidFill>
                          <a:cs typeface="+mn-lt"/>
                        </a:rPr>
                        <a:t>Сравнение цен в магазинах</a:t>
                      </a:r>
                      <a:endParaRPr lang="ru-RU" sz="1200" b="0" i="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Есть, персонализированный под пользовательский список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Есть, общее по всем товарам сети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Стоимость для пользователей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Премиум-подписка 180 р.    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Бесплатно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Бесплатно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Премиум-подписка 158 р.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54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Прогноз итоговой суммы чека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Есть, на основе корзины и анализа цен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Есть, ориентировочный, только на основе акций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Нужно самостоятельно вносить цены вручную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Присутствует в виде «</a:t>
                      </a:r>
                      <a:r>
                        <a:rPr lang="en-US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running total</a:t>
                      </a: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» (текущая сумма) и «</a:t>
                      </a:r>
                      <a:r>
                        <a:rPr lang="en-US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grand total</a:t>
                      </a: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» (итоговая сумма) при ручном воде стоимости товаров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073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Кнопка "Завершение покупок"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Есть, блокирует редактирование, если  пользователь на кассе.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  <a:sym typeface="+mn-ea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Автопополнение списка (прогноз, что скоро закончится)</a:t>
                      </a:r>
                      <a:endParaRPr lang="ru-RU" sz="1200" noProof="0" dirty="0"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Есть, автоматический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 (есть предложения частых товаров)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 Отсутствует, доступен ручной учёт кладовки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1765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Обмен списками в режиме реального времени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2260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На кого ориентирована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На русскоязычную аудиторию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Можно указать страну для корректировки ассортимента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На русскоязычную аудиторию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Можно выбрать язык для выбора продуктов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На западного пользователя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Подбор рецептов на основе имеющихся продуктов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Есть, автоматический анализ + ИИ рекомендации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Рецепты на английском языке, что не удобно русскоязычным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 Отсутствует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721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Ключевое преимущество</a:t>
                      </a:r>
                      <a:endParaRPr lang="ru-RU" sz="1200" noProof="0" dirty="0"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Полный цикл: от списков покупок до рецептов и ИИ-анализа бюджета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Простой интерфейс, встроенные рецепты, совместное редактирование списков онлайн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Поиск лучших акций 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Голосовой ввод, мгновенная синхронизация списков, встроенный калькулятор суммы списка( при ручном вводе цен)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Простота, надёжность, синхронизация списков, штрих-код-сканер, “кладовая” для ведения запасов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8318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rgbClr val="7030A0"/>
                          </a:solidFill>
                          <a:cs typeface="+mn-lt"/>
                        </a:rPr>
                        <a:t>Главный недостаток (для пользователя)</a:t>
                      </a:r>
                      <a:endParaRPr lang="ru-RU" sz="1200" noProof="0" dirty="0">
                        <a:solidFill>
                          <a:srgbClr val="7030A0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Платная подписка для полного функционала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Рецепты не адаптированы под российского потребителя, нет "умных" функций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Нет персонализации 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Отсутствует автоматизация: пользователь по-прежнему выполняет всю работу вручную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  <a:cs typeface="+mn-lt"/>
                        </a:rPr>
                        <a:t>Отсутствие поддержки русского языка, подходит больше для западного пользователя</a:t>
                      </a:r>
                      <a:endParaRPr lang="ru-RU" sz="1200" noProof="0" dirty="0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 marL="45720" marR="4572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Текстовое поле 1"/>
          <p:cNvSpPr txBox="1"/>
          <p:nvPr/>
        </p:nvSpPr>
        <p:spPr>
          <a:xfrm>
            <a:off x="108966" y="-80310"/>
            <a:ext cx="191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irce Bold" panose="020B0602020203020203" charset="0"/>
                <a:ea typeface="+mn-ea"/>
                <a:cs typeface="Circe Bold" panose="020B0602020203020203" charset="0"/>
              </a:rPr>
              <a:t>Конкуренты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/>
          <p:cNvSpPr/>
          <p:nvPr/>
        </p:nvSpPr>
        <p:spPr>
          <a:xfrm>
            <a:off x="6078220" y="705485"/>
            <a:ext cx="2707005" cy="165989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96045" y="702945"/>
            <a:ext cx="3086100" cy="3195955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8893725" y="612038"/>
            <a:ext cx="616751" cy="651782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Пользователь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910150" y="611962"/>
            <a:ext cx="568732" cy="568732"/>
          </a:xfrm>
          <a:prstGeom prst="rect">
            <a:avLst/>
          </a:prstGeom>
        </p:spPr>
      </p:pic>
      <p:sp>
        <p:nvSpPr>
          <p:cNvPr id="21" name="Текст 2"/>
          <p:cNvSpPr txBox="1"/>
          <p:nvPr/>
        </p:nvSpPr>
        <p:spPr bwMode="auto">
          <a:xfrm>
            <a:off x="9365672" y="783939"/>
            <a:ext cx="2485429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800" i="1" dirty="0">
                <a:solidFill>
                  <a:srgbClr val="7030A0"/>
                </a:solidFill>
                <a:latin typeface="Circe Bold" panose="020B0602020203020203" charset="0"/>
                <a:ea typeface="+mn-ea"/>
                <a:cs typeface="Circe Bold" panose="020B0602020203020203" charset="0"/>
              </a:rPr>
              <a:t>Потребительские сегменты</a:t>
            </a:r>
            <a:endParaRPr lang="ru-RU" sz="1800" i="1" dirty="0">
              <a:solidFill>
                <a:srgbClr val="7030A0"/>
              </a:solidFill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2090" y="702310"/>
            <a:ext cx="2618740" cy="3195955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5983008" y="593539"/>
            <a:ext cx="639393" cy="655976"/>
            <a:chOff x="9380" y="2405"/>
            <a:chExt cx="1007" cy="1033"/>
          </a:xfrm>
        </p:grpSpPr>
        <p:sp>
          <p:nvSpPr>
            <p:cNvPr id="36" name="Овал 35"/>
            <p:cNvSpPr/>
            <p:nvPr/>
          </p:nvSpPr>
          <p:spPr>
            <a:xfrm>
              <a:off x="9380" y="2405"/>
              <a:ext cx="1007" cy="1033"/>
            </a:xfrm>
            <a:prstGeom prst="ellipse">
              <a:avLst/>
            </a:prstGeom>
            <a:solidFill>
              <a:srgbClr val="A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 descr="Пользовательская сеть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90" y="2405"/>
              <a:ext cx="964" cy="964"/>
            </a:xfrm>
            <a:prstGeom prst="rect">
              <a:avLst/>
            </a:prstGeom>
          </p:spPr>
        </p:pic>
      </p:grpSp>
      <p:sp>
        <p:nvSpPr>
          <p:cNvPr id="27" name="Скругленный прямоугольник 26"/>
          <p:cNvSpPr/>
          <p:nvPr/>
        </p:nvSpPr>
        <p:spPr>
          <a:xfrm>
            <a:off x="3169285" y="705485"/>
            <a:ext cx="2562860" cy="1684655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165475" y="2489200"/>
            <a:ext cx="2567305" cy="1409065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sp>
        <p:nvSpPr>
          <p:cNvPr id="32" name="Текст 2"/>
          <p:cNvSpPr txBox="1"/>
          <p:nvPr/>
        </p:nvSpPr>
        <p:spPr bwMode="auto">
          <a:xfrm>
            <a:off x="3387448" y="2489108"/>
            <a:ext cx="2485429" cy="3670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800" i="1" dirty="0">
                <a:solidFill>
                  <a:srgbClr val="7030A0"/>
                </a:solidFill>
                <a:latin typeface="Circe Bold" panose="020B0602020203020203" charset="0"/>
                <a:ea typeface="+mn-ea"/>
                <a:cs typeface="Circe Bold" panose="020B0602020203020203" charset="0"/>
              </a:rPr>
              <a:t>Ключевые ресурсы</a:t>
            </a:r>
            <a:endParaRPr lang="ru-RU" sz="1800" i="1" dirty="0">
              <a:solidFill>
                <a:srgbClr val="7030A0"/>
              </a:solidFill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170027" y="2489446"/>
            <a:ext cx="2562863" cy="1400383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2860" y="549910"/>
            <a:ext cx="655976" cy="655976"/>
            <a:chOff x="4445" y="2307"/>
            <a:chExt cx="1033" cy="1033"/>
          </a:xfrm>
        </p:grpSpPr>
        <p:sp>
          <p:nvSpPr>
            <p:cNvPr id="29" name="Овал 28"/>
            <p:cNvSpPr/>
            <p:nvPr/>
          </p:nvSpPr>
          <p:spPr>
            <a:xfrm>
              <a:off x="4481" y="2405"/>
              <a:ext cx="949" cy="865"/>
            </a:xfrm>
            <a:prstGeom prst="ellipse">
              <a:avLst/>
            </a:prstGeom>
            <a:solidFill>
              <a:srgbClr val="A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 descr="Одна шестеренка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45" y="2307"/>
              <a:ext cx="1033" cy="1033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3018667" y="2390177"/>
            <a:ext cx="655975" cy="608950"/>
            <a:chOff x="4445" y="5245"/>
            <a:chExt cx="1033" cy="959"/>
          </a:xfrm>
        </p:grpSpPr>
        <p:sp>
          <p:nvSpPr>
            <p:cNvPr id="31" name="Овал 30"/>
            <p:cNvSpPr/>
            <p:nvPr/>
          </p:nvSpPr>
          <p:spPr>
            <a:xfrm>
              <a:off x="4445" y="5245"/>
              <a:ext cx="1033" cy="959"/>
            </a:xfrm>
            <a:prstGeom prst="ellipse">
              <a:avLst/>
            </a:prstGeom>
            <a:solidFill>
              <a:srgbClr val="A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Рисунок 40" descr="Ветряная мельница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18" y="5339"/>
              <a:ext cx="831" cy="831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2891790" y="592455"/>
            <a:ext cx="677389" cy="645683"/>
            <a:chOff x="117" y="1405"/>
            <a:chExt cx="1067" cy="1017"/>
          </a:xfrm>
        </p:grpSpPr>
        <p:sp>
          <p:nvSpPr>
            <p:cNvPr id="24" name="Овал 23"/>
            <p:cNvSpPr/>
            <p:nvPr/>
          </p:nvSpPr>
          <p:spPr>
            <a:xfrm>
              <a:off x="210" y="1503"/>
              <a:ext cx="974" cy="919"/>
            </a:xfrm>
            <a:prstGeom prst="ellipse">
              <a:avLst/>
            </a:prstGeom>
            <a:solidFill>
              <a:srgbClr val="A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 descr="Поделиться с человеком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" y="1405"/>
              <a:ext cx="1017" cy="1017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>
          <a:xfrm>
            <a:off x="6018568" y="2367915"/>
            <a:ext cx="649063" cy="631287"/>
            <a:chOff x="9380" y="5304"/>
            <a:chExt cx="1022" cy="994"/>
          </a:xfrm>
        </p:grpSpPr>
        <p:sp>
          <p:nvSpPr>
            <p:cNvPr id="37" name="Овал 36"/>
            <p:cNvSpPr/>
            <p:nvPr/>
          </p:nvSpPr>
          <p:spPr>
            <a:xfrm>
              <a:off x="9380" y="5339"/>
              <a:ext cx="1022" cy="959"/>
            </a:xfrm>
            <a:prstGeom prst="ellipse">
              <a:avLst/>
            </a:prstGeom>
            <a:solidFill>
              <a:srgbClr val="A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 descr="Грузовик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51" y="5304"/>
              <a:ext cx="880" cy="994"/>
            </a:xfrm>
            <a:prstGeom prst="rect">
              <a:avLst/>
            </a:prstGeom>
          </p:spPr>
        </p:pic>
      </p:grpSp>
      <p:sp>
        <p:nvSpPr>
          <p:cNvPr id="46" name="Скругленный прямоугольник 45"/>
          <p:cNvSpPr/>
          <p:nvPr/>
        </p:nvSpPr>
        <p:spPr>
          <a:xfrm>
            <a:off x="212090" y="4166235"/>
            <a:ext cx="3780790" cy="245364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77690" y="4166235"/>
            <a:ext cx="3451225" cy="245364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8025130" y="4165600"/>
            <a:ext cx="4057015" cy="245491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ru-RU" dirty="0">
              <a:sym typeface="+mn-ea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99253" y="3993595"/>
            <a:ext cx="652767" cy="652766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8142458" y="3892440"/>
            <a:ext cx="646073" cy="625599"/>
          </a:xfrm>
          <a:prstGeom prst="ellipse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Текст 2"/>
          <p:cNvSpPr txBox="1"/>
          <p:nvPr/>
        </p:nvSpPr>
        <p:spPr bwMode="auto">
          <a:xfrm>
            <a:off x="6213475" y="784225"/>
            <a:ext cx="2763520" cy="46545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no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800" i="1" dirty="0">
                <a:solidFill>
                  <a:srgbClr val="7030A0"/>
                </a:solidFill>
                <a:latin typeface="Circe Bold" panose="020B0602020203020203" charset="0"/>
                <a:ea typeface="+mn-ea"/>
                <a:cs typeface="Circe Bold" panose="020B0602020203020203" charset="0"/>
              </a:rPr>
              <a:t>Отношения с потребителями</a:t>
            </a:r>
            <a:endParaRPr lang="ru-RU" sz="1800" i="1" dirty="0">
              <a:solidFill>
                <a:srgbClr val="7030A0"/>
              </a:solidFill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  <p:sp>
        <p:nvSpPr>
          <p:cNvPr id="53" name="Текст 2"/>
          <p:cNvSpPr txBox="1"/>
          <p:nvPr/>
        </p:nvSpPr>
        <p:spPr bwMode="auto">
          <a:xfrm>
            <a:off x="6408522" y="2482456"/>
            <a:ext cx="2156730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800" i="1" dirty="0">
                <a:solidFill>
                  <a:srgbClr val="7030A0"/>
                </a:solidFill>
                <a:latin typeface="Circe Bold" panose="020B0602020203020203" charset="0"/>
                <a:ea typeface="+mn-ea"/>
                <a:cs typeface="Circe Bold" panose="020B0602020203020203" charset="0"/>
              </a:rPr>
              <a:t>Каналы взаимодейсвия</a:t>
            </a:r>
            <a:endParaRPr lang="ru-RU" sz="1800" i="1" dirty="0">
              <a:solidFill>
                <a:srgbClr val="7030A0"/>
              </a:solidFill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  <p:sp>
        <p:nvSpPr>
          <p:cNvPr id="54" name="Текст 2"/>
          <p:cNvSpPr txBox="1"/>
          <p:nvPr/>
        </p:nvSpPr>
        <p:spPr bwMode="auto">
          <a:xfrm>
            <a:off x="786130" y="4279265"/>
            <a:ext cx="2601595" cy="3670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800" dirty="0">
                <a:solidFill>
                  <a:srgbClr val="7030A0"/>
                </a:solidFill>
                <a:latin typeface="Circe Bold" panose="020B0602020203020203" charset="0"/>
                <a:ea typeface="+mn-ea"/>
                <a:cs typeface="Circe Bold" panose="020B0602020203020203" charset="0"/>
              </a:rPr>
              <a:t>Структура затрат</a:t>
            </a:r>
            <a:endParaRPr lang="ru-RU" sz="1800" dirty="0">
              <a:solidFill>
                <a:srgbClr val="7030A0"/>
              </a:solidFill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  <p:sp>
        <p:nvSpPr>
          <p:cNvPr id="55" name="Текст 2"/>
          <p:cNvSpPr txBox="1"/>
          <p:nvPr/>
        </p:nvSpPr>
        <p:spPr bwMode="auto">
          <a:xfrm>
            <a:off x="4949190" y="4370705"/>
            <a:ext cx="2308225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800" i="1" dirty="0">
                <a:solidFill>
                  <a:srgbClr val="7030A0"/>
                </a:solidFill>
                <a:latin typeface="Circe Bold" panose="020B0602020203020203" charset="0"/>
                <a:ea typeface="+mn-ea"/>
                <a:cs typeface="Circe Bold" panose="020B0602020203020203" charset="0"/>
              </a:rPr>
              <a:t>Финансовая устойчивость</a:t>
            </a:r>
            <a:endParaRPr lang="ru-RU" sz="1800" i="1" dirty="0">
              <a:solidFill>
                <a:srgbClr val="7030A0"/>
              </a:solidFill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  <p:sp>
        <p:nvSpPr>
          <p:cNvPr id="56" name="Текст 2"/>
          <p:cNvSpPr txBox="1"/>
          <p:nvPr/>
        </p:nvSpPr>
        <p:spPr bwMode="auto">
          <a:xfrm>
            <a:off x="8743315" y="4165600"/>
            <a:ext cx="2931160" cy="4806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no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800" i="1" dirty="0">
                <a:solidFill>
                  <a:srgbClr val="7030A0"/>
                </a:solidFill>
                <a:latin typeface="Circe Bold" panose="020B0602020203020203" charset="0"/>
                <a:ea typeface="+mn-ea"/>
                <a:cs typeface="Circe Bold" panose="020B0602020203020203" charset="0"/>
              </a:rPr>
              <a:t>Ценностные предложения</a:t>
            </a:r>
            <a:endParaRPr lang="ru-RU" sz="1800" i="1" dirty="0">
              <a:solidFill>
                <a:srgbClr val="7030A0"/>
              </a:solidFill>
              <a:latin typeface="Circe Bold" panose="020B0602020203020203" charset="0"/>
              <a:ea typeface="+mn-ea"/>
              <a:cs typeface="Circe Bold" panose="020B0602020203020203" charset="0"/>
            </a:endParaRPr>
          </a:p>
        </p:txBody>
      </p:sp>
      <p:pic>
        <p:nvPicPr>
          <p:cNvPr id="58" name="Рисунок 57" descr="Иерархия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5999" y="3983568"/>
            <a:ext cx="539750" cy="582930"/>
          </a:xfrm>
          <a:prstGeom prst="rect">
            <a:avLst/>
          </a:prstGeom>
        </p:spPr>
      </p:pic>
      <p:grpSp>
        <p:nvGrpSpPr>
          <p:cNvPr id="44" name="Группа 43"/>
          <p:cNvGrpSpPr/>
          <p:nvPr/>
        </p:nvGrpSpPr>
        <p:grpSpPr>
          <a:xfrm>
            <a:off x="4477408" y="4009390"/>
            <a:ext cx="674075" cy="636949"/>
            <a:chOff x="6473" y="7904"/>
            <a:chExt cx="1062" cy="1003"/>
          </a:xfrm>
        </p:grpSpPr>
        <p:sp>
          <p:nvSpPr>
            <p:cNvPr id="50" name="Овал 49"/>
            <p:cNvSpPr/>
            <p:nvPr/>
          </p:nvSpPr>
          <p:spPr>
            <a:xfrm>
              <a:off x="6473" y="7911"/>
              <a:ext cx="1062" cy="996"/>
            </a:xfrm>
            <a:prstGeom prst="ellipse">
              <a:avLst/>
            </a:prstGeom>
            <a:solidFill>
              <a:srgbClr val="A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0" name="Рисунок 59" descr="Тенденция к повышению"/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580" y="7904"/>
              <a:ext cx="927" cy="927"/>
            </a:xfrm>
            <a:prstGeom prst="rect">
              <a:avLst/>
            </a:prstGeom>
          </p:spPr>
        </p:pic>
      </p:grpSp>
      <p:pic>
        <p:nvPicPr>
          <p:cNvPr id="62" name="Рисунок 61" descr="Резиновый утенок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176817" y="3898710"/>
            <a:ext cx="610633" cy="610633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240454" y="-101778"/>
            <a:ext cx="58591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Бизнес модель</a:t>
            </a:r>
            <a:endParaRPr lang="ru-RU" sz="44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57" name="Текстовое поле 56"/>
          <p:cNvSpPr txBox="1"/>
          <p:nvPr/>
        </p:nvSpPr>
        <p:spPr>
          <a:xfrm>
            <a:off x="9365615" y="1692275"/>
            <a:ext cx="200533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семьи с детьми,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молодые пары,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студенты или соседи, ведущие совместное хозяйство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59" name="Текстовое поле 58"/>
          <p:cNvSpPr txBox="1"/>
          <p:nvPr/>
        </p:nvSpPr>
        <p:spPr>
          <a:xfrm>
            <a:off x="8025765" y="4518025"/>
            <a:ext cx="4169410" cy="21024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оптимизация расходов (снижения  за счет сравнения цен и поиска акций), 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экономия времени (до несколько часов в неделю через автоматизацию списков и планирования)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улучшение качество взаимодействия в семье за счет персонализированных рецептов и прогнозирования бюджета 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1" name="Текстовое поле 60"/>
          <p:cNvSpPr txBox="1"/>
          <p:nvPr/>
        </p:nvSpPr>
        <p:spPr>
          <a:xfrm>
            <a:off x="6108065" y="3100705"/>
            <a:ext cx="27133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мобильное приложение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push-уведомления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3" name="Текстовое поле 62"/>
          <p:cNvSpPr txBox="1"/>
          <p:nvPr/>
        </p:nvSpPr>
        <p:spPr>
          <a:xfrm>
            <a:off x="6089015" y="1238250"/>
            <a:ext cx="2727325" cy="11811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1) прогнозные напоминания о необходимости покупки регулярных товаров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2) чат с тех. поддержкой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4" name="Текстовое поле 63"/>
          <p:cNvSpPr txBox="1"/>
          <p:nvPr/>
        </p:nvSpPr>
        <p:spPr>
          <a:xfrm>
            <a:off x="4949190" y="5262245"/>
            <a:ext cx="254635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ru-RU"/>
              <a:t> </a:t>
            </a: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премиум-подписка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контекстная реклама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5" name="Текстовое поле 64"/>
          <p:cNvSpPr txBox="1"/>
          <p:nvPr/>
        </p:nvSpPr>
        <p:spPr>
          <a:xfrm>
            <a:off x="3143250" y="2816225"/>
            <a:ext cx="29349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мобильное приложение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команда разработчиков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компьютерное оборудование.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6" name="Текстовое поле 65"/>
          <p:cNvSpPr txBox="1"/>
          <p:nvPr/>
        </p:nvSpPr>
        <p:spPr>
          <a:xfrm>
            <a:off x="133985" y="1445895"/>
            <a:ext cx="275780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 Разработка новых функций и поддержка приложения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Тестирование приложения.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Обратная связь с пользователями.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Маркетинг приложения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7" name="Текстовое поле 66"/>
          <p:cNvSpPr txBox="1"/>
          <p:nvPr/>
        </p:nvSpPr>
        <p:spPr>
          <a:xfrm>
            <a:off x="3387725" y="1445895"/>
            <a:ext cx="20993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сети супермаркетов (Пятерочка, Магнит)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8" name="Текстовое поле 67"/>
          <p:cNvSpPr txBox="1"/>
          <p:nvPr/>
        </p:nvSpPr>
        <p:spPr>
          <a:xfrm>
            <a:off x="678815" y="4732020"/>
            <a:ext cx="302577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разработка и обновление приложения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зарплата сотрудникам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поддержка и обслуживание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маркетинг и реклама.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69" name="Текстовое поле 68"/>
          <p:cNvSpPr txBox="1"/>
          <p:nvPr/>
        </p:nvSpPr>
        <p:spPr>
          <a:xfrm>
            <a:off x="480060" y="901065"/>
            <a:ext cx="227203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1600" i="1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Ключевые активности</a:t>
            </a:r>
            <a:endParaRPr lang="ru-RU" altLang="en-US" i="1"/>
          </a:p>
        </p:txBody>
      </p:sp>
      <p:sp>
        <p:nvSpPr>
          <p:cNvPr id="70" name="Текстовое поле 69"/>
          <p:cNvSpPr txBox="1"/>
          <p:nvPr/>
        </p:nvSpPr>
        <p:spPr>
          <a:xfrm>
            <a:off x="3387725" y="972185"/>
            <a:ext cx="24911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ru-RU" i="1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Ключевые партнеры</a:t>
            </a:r>
            <a:endParaRPr lang="ru-RU" altLang="en-US" i="1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  <a:sym typeface="+mn-ea"/>
            </a:endParaRPr>
          </a:p>
        </p:txBody>
      </p:sp>
      <p:pic>
        <p:nvPicPr>
          <p:cNvPr id="3" name="Рисунок 1" descr="Логотип длинный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36855" y="13335"/>
            <a:ext cx="1898650" cy="5988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4697095" y="792480"/>
            <a:ext cx="2724785" cy="5689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Команда</a:t>
            </a:r>
            <a:endParaRPr lang="ru-RU" sz="48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18" name="Текст 2"/>
          <p:cNvSpPr txBox="1"/>
          <p:nvPr>
            <p:custDataLst>
              <p:tags r:id="rId1"/>
            </p:custDataLst>
          </p:nvPr>
        </p:nvSpPr>
        <p:spPr bwMode="auto">
          <a:xfrm>
            <a:off x="2164415" y="5047001"/>
            <a:ext cx="2743200" cy="150558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Каштанова Дарья Сергеевна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Лидер проекта, исполнитель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Текст 2"/>
          <p:cNvSpPr txBox="1"/>
          <p:nvPr>
            <p:custDataLst>
              <p:tags r:id="rId2"/>
            </p:custDataLst>
          </p:nvPr>
        </p:nvSpPr>
        <p:spPr bwMode="auto">
          <a:xfrm>
            <a:off x="6798331" y="5016521"/>
            <a:ext cx="2970126" cy="129032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Салахова Аделия Вадимовна </a:t>
            </a:r>
            <a:endParaRPr lang="ru-RU" sz="24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indent="0" algn="l">
              <a:buClrTx/>
              <a:buSzTx/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Исполнитель, коллективист</a:t>
            </a:r>
            <a:endParaRPr lang="ru-RU" sz="16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Текст 2"/>
          <p:cNvSpPr txBox="1"/>
          <p:nvPr>
            <p:custDataLst>
              <p:tags r:id="rId3"/>
            </p:custDataLst>
          </p:nvPr>
        </p:nvSpPr>
        <p:spPr bwMode="auto">
          <a:xfrm>
            <a:off x="5595484" y="3071305"/>
            <a:ext cx="654364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400" b="1" dirty="0">
                <a:solidFill>
                  <a:schemeClr val="bg1"/>
                </a:solidFill>
                <a:latin typeface="Gilroy"/>
              </a:rPr>
              <a:t>ФОТО</a:t>
            </a:r>
            <a:endParaRPr lang="ru-RU" sz="1400" dirty="0">
              <a:solidFill>
                <a:schemeClr val="bg1"/>
              </a:solidFill>
              <a:latin typeface="Gilroy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310" y="1609725"/>
            <a:ext cx="2851150" cy="319024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180" y="1609090"/>
            <a:ext cx="2160270" cy="319024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3" name="Рисунок 1" descr="Логотип длинный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10888" y="5658283"/>
            <a:ext cx="2280889" cy="7192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 rot="10800000">
            <a:off x="0" y="0"/>
            <a:ext cx="12192000" cy="125010"/>
            <a:chOff x="0" y="692501"/>
            <a:chExt cx="2624903" cy="97077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8904" y="-77821"/>
            <a:ext cx="121176" cy="7003915"/>
          </a:xfrm>
          <a:prstGeom prst="rect">
            <a:avLst/>
          </a:prstGeom>
        </p:spPr>
      </p:pic>
      <p:pic>
        <p:nvPicPr>
          <p:cNvPr id="11" name="Рисунок 3" descr="Логотип дли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00507" y="5907738"/>
            <a:ext cx="2280889" cy="719256"/>
          </a:xfrm>
          <a:prstGeom prst="rect">
            <a:avLst/>
          </a:prstGeom>
        </p:spPr>
      </p:pic>
      <p:sp>
        <p:nvSpPr>
          <p:cNvPr id="44" name="Скругленный прямоугольник 43"/>
          <p:cNvSpPr/>
          <p:nvPr/>
        </p:nvSpPr>
        <p:spPr>
          <a:xfrm>
            <a:off x="516890" y="1184275"/>
            <a:ext cx="6093460" cy="544195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Текст 2"/>
          <p:cNvSpPr txBox="1"/>
          <p:nvPr/>
        </p:nvSpPr>
        <p:spPr bwMode="auto">
          <a:xfrm>
            <a:off x="8376285" y="1399540"/>
            <a:ext cx="3114675" cy="39751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altLang="en-US" sz="2000" i="1">
                <a:solidFill>
                  <a:schemeClr val="tx1"/>
                </a:solidFill>
                <a:latin typeface="+mn-lt"/>
                <a:ea typeface="+mn-ea"/>
                <a:cs typeface="+mn-lt"/>
              </a:rPr>
              <a:t>Методы продвижения</a:t>
            </a:r>
            <a:endParaRPr lang="en-US" altLang="en-US" sz="2000" i="1">
              <a:solidFill>
                <a:schemeClr val="tx1"/>
              </a:solidFill>
              <a:latin typeface="+mn-lt"/>
              <a:ea typeface="+mn-ea"/>
              <a:cs typeface="+mn-lt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79820" y="270510"/>
            <a:ext cx="6016625" cy="10052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Коммерциализация</a:t>
            </a:r>
            <a:endParaRPr lang="ru-RU" sz="2400" b="1" dirty="0">
              <a:solidFill>
                <a:srgbClr val="8F00FF"/>
              </a:solidFill>
              <a:latin typeface="Gilroy-Bold" panose="00000800000000000000"/>
            </a:endParaRPr>
          </a:p>
        </p:txBody>
      </p:sp>
      <p:sp>
        <p:nvSpPr>
          <p:cNvPr id="47" name="Знак завершения 46"/>
          <p:cNvSpPr/>
          <p:nvPr/>
        </p:nvSpPr>
        <p:spPr>
          <a:xfrm>
            <a:off x="674453" y="1421528"/>
            <a:ext cx="2379584" cy="450967"/>
          </a:xfrm>
          <a:prstGeom prst="flowChartTerminator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Прямые продажи</a:t>
            </a:r>
            <a:endParaRPr lang="ru-RU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053715" y="1421765"/>
            <a:ext cx="3556635" cy="4000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/>
            <a:r>
              <a:rPr lang="en-US" altLang="en-US" sz="2000" b="0" i="0">
                <a:cs typeface="+mn-lt"/>
              </a:rPr>
              <a:t>через мобильные платформы</a:t>
            </a:r>
            <a:endParaRPr lang="en-US" altLang="en-US" sz="2000" b="0" i="0">
              <a:cs typeface="+mn-lt"/>
            </a:endParaRPr>
          </a:p>
          <a:p>
            <a:pPr marL="0" indent="0"/>
            <a:endParaRPr lang="en-US" altLang="en-US" sz="2000" b="0" i="0">
              <a:solidFill>
                <a:srgbClr val="0F1115"/>
              </a:solidFill>
              <a:latin typeface="quote-cjk-patch"/>
              <a:ea typeface="quote-cjk-patch"/>
              <a:cs typeface="+mn-lt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516890" y="196723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/>
            <a:r>
              <a:rPr lang="ru-RU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  <a:sym typeface="+mn-ea"/>
              </a:rPr>
              <a:t>Прямое продвижение в интернете и мобильных маркетах</a:t>
            </a:r>
            <a:endParaRPr lang="ru-RU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  <a:sym typeface="+mn-ea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981710" y="2868295"/>
            <a:ext cx="5628640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ru-RU" altLang="en-US" sz="2000" b="0" i="0">
                <a:cs typeface="+mn-lt"/>
              </a:rPr>
              <a:t> </a:t>
            </a:r>
            <a:r>
              <a:rPr lang="en-US" altLang="en-US" sz="2000" b="0" i="0">
                <a:cs typeface="+mn-lt"/>
              </a:rPr>
              <a:t>Мгновенный доступ к глобальной аудитории</a:t>
            </a:r>
            <a:endParaRPr lang="en-US" altLang="en-US" sz="2000" b="0" i="0">
              <a:cs typeface="+mn-lt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ru-RU" altLang="en-US" sz="2000" b="0" i="0">
                <a:cs typeface="+mn-lt"/>
              </a:rPr>
              <a:t> </a:t>
            </a:r>
            <a:r>
              <a:rPr lang="en-US" altLang="en-US" sz="2000" b="0" i="0">
                <a:cs typeface="+mn-lt"/>
              </a:rPr>
              <a:t>Простая модель монетизации (подписка, </a:t>
            </a:r>
            <a:r>
              <a:rPr lang="ru-RU" altLang="en-US" sz="2000" b="0" i="0">
                <a:cs typeface="+mn-lt"/>
              </a:rPr>
              <a:t>встроенные покупки</a:t>
            </a:r>
            <a:r>
              <a:rPr lang="en-US" altLang="en-US" sz="2000" b="0" i="0">
                <a:cs typeface="+mn-lt"/>
              </a:rPr>
              <a:t>)</a:t>
            </a:r>
            <a:endParaRPr lang="en-US" altLang="en-US" sz="2000" b="0" i="0">
              <a:cs typeface="+mn-lt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ru-RU" altLang="en-US" sz="2000" b="0" i="0">
                <a:cs typeface="+mn-lt"/>
              </a:rPr>
              <a:t> </a:t>
            </a:r>
            <a:r>
              <a:rPr lang="en-US" altLang="en-US" sz="2000" b="0" i="0">
                <a:cs typeface="+mn-lt"/>
              </a:rPr>
              <a:t>Автоматизированные процессы распространения и обновлений</a:t>
            </a:r>
            <a:endParaRPr lang="en-US" altLang="en-US" sz="2000" b="0" i="0">
              <a:cs typeface="+mn-lt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ru-RU" altLang="en-US" sz="2000" b="0" i="0">
                <a:cs typeface="+mn-lt"/>
              </a:rPr>
              <a:t> Прямое взаимодействие пользователей</a:t>
            </a:r>
            <a:endParaRPr lang="ru-RU" altLang="en-US" sz="2000" b="0" i="0">
              <a:cs typeface="+mn-lt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endParaRPr lang="en-US" altLang="en-US" sz="2000" b="0" i="0">
              <a:cs typeface="+mn-lt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en-US" altLang="en-US" sz="2000" b="0" i="0">
                <a:cs typeface="+mn-lt"/>
              </a:rPr>
              <a:t>Отличие от конкурентов: Полная интеграция AI-функционала в единую экосистему, когда конкуренты предлагают разрозненные решения без сквозной автоматизации.</a:t>
            </a:r>
            <a:endParaRPr lang="en-US" altLang="en-US" sz="2000" b="0" i="0">
              <a:cs typeface="+mn-lt"/>
            </a:endParaRPr>
          </a:p>
        </p:txBody>
      </p:sp>
      <p:sp>
        <p:nvSpPr>
          <p:cNvPr id="24" name="Текстовое поле 23"/>
          <p:cNvSpPr txBox="1"/>
          <p:nvPr/>
        </p:nvSpPr>
        <p:spPr>
          <a:xfrm>
            <a:off x="516890" y="2402840"/>
            <a:ext cx="44881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>
                <a:cs typeface="+mn-lt"/>
              </a:rPr>
              <a:t>Преимущества выбранной модели:</a:t>
            </a:r>
            <a:endParaRPr lang="en-US" altLang="ru-RU"/>
          </a:p>
        </p:txBody>
      </p:sp>
      <p:sp>
        <p:nvSpPr>
          <p:cNvPr id="33" name="Текст 2"/>
          <p:cNvSpPr txBox="1"/>
          <p:nvPr/>
        </p:nvSpPr>
        <p:spPr bwMode="auto">
          <a:xfrm>
            <a:off x="7777387" y="2066741"/>
            <a:ext cx="3713828" cy="577036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Цифровой маркетинг (контент маркетинг, контексная реклама)</a:t>
            </a:r>
            <a:endParaRPr lang="ru-RU" alt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25" name="Текст 2"/>
          <p:cNvSpPr txBox="1"/>
          <p:nvPr/>
        </p:nvSpPr>
        <p:spPr bwMode="auto">
          <a:xfrm>
            <a:off x="7774847" y="3118301"/>
            <a:ext cx="3713828" cy="577036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Партнерства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с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ритейлерами</a:t>
            </a:r>
            <a:r>
              <a:rPr lang="ru-RU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(раздача листовок)</a:t>
            </a:r>
            <a:endParaRPr lang="ru-RU" alt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7" name="Текст 2"/>
          <p:cNvSpPr txBox="1"/>
          <p:nvPr/>
        </p:nvSpPr>
        <p:spPr bwMode="auto">
          <a:xfrm>
            <a:off x="7777387" y="4169226"/>
            <a:ext cx="3713828" cy="574762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Социальные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сети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и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мессенджеры</a:t>
            </a:r>
            <a:r>
              <a:rPr lang="ru-RU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(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Таргетированная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реклама</a:t>
            </a:r>
            <a:r>
              <a:rPr lang="ru-RU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)</a:t>
            </a:r>
            <a:endParaRPr lang="ru-RU" alt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8" name="Текст 2"/>
          <p:cNvSpPr txBox="1"/>
          <p:nvPr/>
        </p:nvSpPr>
        <p:spPr bwMode="auto">
          <a:xfrm>
            <a:off x="7775482" y="5217611"/>
            <a:ext cx="3713828" cy="340755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Информационный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сайт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о</a:t>
            </a:r>
            <a:r>
              <a:rPr lang="en-US" altLang="ru-RU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Jost Medium" pitchFamily="2" charset="-52"/>
                <a:cs typeface="Gilroy-Light"/>
              </a:rPr>
              <a:t>продукте</a:t>
            </a:r>
            <a:endParaRPr lang="en-US" alt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42" name="Текстовое поле 41"/>
          <p:cNvSpPr txBox="1"/>
          <p:nvPr/>
        </p:nvSpPr>
        <p:spPr>
          <a:xfrm>
            <a:off x="5615940" y="10248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/>
          <p:nvPr>
            <p:custDataLst>
              <p:tags r:id="rId1"/>
            </p:custDataLst>
          </p:nvPr>
        </p:nvGraphicFramePr>
        <p:xfrm>
          <a:off x="5131435" y="294005"/>
          <a:ext cx="7014845" cy="5671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3240"/>
                <a:gridCol w="2611755"/>
                <a:gridCol w="864870"/>
                <a:gridCol w="1744980"/>
              </a:tblGrid>
              <a:tr h="86931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/>
                    </a:p>
                  </a:txBody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600"/>
                        <a:t>Наименование работ</a:t>
                      </a:r>
                      <a:endParaRPr lang="ru-RU" altLang="en-US" sz="16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600"/>
                        <a:t>Кол-во</a:t>
                      </a:r>
                      <a:endParaRPr lang="ru-RU" altLang="en-US" sz="16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600"/>
                        <a:t>Сумма (тыс.)</a:t>
                      </a:r>
                      <a:endParaRPr lang="ru-RU" altLang="en-US" sz="16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908685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600"/>
                        <a:t>Должности</a:t>
                      </a:r>
                      <a:endParaRPr lang="ru-RU" altLang="en-US" sz="16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/>
                        <a:t>Backend-разработчик</a:t>
                      </a:r>
                      <a:r>
                        <a:rPr lang="ru-RU" altLang="en-US" sz="1400"/>
                        <a:t> и </a:t>
                      </a:r>
                      <a:r>
                        <a:rPr lang="en-US" altLang="en-US" sz="1400"/>
                        <a:t>Мобильный разработчик</a:t>
                      </a:r>
                      <a:r>
                        <a:rPr lang="ru-RU" altLang="en-US" sz="1400"/>
                        <a:t> в одном лице</a:t>
                      </a:r>
                      <a:endParaRPr lang="ru-RU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/>
                        <a:t>1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ru-RU" altLang="en-US" sz="1400"/>
                        <a:t>600</a:t>
                      </a:r>
                      <a:endParaRPr lang="ru-RU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450215">
                <a:tc vMerge="1"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/>
                        <a:t>С</a:t>
                      </a:r>
                      <a:r>
                        <a:rPr lang="ru-RU" altLang="en-US" sz="1400"/>
                        <a:t>пециалист по ИИ</a:t>
                      </a:r>
                      <a:endParaRPr lang="ru-RU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ru-RU" altLang="en-US" sz="1400"/>
                        <a:t>1</a:t>
                      </a:r>
                      <a:endParaRPr lang="ru-RU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/>
                        <a:t>520</a:t>
                      </a:r>
                      <a:endParaRPr lang="ru-RU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530860">
                <a:tc vMerge="1"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/>
                        <a:t>Дизайнер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/>
                        <a:t>1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400"/>
                        <a:t>140</a:t>
                      </a:r>
                      <a:endParaRPr lang="ru-RU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20193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600"/>
                        <a:t>Инфраструктура</a:t>
                      </a:r>
                      <a:r>
                        <a:rPr lang="en-US" altLang="ru-RU" sz="1600"/>
                        <a:t> </a:t>
                      </a:r>
                      <a:r>
                        <a:rPr lang="en-US" altLang="en-US" sz="1600"/>
                        <a:t>и</a:t>
                      </a:r>
                      <a:r>
                        <a:rPr lang="en-US" altLang="ru-RU" sz="1600"/>
                        <a:t> </a:t>
                      </a:r>
                      <a:r>
                        <a:rPr lang="en-US" altLang="en-US" sz="1600"/>
                        <a:t>технологии</a:t>
                      </a:r>
                      <a:endParaRPr lang="en-US" altLang="en-US" sz="16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/>
                        <a:t>Серверное оборудование/облака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400"/>
                    </a:p>
                  </a:txBody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/>
                        <a:t>150</a:t>
                      </a:r>
                      <a:endParaRPr lang="ru-RU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627380">
                <a:tc vMerge="1"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/>
                        <a:t>Лицензия на ПО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400"/>
                    </a:p>
                  </a:txBody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/>
                        <a:t>50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498475">
                <a:tc vMerge="1"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400">
                          <a:sym typeface="+mn-ea"/>
                        </a:rPr>
                        <a:t>API-ключи</a:t>
                      </a:r>
                      <a:endParaRPr lang="en-US" altLang="en-US" sz="1400"/>
                    </a:p>
                  </a:txBody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400"/>
                    </a:p>
                  </a:txBody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ru-RU" altLang="en-US" sz="1400"/>
                        <a:t>120</a:t>
                      </a:r>
                      <a:endParaRPr lang="ru-RU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66040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600"/>
                        <a:t>Административные</a:t>
                      </a:r>
                      <a:r>
                        <a:rPr lang="en-US" altLang="ru-RU" sz="1600"/>
                        <a:t> </a:t>
                      </a:r>
                      <a:r>
                        <a:rPr lang="en-US" altLang="en-US" sz="1600"/>
                        <a:t>расходы</a:t>
                      </a:r>
                      <a:endParaRPr lang="en-US" altLang="en-US" sz="16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/>
                        <a:t>Бухгалтерские услуги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400"/>
                    </a:p>
                  </a:txBody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400"/>
                        <a:t>50</a:t>
                      </a:r>
                      <a:endParaRPr lang="ru-RU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  <a:tr h="608330">
                <a:tc vMerge="1"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400"/>
                        <a:t>Дополнительные админ расходы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1400"/>
                    </a:p>
                  </a:txBody>
                  <a:tcPr marL="45720" marR="45720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400"/>
                        <a:t>5</a:t>
                      </a:r>
                      <a:r>
                        <a:rPr lang="en-US" altLang="en-US" sz="1400"/>
                        <a:t>0</a:t>
                      </a:r>
                      <a:endParaRPr lang="en-US" altLang="en-US" sz="1400"/>
                    </a:p>
                  </a:txBody>
                  <a:tcPr marL="45720" marR="45720" anchor="ctr">
                    <a:lnL w="9525" cmpd="sng">
                      <a:solidFill>
                        <a:srgbClr val="7030A0"/>
                      </a:solidFill>
                      <a:prstDash val="solid"/>
                    </a:lnL>
                    <a:lnR w="9525" cmpd="sng">
                      <a:solidFill>
                        <a:srgbClr val="7030A0"/>
                      </a:solidFill>
                      <a:prstDash val="solid"/>
                    </a:lnR>
                    <a:lnT w="9525" cmpd="sng">
                      <a:solidFill>
                        <a:srgbClr val="7030A0"/>
                      </a:solidFill>
                      <a:prstDash val="solid"/>
                    </a:lnT>
                    <a:lnB w="9525" cmpd="sng">
                      <a:solidFill>
                        <a:srgbClr val="7030A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 rot="10800000">
            <a:off x="0" y="-1"/>
            <a:ext cx="12192000" cy="191225"/>
            <a:chOff x="0" y="692501"/>
            <a:chExt cx="2624903" cy="97077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 rot="10800000">
            <a:off x="0" y="6666864"/>
            <a:ext cx="12192000" cy="191225"/>
            <a:chOff x="0" y="692501"/>
            <a:chExt cx="2624903" cy="9707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2" name="Текстовое поле 1"/>
          <p:cNvSpPr txBox="1"/>
          <p:nvPr/>
        </p:nvSpPr>
        <p:spPr>
          <a:xfrm>
            <a:off x="1625600" y="294005"/>
            <a:ext cx="16376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Смета</a:t>
            </a:r>
            <a:endParaRPr lang="ru-RU" altLang="en-US" sz="40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graphicFrame>
        <p:nvGraphicFramePr>
          <p:cNvPr id="3" name="Таблица 2"/>
          <p:cNvGraphicFramePr/>
          <p:nvPr>
            <p:custDataLst>
              <p:tags r:id="rId2"/>
            </p:custDataLst>
          </p:nvPr>
        </p:nvGraphicFramePr>
        <p:xfrm>
          <a:off x="5158105" y="6133465"/>
          <a:ext cx="703389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9620"/>
                <a:gridCol w="3724275"/>
              </a:tblGrid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>
                          <a:solidFill>
                            <a:srgbClr val="7030A0"/>
                          </a:solidFill>
                        </a:rPr>
                        <a:t>Итог</a:t>
                      </a:r>
                      <a:endParaRPr lang="ru-RU" altLang="en-US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7030A0"/>
                      </a:solidFill>
                      <a:prstDash val="solid"/>
                    </a:lnL>
                    <a:lnR w="12700" cmpd="sng">
                      <a:solidFill>
                        <a:srgbClr val="7030A0"/>
                      </a:solidFill>
                      <a:prstDash val="solid"/>
                    </a:lnR>
                    <a:lnT w="12700" cmpd="sng">
                      <a:solidFill>
                        <a:srgbClr val="7030A0"/>
                      </a:solidFill>
                      <a:prstDash val="solid"/>
                    </a:lnT>
                    <a:lnB w="12700" cmpd="sng">
                      <a:solidFill>
                        <a:srgbClr val="7030A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>
                          <a:solidFill>
                            <a:srgbClr val="7030A0"/>
                          </a:solidFill>
                        </a:rPr>
                        <a:t>1680000</a:t>
                      </a:r>
                      <a:endParaRPr lang="ru-RU" altLang="en-US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7030A0"/>
                      </a:solidFill>
                      <a:prstDash val="solid"/>
                    </a:lnL>
                    <a:lnR w="12700" cmpd="sng">
                      <a:solidFill>
                        <a:srgbClr val="7030A0"/>
                      </a:solidFill>
                      <a:prstDash val="solid"/>
                    </a:lnR>
                    <a:lnT w="12700" cmpd="sng">
                      <a:solidFill>
                        <a:srgbClr val="7030A0"/>
                      </a:solidFill>
                      <a:prstDash val="solid"/>
                    </a:lnT>
                    <a:lnB w="12700" cmpd="sng">
                      <a:solidFill>
                        <a:srgbClr val="7030A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Текстовое поле 16"/>
          <p:cNvSpPr txBox="1"/>
          <p:nvPr/>
        </p:nvSpPr>
        <p:spPr>
          <a:xfrm>
            <a:off x="107315" y="1517650"/>
            <a:ext cx="41027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Для </a:t>
            </a:r>
            <a:r>
              <a:rPr lang="ru-RU" altLang="en-US">
                <a:solidFill>
                  <a:srgbClr val="7030A0"/>
                </a:solidFill>
              </a:rPr>
              <a:t>масштабирования</a:t>
            </a:r>
            <a:r>
              <a:rPr lang="ru-RU" altLang="en-US"/>
              <a:t> проекта понадобятся:</a:t>
            </a:r>
            <a:endParaRPr lang="ru-RU" altLang="en-US"/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107315" y="2455545"/>
            <a:ext cx="3910965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>
                <a:solidFill>
                  <a:srgbClr val="7030A0"/>
                </a:solidFill>
              </a:rPr>
              <a:t>Технические:</a:t>
            </a:r>
            <a:r>
              <a:rPr lang="ru-RU" altLang="en-US" sz="1600"/>
              <a:t> увеличение мощностей облачной инфраструктуры, масштабированиие серверной архитектуры, дополнительные </a:t>
            </a:r>
            <a:r>
              <a:rPr lang="en-US" altLang="en-US" sz="1600"/>
              <a:t>API</a:t>
            </a:r>
            <a:r>
              <a:rPr lang="ru-RU" altLang="en-US" sz="1600"/>
              <a:t>-интеграции.</a:t>
            </a:r>
            <a:endParaRPr lang="ru-RU" altLang="en-US" sz="1600"/>
          </a:p>
          <a:p>
            <a:r>
              <a:rPr lang="ru-RU" altLang="en-US" sz="1600">
                <a:solidFill>
                  <a:srgbClr val="7030A0"/>
                </a:solidFill>
              </a:rPr>
              <a:t>Человеческие:</a:t>
            </a:r>
            <a:r>
              <a:rPr lang="ru-RU" altLang="en-US" sz="1600"/>
              <a:t> увеличение команды разработки, менеджер по партнерам, маркетолог.</a:t>
            </a:r>
            <a:endParaRPr lang="ru-RU" altLang="en-US" sz="1600"/>
          </a:p>
          <a:p>
            <a:pPr algn="just"/>
            <a:r>
              <a:rPr lang="ru-RU" altLang="en-US" sz="1600">
                <a:solidFill>
                  <a:srgbClr val="7030A0"/>
                </a:solidFill>
              </a:rPr>
              <a:t>Финансовые: </a:t>
            </a:r>
            <a:r>
              <a:rPr lang="ru-RU" altLang="en-US" sz="1600"/>
              <a:t>увеличение маркетингового бюджета в 3 раза, инвестиции в развитие новых функций.</a:t>
            </a:r>
            <a:endParaRPr lang="ru-RU" altLang="en-US" sz="1600"/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1379220" y="856615"/>
            <a:ext cx="2130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на разработку </a:t>
            </a:r>
            <a:r>
              <a:rPr lang="en-US" altLang="en-US"/>
              <a:t>MVP</a:t>
            </a:r>
            <a:endParaRPr lang="en-US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195445" y="60464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99" y="6544082"/>
            <a:ext cx="12363683" cy="317145"/>
          </a:xfrm>
          <a:prstGeom prst="rect">
            <a:avLst/>
          </a:prstGeom>
        </p:spPr>
      </p:pic>
      <p:pic>
        <p:nvPicPr>
          <p:cNvPr id="2" name="Рисунок 1" descr="Логотип длинн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4917" y="242468"/>
            <a:ext cx="2280889" cy="719256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272626" y="16267"/>
            <a:ext cx="7816215" cy="11137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FontTx/>
            </a:pPr>
            <a:r>
              <a:rPr lang="ru-RU" sz="40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План продаж/юнит-экономика</a:t>
            </a:r>
            <a:endParaRPr lang="ru-RU" sz="40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  <p:sp>
        <p:nvSpPr>
          <p:cNvPr id="10" name="Прямоугольник: скругленные углы 9"/>
          <p:cNvSpPr/>
          <p:nvPr/>
        </p:nvSpPr>
        <p:spPr>
          <a:xfrm>
            <a:off x="535094" y="1037924"/>
            <a:ext cx="5730241" cy="2560409"/>
          </a:xfrm>
          <a:prstGeom prst="round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60401" y="1151463"/>
            <a:ext cx="491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Планируется привлекать 3200 пользователей в месяц, из которых 1600 будет активна.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401" y="1947330"/>
            <a:ext cx="483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среднем пользователь будет тратить 180 рублей на использование премиум подписки.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0401" y="2820756"/>
            <a:ext cx="446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Ежемесячно планируется 5% доли продаж от активных пользователей приложения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5667" y="3995054"/>
          <a:ext cx="806819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401"/>
                <a:gridCol w="1520042"/>
                <a:gridCol w="1615044"/>
                <a:gridCol w="1365663"/>
                <a:gridCol w="14250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ilroy-Bold" panose="00000800000000000000"/>
                        </a:rPr>
                        <a:t>МЕСЯЦ</a:t>
                      </a:r>
                      <a:endParaRPr lang="ru-RU" dirty="0">
                        <a:latin typeface="Gilroy-Bold" panose="00000800000000000000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Jost"/>
                        </a:rPr>
                        <a:t>1</a:t>
                      </a:r>
                      <a:endParaRPr lang="ru-RU" dirty="0">
                        <a:latin typeface="Jost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Jost"/>
                        </a:rPr>
                        <a:t>2</a:t>
                      </a:r>
                      <a:endParaRPr lang="ru-RU" dirty="0">
                        <a:latin typeface="Jost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Jost"/>
                        </a:rPr>
                        <a:t>3</a:t>
                      </a:r>
                      <a:endParaRPr lang="ru-RU" dirty="0">
                        <a:latin typeface="Jost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Jost"/>
                        </a:rPr>
                        <a:t>4</a:t>
                      </a:r>
                      <a:endParaRPr lang="ru-RU" dirty="0">
                        <a:latin typeface="Jost"/>
                      </a:endParaRPr>
                    </a:p>
                  </a:txBody>
                  <a:tcPr>
                    <a:solidFill>
                      <a:srgbClr val="8F00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/>
                        </a:rPr>
                        <a:t>Конверсия пользователей</a:t>
                      </a:r>
                      <a:endParaRPr lang="ru-RU" dirty="0">
                        <a:latin typeface="Gilroy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5%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-RU" dirty="0"/>
                        <a:t>7</a:t>
                      </a:r>
                      <a:r>
                        <a:rPr lang="ru-RU" dirty="0"/>
                        <a:t>%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-RU" dirty="0"/>
                        <a:t>9</a:t>
                      </a:r>
                      <a:r>
                        <a:rPr lang="ru-RU" dirty="0"/>
                        <a:t>%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-RU" dirty="0"/>
                        <a:t>11</a:t>
                      </a:r>
                      <a:r>
                        <a:rPr lang="ru-RU" dirty="0"/>
                        <a:t>%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/>
                        </a:rPr>
                        <a:t>Средний чек</a:t>
                      </a:r>
                      <a:endParaRPr lang="ru-RU" dirty="0">
                        <a:latin typeface="Gilroy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180 рублей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180 рублей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180 рублей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180 рублей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Gilroy"/>
                        </a:rPr>
                        <a:t>Количество продаж в месяц</a:t>
                      </a:r>
                      <a:endParaRPr lang="ru-RU" dirty="0">
                        <a:latin typeface="Gilroy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-RU" dirty="0"/>
                        <a:t>112</a:t>
                      </a:r>
                      <a:endParaRPr lang="en-US" alt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-RU" dirty="0"/>
                        <a:t>144</a:t>
                      </a:r>
                      <a:endParaRPr lang="en-US" alt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ru-RU" dirty="0"/>
                        <a:t>176</a:t>
                      </a:r>
                      <a:endParaRPr lang="en-US" alt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85690">
            <a:off x="8838823" y="2448661"/>
            <a:ext cx="3163129" cy="4472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/>
          <p:cNvSpPr/>
          <p:nvPr/>
        </p:nvSpPr>
        <p:spPr>
          <a:xfrm>
            <a:off x="431800" y="4817533"/>
            <a:ext cx="6510868" cy="1803400"/>
          </a:xfrm>
          <a:prstGeom prst="round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/>
          <p:cNvSpPr/>
          <p:nvPr/>
        </p:nvSpPr>
        <p:spPr>
          <a:xfrm>
            <a:off x="7780867" y="1303867"/>
            <a:ext cx="4059343" cy="5096933"/>
          </a:xfrm>
          <a:prstGeom prst="round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431800" y="1024467"/>
            <a:ext cx="6510868" cy="3471334"/>
          </a:xfrm>
          <a:prstGeom prst="round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 rot="16200000">
            <a:off x="-3258177" y="3258176"/>
            <a:ext cx="6857999" cy="341644"/>
            <a:chOff x="0" y="692501"/>
            <a:chExt cx="2624903" cy="9707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178801" y="692501"/>
              <a:ext cx="1109519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844161" y="692501"/>
              <a:ext cx="780742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 descr="Логотип длинны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31799" y="69337"/>
            <a:ext cx="2280889" cy="71925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341235" y="102448"/>
            <a:ext cx="4498975" cy="811530"/>
          </a:xfrm>
          <a:prstGeom prst="roundRect">
            <a:avLst/>
          </a:prstGeom>
          <a:solidFill>
            <a:srgbClr val="A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Gilroy-Bold" panose="00000800000000000000"/>
              </a:rPr>
              <a:t>ИТОГИ АКСЕЛЕРАТОРА</a:t>
            </a:r>
            <a:endParaRPr lang="ru-RU" sz="2400" b="1" dirty="0">
              <a:solidFill>
                <a:schemeClr val="bg1"/>
              </a:solidFill>
              <a:latin typeface="Gilroy-Bold" panose="0000080000000000000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261" y="1167474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Было: Идея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Концепция мобильного приложения для совместного ведения списков покупок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Базовые гипотезы о потребностях семей и молодых пар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Общие представления о возможностях монетизации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Стало:  Проработанный проект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Оформлена  финансовая модель 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Составлена смета расходов на разработку продукта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Расчет точки безубыточности 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План монетизации с прогнозом выручки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1260" y="4951862"/>
            <a:ext cx="62653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техническое решение были добавлены: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Облачные технологии для синхронизации данных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</a:t>
            </a:r>
            <a:r>
              <a:rPr lang="en-US" dirty="0">
                <a:solidFill>
                  <a:schemeClr val="bg1"/>
                </a:solidFill>
              </a:rPr>
              <a:t>API-</a:t>
            </a:r>
            <a:r>
              <a:rPr lang="ru-RU" dirty="0">
                <a:solidFill>
                  <a:schemeClr val="bg1"/>
                </a:solidFill>
              </a:rPr>
              <a:t>интеграции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Искусственный интеллект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· Алгоритмы машинного обучения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89171" y="1467064"/>
            <a:ext cx="324273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Исследование ЦА и рынка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· Анализ через интернет источники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· Анализ через официальную статистику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Разработка бизнес-модели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 · Определение монетизации: подписка, партнерские комиссии, реклама.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  · Определение ключевых партнёров и активностей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Исследование рынка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  · Оценка TAM/SAM/SOM.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Расчёт экономики проекта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  · Разработка сметы на разработку.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  · Финансовая модель  со сроком окупаемости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   · Прогноз выручки, расходов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/>
          <p:cNvSpPr/>
          <p:nvPr/>
        </p:nvSpPr>
        <p:spPr>
          <a:xfrm>
            <a:off x="7412992" y="2326803"/>
            <a:ext cx="4059343" cy="3913259"/>
          </a:xfrm>
          <a:prstGeom prst="round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575732" y="1185980"/>
            <a:ext cx="5723466" cy="1878953"/>
          </a:xfrm>
          <a:prstGeom prst="roundRect">
            <a:avLst/>
          </a:prstGeom>
          <a:solidFill>
            <a:srgbClr val="9F00FF"/>
          </a:solidFill>
          <a:ln>
            <a:solidFill>
              <a:srgbClr val="9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 rot="16200000">
            <a:off x="-3258177" y="3258176"/>
            <a:ext cx="6857999" cy="341644"/>
            <a:chOff x="0" y="692501"/>
            <a:chExt cx="2624903" cy="9707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178801" y="692501"/>
              <a:ext cx="1109519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844161" y="692501"/>
              <a:ext cx="780742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 descr="Логотип длинны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85866" y="97572"/>
            <a:ext cx="2280889" cy="71925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591261" y="97572"/>
            <a:ext cx="4498975" cy="811530"/>
          </a:xfrm>
          <a:prstGeom prst="roundRect">
            <a:avLst/>
          </a:prstGeom>
          <a:solidFill>
            <a:srgbClr val="A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Gilroy-Bold" panose="00000800000000000000"/>
              </a:rPr>
              <a:t>ИТОГИ АКСЕЛЕРАТОРА</a:t>
            </a:r>
            <a:endParaRPr lang="ru-RU" sz="2400" b="1" dirty="0">
              <a:solidFill>
                <a:schemeClr val="bg1"/>
              </a:solidFill>
              <a:latin typeface="Gilroy-Bold" panose="0000080000000000000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624" y="2582741"/>
            <a:ext cx="363643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После завершения акселерационной </a:t>
            </a:r>
            <a:r>
              <a:rPr lang="ru-RU">
                <a:solidFill>
                  <a:schemeClr val="bg1"/>
                </a:solidFill>
              </a:rPr>
              <a:t>программы необходимы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· Рекомендации по привлечению команды (технические специалисты, маркетолог, продажи)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· Инвестиции для разработки проекта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· Поддержка в продвижении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· Сотрудничество с программами лояльности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665" y="1371600"/>
            <a:ext cx="5350933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Работа с трекером велась регулярно форматом еженедельных встреч, на которых помогали с</a:t>
            </a:r>
            <a:r>
              <a:rPr lang="en-US" alt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проектом.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Всего проведено 8 рабочих встреч в рамках акселерации.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5757" y="3405726"/>
            <a:ext cx="4718713" cy="33348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71" y="3088864"/>
            <a:ext cx="5139373" cy="28897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6766557" y="1"/>
            <a:ext cx="5425443" cy="6858000"/>
            <a:chOff x="6766557" y="0"/>
            <a:chExt cx="5425443" cy="7025281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6766557" y="0"/>
              <a:ext cx="5425443" cy="7025281"/>
              <a:chOff x="7485728" y="0"/>
              <a:chExt cx="4736755" cy="6888121"/>
            </a:xfrm>
          </p:grpSpPr>
          <p:grpSp>
            <p:nvGrpSpPr>
              <p:cNvPr id="4" name="Группа 3"/>
              <p:cNvGrpSpPr/>
              <p:nvPr/>
            </p:nvGrpSpPr>
            <p:grpSpPr>
              <a:xfrm flipH="1">
                <a:off x="7485728" y="0"/>
                <a:ext cx="4736755" cy="6888121"/>
                <a:chOff x="6102381" y="-12041"/>
                <a:chExt cx="6122282" cy="6888121"/>
              </a:xfrm>
            </p:grpSpPr>
            <p:sp>
              <p:nvSpPr>
                <p:cNvPr id="5" name="Прямоугольник 7"/>
                <p:cNvSpPr/>
                <p:nvPr/>
              </p:nvSpPr>
              <p:spPr>
                <a:xfrm>
                  <a:off x="6103137" y="1742787"/>
                  <a:ext cx="6121524" cy="5131928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9F00FF"/>
                      </a:solidFill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</a:p>
              </p:txBody>
            </p:sp>
            <p:sp>
              <p:nvSpPr>
                <p:cNvPr id="25" name="Прямоугольник 10"/>
                <p:cNvSpPr/>
                <p:nvPr/>
              </p:nvSpPr>
              <p:spPr>
                <a:xfrm>
                  <a:off x="6103137" y="-6261"/>
                  <a:ext cx="6121526" cy="1800326"/>
                </a:xfrm>
                <a:prstGeom prst="rect">
                  <a:avLst/>
                </a:prstGeom>
                <a:solidFill>
                  <a:srgbClr val="FD493D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</a:p>
              </p:txBody>
            </p:sp>
            <p:sp>
              <p:nvSpPr>
                <p:cNvPr id="26" name="Прямоугольник 13"/>
                <p:cNvSpPr/>
                <p:nvPr/>
              </p:nvSpPr>
              <p:spPr>
                <a:xfrm>
                  <a:off x="6102381" y="5347906"/>
                  <a:ext cx="2372738" cy="1515887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solidFill>
                        <a:srgbClr val="FFFFFF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pPr>
                </a:p>
              </p:txBody>
            </p:sp>
            <p:sp>
              <p:nvSpPr>
                <p:cNvPr id="27" name="Прямоугольник 9"/>
                <p:cNvSpPr/>
                <p:nvPr/>
              </p:nvSpPr>
              <p:spPr>
                <a:xfrm>
                  <a:off x="8355782" y="-12041"/>
                  <a:ext cx="3868878" cy="1811885"/>
                </a:xfrm>
                <a:prstGeom prst="rect">
                  <a:avLst/>
                </a:prstGeom>
                <a:solidFill>
                  <a:srgbClr val="FCAF17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ADDAE3"/>
                      </a:solidFill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</a:p>
              </p:txBody>
            </p:sp>
            <p:pic>
              <p:nvPicPr>
                <p:cNvPr id="28" name="Рисунок 24" descr="Рисунок 24"/>
                <p:cNvPicPr>
                  <a:picLocks noChangeAspect="1"/>
                </p:cNvPicPr>
                <p:nvPr/>
              </p:nvPicPr>
              <p:blipFill>
                <a:blip r:embed="rId1" cstate="print"/>
                <a:srcRect b="5188"/>
                <a:stretch>
                  <a:fillRect/>
                </a:stretch>
              </p:blipFill>
              <p:spPr>
                <a:xfrm>
                  <a:off x="8806690" y="2300578"/>
                  <a:ext cx="3417972" cy="4557422"/>
                </a:xfrm>
                <a:prstGeom prst="rect">
                  <a:avLst/>
                </a:prstGeom>
                <a:ln w="12700">
                  <a:miter lim="400000"/>
                  <a:headEnd/>
                  <a:tailEnd/>
                </a:ln>
              </p:spPr>
            </p:pic>
            <p:pic>
              <p:nvPicPr>
                <p:cNvPr id="29" name="image2.png" descr="image2.png"/>
                <p:cNvPicPr>
                  <a:picLocks noChangeAspect="1"/>
                </p:cNvPicPr>
                <p:nvPr/>
              </p:nvPicPr>
              <p:blipFill>
                <a:blip r:embed="rId2" cstate="print"/>
                <a:srcRect t="720" b="5621"/>
                <a:stretch>
                  <a:fillRect/>
                </a:stretch>
              </p:blipFill>
              <p:spPr>
                <a:xfrm>
                  <a:off x="8362274" y="1788748"/>
                  <a:ext cx="3862389" cy="5087332"/>
                </a:xfrm>
                <a:prstGeom prst="rect">
                  <a:avLst/>
                </a:prstGeom>
                <a:ln w="12700">
                  <a:miter lim="400000"/>
                  <a:headEnd/>
                  <a:tailEnd/>
                </a:ln>
              </p:spPr>
            </p:pic>
            <p:sp>
              <p:nvSpPr>
                <p:cNvPr id="30" name="Квадрат"/>
                <p:cNvSpPr/>
                <p:nvPr/>
              </p:nvSpPr>
              <p:spPr>
                <a:xfrm>
                  <a:off x="8355782" y="1805624"/>
                  <a:ext cx="3868878" cy="5052376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Calibri" panose="020F0502020204030204"/>
                    </a:defRPr>
                  </a:pPr>
                  <a:endParaRPr dirty="0"/>
                </a:p>
              </p:txBody>
            </p:sp>
          </p:grpSp>
          <p:pic>
            <p:nvPicPr>
              <p:cNvPr id="32" name="Рисунок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53205" y="177576"/>
                <a:ext cx="1638795" cy="971237"/>
              </a:xfrm>
              <a:prstGeom prst="rect">
                <a:avLst/>
              </a:prstGeom>
            </p:spPr>
          </p:pic>
          <p:sp>
            <p:nvSpPr>
              <p:cNvPr id="7" name="Прямоугольник 6"/>
              <p:cNvSpPr/>
              <p:nvPr/>
            </p:nvSpPr>
            <p:spPr>
              <a:xfrm>
                <a:off x="10557754" y="155643"/>
                <a:ext cx="1634246" cy="1420238"/>
              </a:xfrm>
              <a:prstGeom prst="rect">
                <a:avLst/>
              </a:prstGeom>
              <a:solidFill>
                <a:srgbClr val="FD493D"/>
              </a:solidFill>
              <a:ln>
                <a:solidFill>
                  <a:srgbClr val="FD49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8" name="Рисунок 3" descr="putp_technologies_logo_whit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51997" y="441744"/>
              <a:ext cx="2228749" cy="853656"/>
            </a:xfrm>
            <a:prstGeom prst="rect">
              <a:avLst/>
            </a:prstGeom>
          </p:spPr>
        </p:pic>
        <p:pic>
          <p:nvPicPr>
            <p:cNvPr id="9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7786" y="106680"/>
              <a:ext cx="1914214" cy="1463040"/>
            </a:xfrm>
            <a:prstGeom prst="rect">
              <a:avLst/>
            </a:prstGeom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410" y="1783801"/>
            <a:ext cx="7240346" cy="5118601"/>
          </a:xfrm>
          <a:prstGeom prst="rect">
            <a:avLst/>
          </a:prstGeom>
        </p:spPr>
      </p:pic>
      <p:sp>
        <p:nvSpPr>
          <p:cNvPr id="36" name="Скругленный прямоугольник 19"/>
          <p:cNvSpPr/>
          <p:nvPr/>
        </p:nvSpPr>
        <p:spPr>
          <a:xfrm>
            <a:off x="448945" y="2287905"/>
            <a:ext cx="5182870" cy="900430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821690" y="2507615"/>
            <a:ext cx="4438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 </a:t>
            </a:r>
            <a:r>
              <a:rPr lang="ru-RU" sz="24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Каштанова Дарья Сергеевна</a:t>
            </a:r>
            <a:endParaRPr lang="ru-RU" altLang="en-US" sz="2400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4450" y="400050"/>
            <a:ext cx="663956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spcAft>
                <a:spcPct val="0"/>
              </a:spcAft>
            </a:pPr>
            <a:r>
              <a:rPr lang="ru-RU" sz="2800" i="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НеЗабудка — приложение для семейных покупок, где никто ничего не забудет</a:t>
            </a:r>
            <a:endParaRPr sz="2800" b="1" i="0">
              <a:solidFill>
                <a:srgbClr val="FFFFFF"/>
              </a:solidFill>
              <a:latin typeface="Roboto Condensed"/>
              <a:ea typeface="Roboto Condensed"/>
            </a:endParaRP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7"/>
          <a:srcRect t="19912"/>
          <a:stretch>
            <a:fillRect/>
          </a:stretch>
        </p:blipFill>
        <p:spPr>
          <a:xfrm>
            <a:off x="315595" y="3777615"/>
            <a:ext cx="3042920" cy="2917825"/>
          </a:xfrm>
          <a:prstGeom prst="rect">
            <a:avLst/>
          </a:prstGeom>
        </p:spPr>
      </p:pic>
      <p:sp>
        <p:nvSpPr>
          <p:cNvPr id="15" name="Текстовое поле 14"/>
          <p:cNvSpPr txBox="1"/>
          <p:nvPr/>
        </p:nvSpPr>
        <p:spPr>
          <a:xfrm>
            <a:off x="3482975" y="4883785"/>
            <a:ext cx="4237355" cy="704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800" dirty="0">
                <a:solidFill>
                  <a:srgbClr val="7030A0"/>
                </a:solidFill>
                <a:latin typeface="Circe Bold" panose="020B0602020203020203" charset="0"/>
                <a:cs typeface="Circe Bold" panose="020B0602020203020203" charset="0"/>
              </a:rPr>
              <a:t>+7 987 614 95 13</a:t>
            </a:r>
            <a:endParaRPr lang="ru-RU" sz="2800" dirty="0">
              <a:solidFill>
                <a:srgbClr val="7030A0"/>
              </a:solidFill>
              <a:latin typeface="Circe Bold" panose="020B0602020203020203" charset="0"/>
              <a:cs typeface="Circe Bold" panose="020B0602020203020203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88.04622047244095,&quot;left&quot;:88.22944881889764,&quot;top&quot;:119.75377952755905,&quot;width&quot;:577.1705511811024}"/>
</p:tagLst>
</file>

<file path=ppt/tags/tag2.xml><?xml version="1.0" encoding="utf-8"?>
<p:tagLst xmlns:p="http://schemas.openxmlformats.org/presentationml/2006/main">
  <p:tag name="KSO_WM_DIAGRAM_VIRTUALLY_FRAME" val="{&quot;height&quot;:288.04622047244095,&quot;left&quot;:88.22944881889764,&quot;top&quot;:119.75377952755905,&quot;width&quot;:577.1705511811024}"/>
</p:tagLst>
</file>

<file path=ppt/tags/tag3.xml><?xml version="1.0" encoding="utf-8"?>
<p:tagLst xmlns:p="http://schemas.openxmlformats.org/presentationml/2006/main">
  <p:tag name="KSO_WM_DIAGRAM_VIRTUALLY_FRAME" val="{&quot;height&quot;:288.04622047244095,&quot;left&quot;:88.22944881889764,&quot;top&quot;:119.75377952755905,&quot;width&quot;:577.1705511811024}"/>
</p:tagLst>
</file>

<file path=ppt/tags/tag4.xml><?xml version="1.0" encoding="utf-8"?>
<p:tagLst xmlns:p="http://schemas.openxmlformats.org/presentationml/2006/main">
  <p:tag name="KSO_WM_DIAGRAM_VIRTUALLY_FRAME" val="{&quot;height&quot;:288.04622047244095,&quot;left&quot;:88.22944881889764,&quot;top&quot;:119.75377952755905,&quot;width&quot;:577.1705511811024}"/>
</p:tagLst>
</file>

<file path=ppt/tags/tag5.xml><?xml version="1.0" encoding="utf-8"?>
<p:tagLst xmlns:p="http://schemas.openxmlformats.org/presentationml/2006/main">
  <p:tag name="TABLE_ENDDRAG_ORIGIN_RECT" val="959*389"/>
  <p:tag name="TABLE_ENDDRAG_RECT" val="0*68*959*389"/>
</p:tagLst>
</file>

<file path=ppt/tags/tag6.xml><?xml version="1.0" encoding="utf-8"?>
<p:tagLst xmlns:p="http://schemas.openxmlformats.org/presentationml/2006/main">
  <p:tag name="TABLE_ENDDRAG_ORIGIN_RECT" val="756*484"/>
  <p:tag name="TABLE_ENDDRAG_RECT" val="103*-5*756*484"/>
</p:tagLst>
</file>

<file path=ppt/tags/tag7.xml><?xml version="1.0" encoding="utf-8"?>
<p:tagLst xmlns:p="http://schemas.openxmlformats.org/presentationml/2006/main">
  <p:tag name="KSO_WM_DIAGRAM_VIRTUALLY_FRAME" val="{&quot;height&quot;:335.25141732283464,&quot;left&quot;:84.26377952755905,&quot;top&quot;:125.0467716535433,&quot;width&quot;:777.6263779527559}"/>
</p:tagLst>
</file>

<file path=ppt/tags/tag8.xml><?xml version="1.0" encoding="utf-8"?>
<p:tagLst xmlns:p="http://schemas.openxmlformats.org/presentationml/2006/main">
  <p:tag name="KSO_WM_DIAGRAM_VIRTUALLY_FRAME" val="{&quot;height&quot;:335.25141732283464,&quot;left&quot;:84.26377952755905,&quot;top&quot;:125.0467716535433,&quot;width&quot;:777.6263779527559}"/>
</p:tagLst>
</file>

<file path=ppt/tags/tag9.xml><?xml version="1.0" encoding="utf-8"?>
<p:tagLst xmlns:p="http://schemas.openxmlformats.org/presentationml/2006/main">
  <p:tag name="KSO_WM_DIAGRAM_VIRTUALLY_FRAME" val="{&quot;height&quot;:335.25141732283464,&quot;left&quot;:84.26377952755905,&quot;top&quot;:125.0467716535433,&quot;width&quot;:777.6263779527559}"/>
</p:tagLst>
</file>

<file path=ppt/tags/tag10.xml><?xml version="1.0" encoding="utf-8"?>
<p:tagLst xmlns:p="http://schemas.openxmlformats.org/presentationml/2006/main">
  <p:tag name="TABLE_ENDDRAG_ORIGIN_RECT" val="617*444"/>
  <p:tag name="TABLE_ENDDRAG_RECT" val="342*44*617*444"/>
</p:tagLst>
</file>

<file path=ppt/tags/tag11.xml><?xml version="1.0" encoding="utf-8"?>
<p:tagLst xmlns:p="http://schemas.openxmlformats.org/presentationml/2006/main">
  <p:tag name="TABLE_ENDDRAG_ORIGIN_RECT" val="588*28"/>
  <p:tag name="TABLE_ENDDRAG_RECT" val="371*482*588*2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11437</Words>
  <Application>WPS Presentation</Application>
  <PresentationFormat>Широкоэкранный</PresentationFormat>
  <Paragraphs>554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41" baseType="lpstr">
      <vt:lpstr>Arial</vt:lpstr>
      <vt:lpstr>SimSun</vt:lpstr>
      <vt:lpstr>Wingdings</vt:lpstr>
      <vt:lpstr>Calibri</vt:lpstr>
      <vt:lpstr>Helvetica Neue</vt:lpstr>
      <vt:lpstr>Circe Bold</vt:lpstr>
      <vt:lpstr>Roboto Condensed</vt:lpstr>
      <vt:lpstr>Segoe Print</vt:lpstr>
      <vt:lpstr>Helvetica</vt:lpstr>
      <vt:lpstr>Gilroy-Light</vt:lpstr>
      <vt:lpstr>Jost Medium</vt:lpstr>
      <vt:lpstr>GOST type B</vt:lpstr>
      <vt:lpstr>Raleway SemiBold</vt:lpstr>
      <vt:lpstr>Arial</vt:lpstr>
      <vt:lpstr>Gilroy-Bold</vt:lpstr>
      <vt:lpstr>Gilroy-ExtraBold</vt:lpstr>
      <vt:lpstr>Gilroy-Regular</vt:lpstr>
      <vt:lpstr>Gilroy</vt:lpstr>
      <vt:lpstr>Gilroy-Bold</vt:lpstr>
      <vt:lpstr>quote-cjk-patch</vt:lpstr>
      <vt:lpstr>Century Gothic</vt:lpstr>
      <vt:lpstr>Jost</vt:lpstr>
      <vt:lpstr>Calibri Light</vt:lpstr>
      <vt:lpstr>Microsoft YaHei</vt:lpstr>
      <vt:lpstr>Arial Unicode MS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Дарья Каштанова</dc:creator>
  <cp:lastModifiedBy>kasht</cp:lastModifiedBy>
  <cp:revision>43</cp:revision>
  <dcterms:created xsi:type="dcterms:W3CDTF">2025-10-16T10:34:00Z</dcterms:created>
  <dcterms:modified xsi:type="dcterms:W3CDTF">2025-12-01T12:08:38Z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E5138BEDF2254F7B9965A16CD57B75A0_13</vt:lpwstr>
  </property>
  <property fmtid="{D5CDD505-2E9C-101B-9397-08002B2CF9AE}" pid="3" name="KSOProductBuildVer">
    <vt:lpwstr>1049-12.2.0.23155</vt:lpwstr>
  </property>
</Properties>
</file>