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4" r:id="rId4"/>
    <p:sldId id="295" r:id="rId5"/>
    <p:sldId id="303" r:id="rId6"/>
    <p:sldId id="297" r:id="rId7"/>
    <p:sldId id="299" r:id="rId8"/>
    <p:sldId id="300" r:id="rId9"/>
    <p:sldId id="301" r:id="rId10"/>
    <p:sldId id="302" r:id="rId11"/>
    <p:sldId id="298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70AD"/>
    <a:srgbClr val="00B6F6"/>
    <a:srgbClr val="006DF2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016" autoAdjust="0"/>
  </p:normalViewPr>
  <p:slideViewPr>
    <p:cSldViewPr snapToGrid="0" snapToObjects="1">
      <p:cViewPr varScale="1">
        <p:scale>
          <a:sx n="88" d="100"/>
          <a:sy n="88" d="100"/>
        </p:scale>
        <p:origin x="365" y="7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 smtClean="0"/>
              <a:t>ОБРАЗЕЦ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 smtClean="0"/>
              <a:t>ОБРАЗЕЦ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 smtClean="0"/>
              <a:t>/ </a:t>
            </a:r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 smtClean="0"/>
              <a:t>/ </a:t>
            </a:r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84" Type="http://schemas.openxmlformats.org/officeDocument/2006/relationships/image" Target="../media/image12.png"/><Relationship Id="rId3" Type="http://schemas.openxmlformats.org/officeDocument/2006/relationships/image" Target="../media/image11.png"/><Relationship Id="rId188" Type="http://schemas.openxmlformats.org/officeDocument/2006/relationships/image" Target="../media/image13.png"/><Relationship Id="rId183" Type="http://schemas.openxmlformats.org/officeDocument/2006/relationships/image" Target="../media/image632.svg"/><Relationship Id="rId2" Type="http://schemas.openxmlformats.org/officeDocument/2006/relationships/image" Target="../media/image6.png"/><Relationship Id="rId187" Type="http://schemas.openxmlformats.org/officeDocument/2006/relationships/image" Target="../media/image636.svg"/><Relationship Id="rId1" Type="http://schemas.openxmlformats.org/officeDocument/2006/relationships/slideLayout" Target="../slideLayouts/slideLayout7.xml"/><Relationship Id="rId79" Type="http://schemas.openxmlformats.org/officeDocument/2006/relationships/image" Target="../media/image11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 smtClean="0"/>
              <a:t>Полимерные соединения деревянных профилей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Использование полимерных изделий в строительной сфере при создании балок «</a:t>
            </a:r>
            <a:r>
              <a:rPr lang="ru-RU" dirty="0" err="1" smtClean="0"/>
              <a:t>Деревягина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Докладчик: Абдрахманов Айдар </a:t>
            </a:r>
            <a:r>
              <a:rPr lang="ru-RU" dirty="0" err="1" smtClean="0"/>
              <a:t>Радикович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Должность докладчика: Мастер презентации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670768" y="666196"/>
            <a:ext cx="4685211" cy="16894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77871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70766" y="630008"/>
            <a:ext cx="4685209" cy="168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62000" y="1449480"/>
            <a:ext cx="52428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kern="0" dirty="0" smtClean="0">
                <a:solidFill>
                  <a:srgbClr val="000000"/>
                </a:solidFill>
                <a:ea typeface="Arial Black"/>
                <a:cs typeface="Arial Black"/>
                <a:sym typeface="Montserrat"/>
              </a:rPr>
              <a:t>Цель:</a:t>
            </a:r>
          </a:p>
          <a:p>
            <a:endParaRPr lang="ru-RU" sz="2800" b="1" kern="0" dirty="0" smtClean="0">
              <a:solidFill>
                <a:srgbClr val="000000"/>
              </a:solidFill>
              <a:ea typeface="Arial Black"/>
              <a:cs typeface="Arial Black"/>
              <a:sym typeface="Montserrat"/>
            </a:endParaRPr>
          </a:p>
          <a:p>
            <a:r>
              <a:rPr lang="ru-RU" sz="2800" kern="0" dirty="0" smtClean="0">
                <a:solidFill>
                  <a:srgbClr val="000000"/>
                </a:solidFill>
                <a:sym typeface="Montserrat"/>
              </a:rPr>
              <a:t>Создать соединительные элементы для деревянных профилей из полимерных материалов для возможности крепления деревянных конструкций; внедрить производство в отдаленные регионы.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70764" y="4485412"/>
            <a:ext cx="4685211" cy="16894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70768" y="2560180"/>
            <a:ext cx="4685209" cy="168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55669" y="875857"/>
            <a:ext cx="3482000" cy="119776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b="1" dirty="0" smtClean="0"/>
              <a:t>Снижение стоимости </a:t>
            </a:r>
            <a:r>
              <a:rPr lang="ru-RU" dirty="0" smtClean="0"/>
              <a:t>проектирования, производства и тестирования соединительных элементов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670763" y="2555240"/>
            <a:ext cx="4685211" cy="16894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272368" y="2628504"/>
            <a:ext cx="3482000" cy="119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Fedra Sans Alt Pro"/>
              </a:rPr>
              <a:t>Создание рабочей документации </a:t>
            </a:r>
            <a:r>
              <a:rPr lang="ru-RU" dirty="0" smtClean="0">
                <a:latin typeface="Fedra Sans Alt Pro"/>
              </a:rPr>
              <a:t>для упорядочивания и группировки полимерных соединений</a:t>
            </a:r>
            <a:endParaRPr lang="ru-RU" dirty="0">
              <a:latin typeface="Fedra Sans Alt Pro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72368" y="4750164"/>
            <a:ext cx="3482000" cy="119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Изготовление </a:t>
            </a:r>
            <a:r>
              <a:rPr lang="ru-RU" dirty="0" smtClean="0"/>
              <a:t>изделия на собственных 3Д принтерах для дальнейшей эксплуатации в сфере строительства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811690" y="1709328"/>
            <a:ext cx="391888" cy="64633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1</a:t>
            </a:r>
            <a:endParaRPr lang="ru-RU" sz="3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800800" y="3603312"/>
            <a:ext cx="391888" cy="64633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2</a:t>
            </a:r>
            <a:endParaRPr lang="ru-RU" sz="3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850878" y="5527520"/>
            <a:ext cx="391888" cy="64633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3</a:t>
            </a:r>
            <a:endParaRPr lang="ru-RU" sz="3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Заголовок 5"/>
          <p:cNvSpPr txBox="1">
            <a:spLocks/>
          </p:cNvSpPr>
          <p:nvPr/>
        </p:nvSpPr>
        <p:spPr>
          <a:xfrm>
            <a:off x="7897064" y="283559"/>
            <a:ext cx="2309382" cy="356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000" b="1" kern="0" dirty="0" smtClean="0">
                <a:latin typeface="Montserrat"/>
                <a:ea typeface="Montserrat"/>
                <a:cs typeface="Montserrat"/>
                <a:sym typeface="Montserrat"/>
              </a:rPr>
              <a:t>Задачи проекта: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6296768" y="2295664"/>
            <a:ext cx="2726037" cy="2691371"/>
          </a:xfrm>
          <a:prstGeom prst="ellipse">
            <a:avLst/>
          </a:prstGeom>
          <a:solidFill>
            <a:srgbClr val="7030A0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396431" y="2319256"/>
            <a:ext cx="2726037" cy="2691371"/>
          </a:xfrm>
          <a:prstGeom prst="ellipse">
            <a:avLst/>
          </a:prstGeom>
          <a:solidFill>
            <a:srgbClr val="7030A0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6"/>
            <a:ext cx="11024393" cy="689077"/>
          </a:xfrm>
        </p:spPr>
        <p:txBody>
          <a:bodyPr>
            <a:normAutofit/>
          </a:bodyPr>
          <a:lstStyle/>
          <a:p>
            <a:r>
              <a:rPr lang="ru-RU" sz="3600" kern="0" dirty="0" smtClean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496094" y="2319257"/>
            <a:ext cx="2726037" cy="2691371"/>
          </a:xfrm>
          <a:prstGeom prst="ellipse">
            <a:avLst/>
          </a:prstGeom>
          <a:solidFill>
            <a:srgbClr val="7030A0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669" y="2844443"/>
            <a:ext cx="2723424" cy="141577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1400" b="1" kern="0" dirty="0">
                <a:ln/>
                <a:solidFill>
                  <a:schemeClr val="bg1"/>
                </a:solidFill>
                <a:ea typeface="Arial Black"/>
                <a:cs typeface="Arial Black"/>
                <a:sym typeface="Montserrat"/>
              </a:rPr>
              <a:t>Высокая стоимость производства, тестирования, проектирования и издержек соединительных элементов из металла</a:t>
            </a:r>
            <a:r>
              <a:rPr lang="ru-RU" sz="1600" b="1" kern="0" dirty="0">
                <a:ln/>
                <a:solidFill>
                  <a:schemeClr val="bg1"/>
                </a:solidFill>
                <a:ea typeface="Arial Black"/>
                <a:cs typeface="Arial Black"/>
                <a:sym typeface="Montserrat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64187" y="3182997"/>
            <a:ext cx="2723424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1400" b="1" kern="0" dirty="0" smtClean="0">
                <a:ln/>
                <a:solidFill>
                  <a:schemeClr val="bg1"/>
                </a:solidFill>
                <a:ea typeface="Arial Black"/>
                <a:cs typeface="Arial Black"/>
                <a:sym typeface="Montserrat"/>
              </a:rPr>
              <a:t>Относительно большая масса соединительных элементов из металла;</a:t>
            </a:r>
            <a:endParaRPr lang="ru-RU" sz="1400" b="1" kern="0" dirty="0">
              <a:ln/>
              <a:solidFill>
                <a:schemeClr val="bg1"/>
              </a:solidFill>
              <a:ea typeface="Arial Black"/>
              <a:cs typeface="Arial Black"/>
              <a:sym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13730" y="3056573"/>
            <a:ext cx="2723424" cy="1169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1400" b="1" kern="0" dirty="0" smtClean="0">
                <a:ln/>
                <a:solidFill>
                  <a:schemeClr val="bg1"/>
                </a:solidFill>
                <a:ea typeface="Arial Black"/>
                <a:cs typeface="Arial Black"/>
                <a:sym typeface="Montserrat"/>
              </a:rPr>
              <a:t>Высокие трудозатраты изготовления соединительных элементов (время, оборудование и т.д.);</a:t>
            </a:r>
            <a:endParaRPr lang="ru-RU" sz="1400" b="1" kern="0" dirty="0">
              <a:ln/>
              <a:solidFill>
                <a:schemeClr val="bg1"/>
              </a:solidFill>
              <a:ea typeface="Arial Black"/>
              <a:cs typeface="Arial Black"/>
              <a:sym typeface="Montserra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11636" y="1095190"/>
            <a:ext cx="6949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411973" y="1095190"/>
            <a:ext cx="6949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312310" y="1095190"/>
            <a:ext cx="6949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3</a:t>
            </a:r>
            <a:endParaRPr lang="ru-RU" sz="6600" b="1" dirty="0" smtClean="0">
              <a:solidFill>
                <a:srgbClr val="9F70AD"/>
              </a:solidFill>
              <a:latin typeface="Fedra Sans Pro Bold" panose="020B0804040000020004" pitchFamily="34" charset="0"/>
              <a:ea typeface="Fedra Sans Alt Pro" charset="0"/>
              <a:cs typeface="Fedra Sans Alt Pro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9175205" y="2218165"/>
            <a:ext cx="2726037" cy="2691371"/>
          </a:xfrm>
          <a:prstGeom prst="ellipse">
            <a:avLst/>
          </a:prstGeom>
          <a:solidFill>
            <a:srgbClr val="7030A0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254116" y="3056572"/>
            <a:ext cx="2723424" cy="1169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1400" b="1" kern="0" dirty="0" smtClean="0">
                <a:ln/>
                <a:solidFill>
                  <a:schemeClr val="bg1"/>
                </a:solidFill>
                <a:ea typeface="Arial Black"/>
                <a:cs typeface="Arial Black"/>
                <a:sym typeface="Montserrat"/>
              </a:rPr>
              <a:t>Отсутствие в отдаленных регионах заводов для производства соединительных элементов из металла.</a:t>
            </a:r>
            <a:endParaRPr lang="ru-RU" sz="1400" b="1" kern="0" dirty="0">
              <a:ln/>
              <a:solidFill>
                <a:schemeClr val="bg1"/>
              </a:solidFill>
              <a:ea typeface="Arial Black"/>
              <a:cs typeface="Arial Black"/>
              <a:sym typeface="Montserra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268352" y="1141767"/>
            <a:ext cx="6949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4</a:t>
            </a:r>
            <a:endParaRPr lang="ru-RU" sz="6600" b="1" dirty="0" smtClean="0">
              <a:solidFill>
                <a:srgbClr val="9F70AD"/>
              </a:solidFill>
              <a:latin typeface="Fedra Sans Pro Bold" panose="020B0804040000020004" pitchFamily="34" charset="0"/>
              <a:ea typeface="Fedra Sans Alt Pro" charset="0"/>
              <a:cs typeface="Fedra Sans Alt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6"/>
            <a:ext cx="11024393" cy="793580"/>
          </a:xfrm>
        </p:spPr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b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3864" y="1694549"/>
            <a:ext cx="42591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Fedra Sans Alt Pro"/>
              </a:rPr>
              <a:t>Предлагаем использовать для соединения деревянных конструкций «балка «</a:t>
            </a:r>
            <a:r>
              <a:rPr lang="ru-RU" sz="2000" dirty="0" err="1" smtClean="0">
                <a:latin typeface="Fedra Sans Alt Pro"/>
              </a:rPr>
              <a:t>Деревягина</a:t>
            </a:r>
            <a:r>
              <a:rPr lang="ru-RU" sz="2000" dirty="0" smtClean="0">
                <a:latin typeface="Fedra Sans Alt Pro"/>
              </a:rPr>
              <a:t>» </a:t>
            </a:r>
            <a:r>
              <a:rPr lang="ru-RU" sz="2000" dirty="0" smtClean="0">
                <a:latin typeface="Fedra Sans Alt Pro"/>
              </a:rPr>
              <a:t>полимерны</a:t>
            </a:r>
            <a:r>
              <a:rPr lang="ru-RU" sz="2000" dirty="0">
                <a:latin typeface="Fedra Sans Alt Pro"/>
              </a:rPr>
              <a:t>е</a:t>
            </a:r>
            <a:r>
              <a:rPr lang="ru-RU" sz="2000" dirty="0" smtClean="0">
                <a:latin typeface="Fedra Sans Alt Pro"/>
              </a:rPr>
              <a:t> детали</a:t>
            </a:r>
            <a:r>
              <a:rPr lang="ru-RU" sz="2000" dirty="0" smtClean="0">
                <a:latin typeface="Fedra Sans Alt Pro"/>
              </a:rPr>
              <a:t>, </a:t>
            </a:r>
            <a:r>
              <a:rPr lang="ru-RU" sz="2000" dirty="0" smtClean="0">
                <a:latin typeface="Fedra Sans Alt Pro"/>
              </a:rPr>
              <a:t>изготовленные </a:t>
            </a:r>
            <a:r>
              <a:rPr lang="ru-RU" sz="2000" dirty="0" smtClean="0">
                <a:latin typeface="Fedra Sans Alt Pro"/>
              </a:rPr>
              <a:t>из</a:t>
            </a:r>
            <a:r>
              <a:rPr lang="en-US" sz="2000" dirty="0">
                <a:latin typeface="Fedra Sans Alt Pro"/>
              </a:rPr>
              <a:t> </a:t>
            </a:r>
            <a:r>
              <a:rPr lang="ru-RU" sz="2000" dirty="0" smtClean="0">
                <a:latin typeface="Fedra Sans Alt Pro"/>
              </a:rPr>
              <a:t>полиэтилентерефталата гликоль –модифицированного.</a:t>
            </a:r>
          </a:p>
        </p:txBody>
      </p:sp>
      <p:pic>
        <p:nvPicPr>
          <p:cNvPr id="4098" name="Picture 2" descr="https://cdn.discordapp.com/attachments/632857449048702978/1174674236565110785/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257" y="848536"/>
            <a:ext cx="7002304" cy="393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285353" y="5057045"/>
            <a:ext cx="7942111" cy="36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</a:rPr>
              <a:t>3Д-модель балки «</a:t>
            </a:r>
            <a:r>
              <a:rPr lang="ru-RU" dirty="0" err="1" smtClean="0">
                <a:solidFill>
                  <a:srgbClr val="333333"/>
                </a:solidFill>
              </a:rPr>
              <a:t>Деревягина</a:t>
            </a:r>
            <a:r>
              <a:rPr lang="ru-RU" dirty="0" smtClean="0">
                <a:solidFill>
                  <a:srgbClr val="333333"/>
                </a:solidFill>
              </a:rPr>
              <a:t>» с использованием полимерных деталей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094" y="320895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+mj-lt"/>
              </a:rPr>
              <a:t>Рынок </a:t>
            </a:r>
            <a:endParaRPr lang="ru-RU" sz="3200" dirty="0">
              <a:latin typeface="+mj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6093" y="876255"/>
            <a:ext cx="110243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cs typeface="Calibri" panose="020F0502020204030204" pitchFamily="34" charset="0"/>
              </a:rPr>
              <a:t>Строительный рынок во все времена остается очень востребованной сферой, независимо от материала из которого изготавливается конструкция. С годами объем работ, выполняемый по этому виду деятельности только растет.</a:t>
            </a:r>
            <a:endParaRPr lang="ru-RU" sz="1800" dirty="0"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062" y="1799585"/>
            <a:ext cx="7978456" cy="4419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9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3238" y="48355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6264" y="758905"/>
            <a:ext cx="108435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cs typeface="Calibri" panose="020F0502020204030204" pitchFamily="34" charset="0"/>
              </a:rPr>
              <a:t>Анализируя карту расположения металлургических заводов мы пришли к выводу, что в отдаленных районах имеется </a:t>
            </a:r>
            <a:r>
              <a:rPr lang="ru-RU" sz="1800" dirty="0" smtClean="0">
                <a:cs typeface="Calibri" panose="020F0502020204030204" pitchFamily="34" charset="0"/>
              </a:rPr>
              <a:t>дефицит металлических деталей </a:t>
            </a:r>
            <a:r>
              <a:rPr lang="ru-RU" sz="1800" dirty="0">
                <a:cs typeface="Calibri" panose="020F0502020204030204" pitchFamily="34" charset="0"/>
              </a:rPr>
              <a:t>для изготовления балки </a:t>
            </a:r>
            <a:r>
              <a:rPr lang="ru-RU" sz="1800" dirty="0" smtClean="0">
                <a:cs typeface="Calibri" panose="020F0502020204030204" pitchFamily="34" charset="0"/>
              </a:rPr>
              <a:t>«</a:t>
            </a:r>
            <a:r>
              <a:rPr lang="ru-RU" sz="1800" dirty="0" err="1" smtClean="0">
                <a:cs typeface="Calibri" panose="020F0502020204030204" pitchFamily="34" charset="0"/>
              </a:rPr>
              <a:t>Деревягина</a:t>
            </a:r>
            <a:r>
              <a:rPr lang="ru-RU" sz="1800" dirty="0" smtClean="0">
                <a:cs typeface="Calibri" panose="020F0502020204030204" pitchFamily="34" charset="0"/>
              </a:rPr>
              <a:t>». В Московской, Ленинградской, Свердловской и Челябинской области сконцентрировано большое количество заводов, в отличии от отдаленных северных регионов (например, Республика Саха (Якутия), Чукотский АО, Архангельская область и т.д.). </a:t>
            </a:r>
            <a:r>
              <a:rPr lang="ru-RU" sz="1800" dirty="0">
                <a:cs typeface="Calibri" panose="020F0502020204030204" pitchFamily="34" charset="0"/>
              </a:rPr>
              <a:t>Следовательно, </a:t>
            </a:r>
            <a:r>
              <a:rPr lang="ru-RU" sz="1800" dirty="0" smtClean="0">
                <a:cs typeface="Calibri" panose="020F0502020204030204" pitchFamily="34" charset="0"/>
              </a:rPr>
              <a:t>данные районы </a:t>
            </a:r>
            <a:r>
              <a:rPr lang="ru-RU" sz="1800" dirty="0">
                <a:cs typeface="Calibri" panose="020F0502020204030204" pitchFamily="34" charset="0"/>
              </a:rPr>
              <a:t>открыты для реализации нашей </a:t>
            </a:r>
            <a:r>
              <a:rPr lang="ru-RU" sz="1800" dirty="0" smtClean="0">
                <a:cs typeface="Calibri" panose="020F0502020204030204" pitchFamily="34" charset="0"/>
              </a:rPr>
              <a:t>продукции, так как изготовление полимерных изделий не требует наличие металлургических заводов поблизости.</a:t>
            </a:r>
            <a:endParaRPr lang="ru-RU" sz="1800" dirty="0">
              <a:cs typeface="Calibri" panose="020F0502020204030204" pitchFamily="34" charset="0"/>
            </a:endParaRPr>
          </a:p>
        </p:txBody>
      </p:sp>
      <p:pic>
        <p:nvPicPr>
          <p:cNvPr id="2050" name="Picture 2" descr="https://sun9-29.userapi.com/impg/1MBqvp9tsFTyCFbxuNVspfcuIR3SLwfMAokqYw/8oSX_T6dyws.jpg?size=814x379&amp;quality=96&amp;sign=3f6949000b682b87649de410814a222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8" y="2790230"/>
            <a:ext cx="10417212" cy="342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6263" y="989210"/>
            <a:ext cx="1060508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Fedra Sans Alt Pro"/>
                <a:cs typeface="Calibri" panose="020F0502020204030204" pitchFamily="34" charset="0"/>
              </a:rPr>
              <a:t>Анализ конкурентов выявил, что в Тюменской области производством соединений из полимерных материалов не занимаются;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Fedra Sans Alt Pro"/>
                <a:cs typeface="Calibri" panose="020F0502020204030204" pitchFamily="34" charset="0"/>
              </a:rPr>
              <a:t>Компании, изготавливающие соединительные элементы из металлических </a:t>
            </a:r>
            <a:r>
              <a:rPr lang="ru-RU" sz="2000" dirty="0" smtClean="0">
                <a:latin typeface="Fedra Sans Alt Pro"/>
                <a:cs typeface="Calibri" panose="020F0502020204030204" pitchFamily="34" charset="0"/>
              </a:rPr>
              <a:t>материалов (например металлургический завод «Электросталь Тюмени» (филиал ООО «УМК-Сталь»));</a:t>
            </a:r>
            <a:endParaRPr lang="ru-RU" sz="2000" dirty="0">
              <a:latin typeface="Fedra Sans Alt Pro"/>
              <a:cs typeface="Calibri" panose="020F0502020204030204" pitchFamily="34" charset="0"/>
            </a:endParaRPr>
          </a:p>
        </p:txBody>
      </p:sp>
      <p:pic>
        <p:nvPicPr>
          <p:cNvPr id="2050" name="Picture 2" descr="Как анализ конкурентов помогает увеличивать продажи | Статьи SEO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78" y="2620426"/>
            <a:ext cx="596265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65370" y="873697"/>
            <a:ext cx="109551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latin typeface="Fedra Sans Alt Pro"/>
                <a:cs typeface="Calibri" panose="020F0502020204030204" pitchFamily="34" charset="0"/>
              </a:rPr>
              <a:t>В ходе расчетов было выявлено, что для запуска нашего проекта нам необходимо закупить 10 принтеров стоимость 25.000р.</a:t>
            </a:r>
          </a:p>
          <a:p>
            <a:r>
              <a:rPr lang="ru-RU" sz="1800" dirty="0" smtClean="0">
                <a:latin typeface="Fedra Sans Alt Pro"/>
                <a:cs typeface="Calibri" panose="020F0502020204030204" pitchFamily="34" charset="0"/>
              </a:rPr>
              <a:t>Для окупаемости необходимо продать 120 деталей стоимостью 1400р</a:t>
            </a:r>
            <a:r>
              <a:rPr lang="ru-RU" sz="1800" dirty="0" smtClean="0">
                <a:latin typeface="Fedra Sans Alt Pro"/>
                <a:cs typeface="Calibri" panose="020F0502020204030204" pitchFamily="34" charset="0"/>
              </a:rPr>
              <a:t>.</a:t>
            </a:r>
          </a:p>
          <a:p>
            <a:r>
              <a:rPr lang="ru-RU" sz="1800" dirty="0" smtClean="0">
                <a:latin typeface="Fedra Sans Alt Pro"/>
                <a:cs typeface="Calibri" panose="020F0502020204030204" pitchFamily="34" charset="0"/>
              </a:rPr>
              <a:t>Количество изделий на один погонный метр приблизительно равняется двум, что означает, что на одну шестиметровую балку будет израсходовано 13 шпонок.</a:t>
            </a:r>
            <a:endParaRPr lang="ru-RU" sz="1800" dirty="0">
              <a:latin typeface="Fedra Sans Alt Pro"/>
              <a:cs typeface="Calibri" panose="020F0502020204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323362"/>
              </p:ext>
            </p:extLst>
          </p:nvPr>
        </p:nvGraphicFramePr>
        <p:xfrm>
          <a:off x="565370" y="2925037"/>
          <a:ext cx="10944222" cy="2604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8074">
                  <a:extLst>
                    <a:ext uri="{9D8B030D-6E8A-4147-A177-3AD203B41FA5}">
                      <a16:colId xmlns:a16="http://schemas.microsoft.com/office/drawing/2014/main" val="2006486631"/>
                    </a:ext>
                  </a:extLst>
                </a:gridCol>
                <a:gridCol w="3648074">
                  <a:extLst>
                    <a:ext uri="{9D8B030D-6E8A-4147-A177-3AD203B41FA5}">
                      <a16:colId xmlns:a16="http://schemas.microsoft.com/office/drawing/2014/main" val="3845358353"/>
                    </a:ext>
                  </a:extLst>
                </a:gridCol>
                <a:gridCol w="3648074">
                  <a:extLst>
                    <a:ext uri="{9D8B030D-6E8A-4147-A177-3AD203B41FA5}">
                      <a16:colId xmlns:a16="http://schemas.microsoft.com/office/drawing/2014/main" val="3019103829"/>
                    </a:ext>
                  </a:extLst>
                </a:gridCol>
              </a:tblGrid>
              <a:tr h="54202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Плюсы полимерных соединений</a:t>
                      </a:r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Минусы металлических конструкций</a:t>
                      </a:r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Выгода от полимерных</a:t>
                      </a:r>
                      <a:r>
                        <a:rPr lang="ru-RU" sz="1600" baseline="0" dirty="0" smtClean="0"/>
                        <a:t> соединений</a:t>
                      </a:r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094088"/>
                  </a:ext>
                </a:extLst>
              </a:tr>
              <a:tr h="54202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Сравнительно</a:t>
                      </a:r>
                      <a:r>
                        <a:rPr lang="ru-RU" sz="1600" baseline="0" dirty="0" smtClean="0"/>
                        <a:t> малый удельный вес изделия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Большой</a:t>
                      </a:r>
                      <a:r>
                        <a:rPr lang="ru-RU" sz="1600" baseline="0" dirty="0" smtClean="0"/>
                        <a:t> вес изделия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Снижает затраты на технологическую оснастку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086908"/>
                  </a:ext>
                </a:extLst>
              </a:tr>
              <a:tr h="86715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Отсутствие коррозии на материале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Коррозия и окисление с течением времени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 требуют</a:t>
                      </a:r>
                      <a:r>
                        <a:rPr lang="ru-RU" sz="1600" baseline="0" dirty="0" smtClean="0"/>
                        <a:t> дополнительных расходов на антикоррозийную обработку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296014"/>
                  </a:ext>
                </a:extLst>
              </a:tr>
              <a:tr h="54202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Гибкий</a:t>
                      </a:r>
                      <a:r>
                        <a:rPr lang="ru-RU" sz="1600" baseline="0" dirty="0" smtClean="0"/>
                        <a:t> материал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Жесткий материал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Компенсация деформаций деревянных</a:t>
                      </a:r>
                      <a:r>
                        <a:rPr lang="ru-RU" sz="1600" baseline="0" dirty="0" smtClean="0"/>
                        <a:t> элементов</a:t>
                      </a:r>
                      <a:endParaRPr lang="ru-RU" sz="16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837025"/>
                  </a:ext>
                </a:extLst>
              </a:tr>
            </a:tbl>
          </a:graphicData>
        </a:graphic>
      </p:graphicFrame>
      <p:pic>
        <p:nvPicPr>
          <p:cNvPr id="8" name="Graphic 192">
            <a:extLst>
              <a:ext uri="{FF2B5EF4-FFF2-40B4-BE49-F238E27FC236}">
                <a16:creationId xmlns:a16="http://schemas.microsoft.com/office/drawing/2014/main" id="{AB6BC29D-EBD3-4070-BB3C-6370077C5F9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96DAC541-7B7A-43D3-8B79-37D633B846F1}">
                <asvg:svgBlip xmlns=""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2118653" y="2535614"/>
            <a:ext cx="324000" cy="324000"/>
          </a:xfrm>
          <a:prstGeom prst="rect">
            <a:avLst/>
          </a:prstGeom>
        </p:spPr>
      </p:pic>
      <p:pic>
        <p:nvPicPr>
          <p:cNvPr id="9" name="Graphic 194">
            <a:extLst>
              <a:ext uri="{FF2B5EF4-FFF2-40B4-BE49-F238E27FC236}">
                <a16:creationId xmlns:a16="http://schemas.microsoft.com/office/drawing/2014/main" id="{18306A38-8D07-4F8E-AFCD-491CC54763BA}"/>
              </a:ext>
            </a:extLst>
          </p:cNvPr>
          <p:cNvPicPr>
            <a:picLocks noChangeAspect="1"/>
          </p:cNvPicPr>
          <p:nvPr/>
        </p:nvPicPr>
        <p:blipFill>
          <a:blip r:embed="rId184">
            <a:biLevel thresh="75000"/>
            <a:extLst>
              <a:ext uri="{96DAC541-7B7A-43D3-8B79-37D633B846F1}">
                <asvg:svgBlip xmlns=""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5867910" y="2535614"/>
            <a:ext cx="324000" cy="324000"/>
          </a:xfrm>
          <a:prstGeom prst="rect">
            <a:avLst/>
          </a:prstGeom>
        </p:spPr>
      </p:pic>
      <p:pic>
        <p:nvPicPr>
          <p:cNvPr id="10" name="Graphic 1786">
            <a:extLst>
              <a:ext uri="{FF2B5EF4-FFF2-40B4-BE49-F238E27FC236}">
                <a16:creationId xmlns:a16="http://schemas.microsoft.com/office/drawing/2014/main" id="{561466B1-F8E7-4DAB-A110-FE6A04BE5AC9}"/>
              </a:ext>
            </a:extLst>
          </p:cNvPr>
          <p:cNvPicPr>
            <a:picLocks noChangeAspect="1"/>
          </p:cNvPicPr>
          <p:nvPr/>
        </p:nvPicPr>
        <p:blipFill>
          <a:blip r:embed="rId188">
            <a:biLevel thresh="75000"/>
            <a:extLst>
              <a:ext uri="{96DAC541-7B7A-43D3-8B79-37D633B846F1}">
                <asvg:svgBlip xmlns=""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9617167" y="2535614"/>
            <a:ext cx="324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 smtClean="0"/>
              <a:t>Полимерные соединения деревянных профилей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</a:t>
            </a:r>
            <a:r>
              <a:rPr lang="ru-RU" sz="3600" kern="0" dirty="0" smtClean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1647396" y="1704276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r>
              <a:rPr lang="ru-RU" sz="2000" dirty="0" smtClean="0">
                <a:latin typeface="Fedra Sans Alt Pro Light" panose="020B0304040000020004" pitchFamily="34" charset="0"/>
              </a:rPr>
              <a:t>Проектирование 3Д моделей соединительных элементов для дальнейшего производства</a:t>
            </a:r>
            <a:endParaRPr lang="ru-RU" sz="2000" dirty="0">
              <a:latin typeface="Fedra Sans Alt Pro Light" panose="020B03040400000200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1659" y="1411254"/>
            <a:ext cx="6949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1</a:t>
            </a: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1630171" y="3373656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r>
              <a:rPr lang="ru-RU" sz="2000" dirty="0" smtClean="0">
                <a:latin typeface="Fedra Sans Alt Pro Light" panose="020B0304040000020004" pitchFamily="34" charset="0"/>
              </a:rPr>
              <a:t>Создание и испытание образцов</a:t>
            </a:r>
            <a:endParaRPr lang="ru-RU" sz="2000" dirty="0">
              <a:latin typeface="Fedra Sans Alt Pro Light" panose="020B03040400000200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86527" y="3061805"/>
            <a:ext cx="6949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2</a:t>
            </a:r>
          </a:p>
        </p:txBody>
      </p:sp>
      <p:sp>
        <p:nvSpPr>
          <p:cNvPr id="11" name="Содержимое 3"/>
          <p:cNvSpPr txBox="1">
            <a:spLocks/>
          </p:cNvSpPr>
          <p:nvPr/>
        </p:nvSpPr>
        <p:spPr>
          <a:xfrm>
            <a:off x="1630171" y="4936338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r>
              <a:rPr lang="ru-RU" sz="2000" dirty="0" smtClean="0">
                <a:latin typeface="Fedra Sans Alt Pro Light" panose="020B0304040000020004" pitchFamily="34" charset="0"/>
              </a:rPr>
              <a:t>Классификация и упорядочивание элементов</a:t>
            </a:r>
            <a:endParaRPr lang="ru-RU" sz="2000" dirty="0">
              <a:latin typeface="Fedra Sans Alt Pro Light" panose="020B03040400000200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1659" y="4670500"/>
            <a:ext cx="68110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3</a:t>
            </a:r>
            <a:endParaRPr lang="ru-RU" sz="6600" b="1" dirty="0">
              <a:solidFill>
                <a:srgbClr val="9F70AD"/>
              </a:solidFill>
              <a:latin typeface="Fedra Sans Pro Bold" panose="020B0804040000020004" pitchFamily="34" charset="0"/>
              <a:ea typeface="Fedra Sans Alt Pro" charset="0"/>
              <a:cs typeface="Fedra Sans Alt Pro" charset="0"/>
            </a:endParaRP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7021619" y="1704276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endParaRPr lang="ru-RU" sz="1800" dirty="0">
              <a:latin typeface="Fedra Sans Alt Pro Light" panose="020B03040400000200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12041" y="1441251"/>
            <a:ext cx="8217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4</a:t>
            </a:r>
          </a:p>
        </p:txBody>
      </p:sp>
      <p:sp>
        <p:nvSpPr>
          <p:cNvPr id="16" name="Содержимое 3"/>
          <p:cNvSpPr txBox="1">
            <a:spLocks/>
          </p:cNvSpPr>
          <p:nvPr/>
        </p:nvSpPr>
        <p:spPr>
          <a:xfrm>
            <a:off x="7021619" y="1704276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r>
              <a:rPr lang="ru-RU" sz="2000" dirty="0" smtClean="0">
                <a:latin typeface="Fedra Sans Alt Pro Light" panose="020B0304040000020004" pitchFamily="34" charset="0"/>
              </a:rPr>
              <a:t>Старт продажи продукции</a:t>
            </a:r>
            <a:endParaRPr lang="ru-RU" sz="2000" dirty="0">
              <a:latin typeface="Fedra Sans Alt Pro Light" panose="020B03040400000200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12041" y="2894412"/>
            <a:ext cx="8217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9F70AD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rPr>
              <a:t>5</a:t>
            </a:r>
          </a:p>
        </p:txBody>
      </p:sp>
      <p:sp>
        <p:nvSpPr>
          <p:cNvPr id="19" name="Содержимое 3"/>
          <p:cNvSpPr txBox="1">
            <a:spLocks/>
          </p:cNvSpPr>
          <p:nvPr/>
        </p:nvSpPr>
        <p:spPr>
          <a:xfrm>
            <a:off x="7021619" y="3157437"/>
            <a:ext cx="3816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base">
              <a:buNone/>
            </a:pPr>
            <a:r>
              <a:rPr lang="ru-RU" sz="2000" dirty="0" smtClean="0">
                <a:latin typeface="Fedra Sans Alt Pro Light" panose="020B0304040000020004" pitchFamily="34" charset="0"/>
              </a:rPr>
              <a:t>Непрерывное развитие и инновации</a:t>
            </a:r>
            <a:endParaRPr lang="ru-RU" sz="2000" dirty="0">
              <a:latin typeface="Fedra Sans Alt Pro Light" panose="020B0304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6263" y="1368425"/>
            <a:ext cx="10944225" cy="20510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843778" y="1772764"/>
            <a:ext cx="2100717" cy="711346"/>
            <a:chOff x="2279212" y="2384454"/>
            <a:chExt cx="2089095" cy="692704"/>
          </a:xfrm>
        </p:grpSpPr>
        <p:sp>
          <p:nvSpPr>
            <p:cNvPr id="9" name="TextBox 8"/>
            <p:cNvSpPr txBox="1"/>
            <p:nvPr/>
          </p:nvSpPr>
          <p:spPr>
            <a:xfrm>
              <a:off x="2279212" y="2384454"/>
              <a:ext cx="1983636" cy="50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Копылов Максим Сергеевич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79212" y="2823242"/>
              <a:ext cx="208909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smtClean="0"/>
                <a:t>Лидер</a:t>
              </a:r>
              <a:endParaRPr lang="ru-RU" sz="1050" dirty="0">
                <a:latin typeface="Fedra Sans Alt Pro"/>
              </a:endParaRPr>
            </a:p>
          </p:txBody>
        </p:sp>
      </p:grpSp>
      <p:pic>
        <p:nvPicPr>
          <p:cNvPr id="11" name="Рисунок 10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576264" y="1368425"/>
            <a:ext cx="1158409" cy="1183002"/>
          </a:xfrm>
          <a:prstGeom prst="ellipse">
            <a:avLst/>
          </a:prstGeom>
          <a:ln>
            <a:noFill/>
          </a:ln>
        </p:spPr>
      </p:pic>
      <p:grpSp>
        <p:nvGrpSpPr>
          <p:cNvPr id="12" name="Группа 11"/>
          <p:cNvGrpSpPr/>
          <p:nvPr/>
        </p:nvGrpSpPr>
        <p:grpSpPr>
          <a:xfrm>
            <a:off x="5683640" y="1772760"/>
            <a:ext cx="2100717" cy="707369"/>
            <a:chOff x="2279212" y="2384453"/>
            <a:chExt cx="2089095" cy="688832"/>
          </a:xfrm>
        </p:grpSpPr>
        <p:sp>
          <p:nvSpPr>
            <p:cNvPr id="13" name="TextBox 12"/>
            <p:cNvSpPr txBox="1"/>
            <p:nvPr/>
          </p:nvSpPr>
          <p:spPr>
            <a:xfrm>
              <a:off x="2279212" y="2384453"/>
              <a:ext cx="1983636" cy="50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Стариков Лев Александрович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79212" y="2819369"/>
              <a:ext cx="208909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Fedra Sans Cond Pro Light" panose="02000506080000020004" pitchFamily="50" charset="0"/>
                </a:rPr>
                <a:t>Производитель</a:t>
              </a:r>
              <a:endParaRPr lang="ru-RU" sz="1050" dirty="0">
                <a:latin typeface="Fedra Sans Cond Pro Light" panose="02000506080000020004" pitchFamily="50" charset="0"/>
              </a:endParaRPr>
            </a:p>
          </p:txBody>
        </p:sp>
      </p:grpSp>
      <p:pic>
        <p:nvPicPr>
          <p:cNvPr id="16" name="Рисунок 15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4416126" y="1368425"/>
            <a:ext cx="1158409" cy="1183002"/>
          </a:xfrm>
          <a:prstGeom prst="ellipse">
            <a:avLst/>
          </a:prstGeom>
          <a:ln>
            <a:noFill/>
          </a:ln>
        </p:spPr>
      </p:pic>
      <p:grpSp>
        <p:nvGrpSpPr>
          <p:cNvPr id="17" name="Группа 16"/>
          <p:cNvGrpSpPr/>
          <p:nvPr/>
        </p:nvGrpSpPr>
        <p:grpSpPr>
          <a:xfrm>
            <a:off x="9587291" y="1772764"/>
            <a:ext cx="2100717" cy="711348"/>
            <a:chOff x="2279212" y="2384454"/>
            <a:chExt cx="2089095" cy="692706"/>
          </a:xfrm>
        </p:grpSpPr>
        <p:sp>
          <p:nvSpPr>
            <p:cNvPr id="18" name="TextBox 17"/>
            <p:cNvSpPr txBox="1"/>
            <p:nvPr/>
          </p:nvSpPr>
          <p:spPr>
            <a:xfrm>
              <a:off x="2279212" y="2384454"/>
              <a:ext cx="1983636" cy="50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Абдрахманов Айдар </a:t>
              </a:r>
              <a:r>
                <a:rPr lang="ru-RU" sz="1400" dirty="0" err="1" smtClean="0">
                  <a:latin typeface="Fedra Sans Pro Bold" panose="020B0804040000020004" pitchFamily="34" charset="0"/>
                </a:rPr>
                <a:t>Радикович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79212" y="2823244"/>
              <a:ext cx="208909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Fedra Sans Cond Pro Light" panose="02000506080000020004" pitchFamily="50" charset="0"/>
                </a:rPr>
                <a:t>Мастер презентации</a:t>
              </a:r>
              <a:endParaRPr lang="ru-RU" sz="1050" dirty="0">
                <a:latin typeface="Fedra Sans Cond Pro Light" panose="02000506080000020004" pitchFamily="50" charset="0"/>
              </a:endParaRPr>
            </a:p>
          </p:txBody>
        </p:sp>
      </p:grpSp>
      <p:pic>
        <p:nvPicPr>
          <p:cNvPr id="20" name="Рисунок 19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8319777" y="1368425"/>
            <a:ext cx="1158409" cy="1183002"/>
          </a:xfrm>
          <a:prstGeom prst="ellipse">
            <a:avLst/>
          </a:prstGeom>
          <a:ln>
            <a:noFill/>
          </a:ln>
        </p:spPr>
      </p:pic>
      <p:grpSp>
        <p:nvGrpSpPr>
          <p:cNvPr id="21" name="Группа 20"/>
          <p:cNvGrpSpPr/>
          <p:nvPr/>
        </p:nvGrpSpPr>
        <p:grpSpPr>
          <a:xfrm>
            <a:off x="1763609" y="4192112"/>
            <a:ext cx="2100717" cy="755324"/>
            <a:chOff x="2279212" y="2384454"/>
            <a:chExt cx="2089095" cy="735530"/>
          </a:xfrm>
        </p:grpSpPr>
        <p:sp>
          <p:nvSpPr>
            <p:cNvPr id="22" name="TextBox 21"/>
            <p:cNvSpPr txBox="1"/>
            <p:nvPr/>
          </p:nvSpPr>
          <p:spPr>
            <a:xfrm>
              <a:off x="2279212" y="2384454"/>
              <a:ext cx="1983636" cy="50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Баш Николай Евгеньевич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79212" y="2866068"/>
              <a:ext cx="208909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err="1" smtClean="0">
                  <a:latin typeface="Fedra Sans Cond Pro Light" panose="02000506080000020004" pitchFamily="50" charset="0"/>
                </a:rPr>
                <a:t>Тестировщик</a:t>
              </a:r>
              <a:endParaRPr lang="ru-RU" sz="1050" dirty="0">
                <a:latin typeface="Fedra Sans Cond Pro Light" panose="02000506080000020004" pitchFamily="50" charset="0"/>
              </a:endParaRPr>
            </a:p>
          </p:txBody>
        </p:sp>
      </p:grpSp>
      <p:pic>
        <p:nvPicPr>
          <p:cNvPr id="24" name="Рисунок 23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496095" y="3787775"/>
            <a:ext cx="1158409" cy="1183002"/>
          </a:xfrm>
          <a:prstGeom prst="ellipse">
            <a:avLst/>
          </a:prstGeom>
          <a:ln>
            <a:noFill/>
          </a:ln>
        </p:spPr>
      </p:pic>
      <p:grpSp>
        <p:nvGrpSpPr>
          <p:cNvPr id="25" name="Группа 24"/>
          <p:cNvGrpSpPr/>
          <p:nvPr/>
        </p:nvGrpSpPr>
        <p:grpSpPr>
          <a:xfrm>
            <a:off x="5591300" y="4187767"/>
            <a:ext cx="2100717" cy="759468"/>
            <a:chOff x="2267108" y="2384454"/>
            <a:chExt cx="2089095" cy="739565"/>
          </a:xfrm>
        </p:grpSpPr>
        <p:sp>
          <p:nvSpPr>
            <p:cNvPr id="26" name="TextBox 25"/>
            <p:cNvSpPr txBox="1"/>
            <p:nvPr/>
          </p:nvSpPr>
          <p:spPr>
            <a:xfrm>
              <a:off x="2279212" y="2384454"/>
              <a:ext cx="1983636" cy="509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Спицын Владислав Дмитриевич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67108" y="2876757"/>
              <a:ext cx="2089095" cy="24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Fedra Sans Cond Pro Light" panose="02000506080000020004" pitchFamily="50" charset="0"/>
                </a:rPr>
                <a:t>Дизайнер</a:t>
              </a:r>
              <a:endParaRPr lang="ru-RU" sz="1050" dirty="0">
                <a:latin typeface="Fedra Sans Cond Pro Light" panose="02000506080000020004" pitchFamily="50" charset="0"/>
              </a:endParaRPr>
            </a:p>
          </p:txBody>
        </p:sp>
      </p:grpSp>
      <p:pic>
        <p:nvPicPr>
          <p:cNvPr id="28" name="Рисунок 27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4335957" y="3787775"/>
            <a:ext cx="1158409" cy="1183002"/>
          </a:xfrm>
          <a:prstGeom prst="ellipse">
            <a:avLst/>
          </a:prstGeom>
          <a:ln>
            <a:noFill/>
          </a:ln>
        </p:spPr>
      </p:pic>
      <p:grpSp>
        <p:nvGrpSpPr>
          <p:cNvPr id="29" name="Группа 28"/>
          <p:cNvGrpSpPr/>
          <p:nvPr/>
        </p:nvGrpSpPr>
        <p:grpSpPr>
          <a:xfrm>
            <a:off x="9507122" y="4192113"/>
            <a:ext cx="2100717" cy="755122"/>
            <a:chOff x="2279212" y="2384454"/>
            <a:chExt cx="2089095" cy="735333"/>
          </a:xfrm>
        </p:grpSpPr>
        <p:sp>
          <p:nvSpPr>
            <p:cNvPr id="30" name="TextBox 29"/>
            <p:cNvSpPr txBox="1"/>
            <p:nvPr/>
          </p:nvSpPr>
          <p:spPr>
            <a:xfrm>
              <a:off x="2279212" y="2384454"/>
              <a:ext cx="1983636" cy="50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Fedra Sans Pro Bold" panose="020B0804040000020004" pitchFamily="34" charset="0"/>
                </a:rPr>
                <a:t>Акишева Ирина Валерьевна</a:t>
              </a:r>
              <a:endParaRPr lang="ru-RU" sz="1400" dirty="0">
                <a:latin typeface="Fedra Sans Pro Bold" panose="020B08040400000200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79212" y="2865871"/>
              <a:ext cx="208909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err="1" smtClean="0">
                  <a:latin typeface="Fedra Sans Cond Pro Light" panose="02000506080000020004" pitchFamily="50" charset="0"/>
                </a:rPr>
                <a:t>Тестировщик</a:t>
              </a:r>
              <a:endParaRPr lang="ru-RU" sz="1050" dirty="0">
                <a:latin typeface="Fedra Sans Cond Pro Light" panose="02000506080000020004" pitchFamily="50" charset="0"/>
              </a:endParaRPr>
            </a:p>
          </p:txBody>
        </p:sp>
      </p:grpSp>
      <p:pic>
        <p:nvPicPr>
          <p:cNvPr id="32" name="Рисунок 31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8239608" y="3787775"/>
            <a:ext cx="1158409" cy="1183002"/>
          </a:xfrm>
          <a:prstGeom prst="ellipse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Полимерные соединения деревянных профилей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69" y="843507"/>
            <a:ext cx="3533598" cy="47055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88278" y="2152015"/>
            <a:ext cx="45374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Лидер команды</a:t>
            </a:r>
          </a:p>
          <a:p>
            <a:r>
              <a:rPr lang="ru-RU" sz="2000" dirty="0" smtClean="0"/>
              <a:t>Копылов Максим Сергеевич</a:t>
            </a:r>
          </a:p>
          <a:p>
            <a:r>
              <a:rPr lang="ru-RU" sz="2000" dirty="0"/>
              <a:t>+7 (922) 480 8280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9879">
            <a:off x="1373545" y="3412329"/>
            <a:ext cx="2078118" cy="207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13376</TotalTime>
  <Words>551</Words>
  <Application>Microsoft Office PowerPoint</Application>
  <PresentationFormat>Произвольный</PresentationFormat>
  <Paragraphs>98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Fedra Sans Alt Pro</vt:lpstr>
      <vt:lpstr>Fedra Sans Alt Pro Light</vt:lpstr>
      <vt:lpstr>Fedra Sans Cond Pro Light</vt:lpstr>
      <vt:lpstr>Fedra Sans Pro</vt:lpstr>
      <vt:lpstr>Fedra Sans Pro Bold</vt:lpstr>
      <vt:lpstr>Fedra Sans Pro Light</vt:lpstr>
      <vt:lpstr>Montserrat</vt:lpstr>
      <vt:lpstr>Тема Office</vt:lpstr>
      <vt:lpstr>Полимерные соединения деревянных профилей</vt:lpstr>
      <vt:lpstr>Что делает проект? </vt:lpstr>
      <vt:lpstr>Проблема</vt:lpstr>
      <vt:lpstr>Решение </vt:lpstr>
      <vt:lpstr>Рынок </vt:lpstr>
      <vt:lpstr>Рынок  </vt:lpstr>
      <vt:lpstr>Конкуренты </vt:lpstr>
      <vt:lpstr>Экономика сейчас </vt:lpstr>
      <vt:lpstr>Стратегия развития </vt:lpstr>
      <vt:lpstr>Команда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Айдар Абдрахманов</cp:lastModifiedBy>
  <cp:revision>245</cp:revision>
  <cp:lastPrinted>2021-05-14T10:36:39Z</cp:lastPrinted>
  <dcterms:created xsi:type="dcterms:W3CDTF">2021-05-14T09:45:42Z</dcterms:created>
  <dcterms:modified xsi:type="dcterms:W3CDTF">2023-11-24T10:51:38Z</dcterms:modified>
</cp:coreProperties>
</file>