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6"/>
  </p:notesMasterIdLst>
  <p:handoutMasterIdLst>
    <p:handoutMasterId r:id="rId17"/>
  </p:handoutMasterIdLst>
  <p:sldIdLst>
    <p:sldId id="260" r:id="rId6"/>
    <p:sldId id="295" r:id="rId7"/>
    <p:sldId id="304" r:id="rId8"/>
    <p:sldId id="297" r:id="rId9"/>
    <p:sldId id="298" r:id="rId10"/>
    <p:sldId id="299" r:id="rId11"/>
    <p:sldId id="300" r:id="rId12"/>
    <p:sldId id="301" r:id="rId13"/>
    <p:sldId id="302" r:id="rId14"/>
    <p:sldId id="303" r:id="rId15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30" autoAdjust="0"/>
    <p:restoredTop sz="95604" autoAdjust="0"/>
  </p:normalViewPr>
  <p:slideViewPr>
    <p:cSldViewPr snapToGrid="0">
      <p:cViewPr varScale="1">
        <p:scale>
          <a:sx n="53" d="100"/>
          <a:sy n="53" d="100"/>
        </p:scale>
        <p:origin x="840" y="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2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4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microsoft.com/office/2007/relationships/hdphoto" Target="../media/hdphoto6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Проектное управление в производстве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Внедрение </a:t>
            </a:r>
            <a:r>
              <a:rPr lang="en-US" dirty="0" smtClean="0"/>
              <a:t>BPM </a:t>
            </a:r>
            <a:r>
              <a:rPr lang="ru-RU" dirty="0" smtClean="0"/>
              <a:t>систем для управления производством.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129600"/>
            <a:ext cx="18467469" cy="7554912"/>
          </a:xfrm>
        </p:spPr>
        <p:txBody>
          <a:bodyPr/>
          <a:lstStyle/>
          <a:p>
            <a:r>
              <a:rPr lang="ru-RU" sz="3600" dirty="0" smtClean="0"/>
              <a:t>В настоящий момент внедрение </a:t>
            </a:r>
            <a:r>
              <a:rPr lang="ru-RU" sz="3600" dirty="0"/>
              <a:t>BPM систем актуально, так как оно позволяет повысить эффективность бизнес-процессов, сократить затраты на их выполнение, улучшить качество продукции или услуг, снизить риски возникновения ошибок и сбоев в работе. Кроме того, BPM системы позволяют быстро адаптироваться к изменяющимся условиям рынка и оперативно реагировать на изменения потребностей клиентов. Внедрение BPM систем также позволяет повысить прозрачность бизнес-процессов и обеспечить контроль за их выполнением, что способствует укреплению доверия со стороны клиентов и партнеров компании</a:t>
            </a:r>
            <a:r>
              <a:rPr lang="ru-RU" sz="3600" dirty="0" smtClean="0"/>
              <a:t>. 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Проблема клиента, которую вы решаете.</a:t>
            </a:r>
          </a:p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473075" indent="-457200">
              <a:buAutoNum type="arabicPeriod"/>
            </a:pPr>
            <a:r>
              <a:rPr lang="ru-RU" sz="3600" dirty="0" smtClean="0"/>
              <a:t>Недостаток </a:t>
            </a:r>
            <a:r>
              <a:rPr lang="ru-RU" sz="3600" dirty="0"/>
              <a:t>информации для принятия решений </a:t>
            </a:r>
            <a:endParaRPr lang="ru-RU" sz="3600" dirty="0" smtClean="0"/>
          </a:p>
          <a:p>
            <a:pPr marL="473075" indent="-457200">
              <a:buAutoNum type="arabicPeriod"/>
            </a:pPr>
            <a:r>
              <a:rPr lang="ru-RU" sz="3600" dirty="0" err="1" smtClean="0"/>
              <a:t>Децентрализованность</a:t>
            </a:r>
            <a:r>
              <a:rPr lang="ru-RU" sz="3600" dirty="0"/>
              <a:t>, вся информация находится в различных информационных системах </a:t>
            </a:r>
            <a:endParaRPr lang="ru-RU" sz="3600" dirty="0" smtClean="0"/>
          </a:p>
          <a:p>
            <a:pPr marL="473075" indent="-457200">
              <a:buAutoNum type="arabicPeriod"/>
            </a:pPr>
            <a:r>
              <a:rPr lang="ru-RU" sz="3600" dirty="0" smtClean="0"/>
              <a:t>Большое </a:t>
            </a:r>
            <a:r>
              <a:rPr lang="ru-RU" sz="3600" dirty="0"/>
              <a:t>время для доступа к различным системам. </a:t>
            </a:r>
            <a:endParaRPr lang="ru-RU" sz="3600" dirty="0" smtClean="0"/>
          </a:p>
          <a:p>
            <a:r>
              <a:rPr lang="ru-RU" sz="3600" dirty="0" smtClean="0"/>
              <a:t>Проблема </a:t>
            </a:r>
            <a:r>
              <a:rPr lang="ru-RU" sz="3600" dirty="0"/>
              <a:t>касается топ-менеджеров производств, начальников производств</a:t>
            </a:r>
            <a:r>
              <a:rPr lang="ru-RU" sz="2800" dirty="0"/>
              <a:t>.</a:t>
            </a:r>
            <a:endParaRPr lang="ru-RU" sz="2800" dirty="0"/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ru-RU" sz="3600" dirty="0" smtClean="0"/>
              <a:t>Текущая конфигурация систем управления производством не обеспечивает принятие решений с нужной скоростью. </a:t>
            </a:r>
            <a:endParaRPr lang="ru-RU" sz="3600" dirty="0"/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ru-RU" dirty="0"/>
              <a:t>Почему существующих вариантов решения </a:t>
            </a:r>
            <a:br>
              <a:rPr lang="ru-RU" dirty="0"/>
            </a:br>
            <a:r>
              <a:rPr lang="ru-RU" dirty="0"/>
              <a:t>не достаточно?</a:t>
            </a:r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Что вы предлагаете, уникальные преимущества и выгоды для клиента.</a:t>
            </a:r>
          </a:p>
          <a:p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4000" dirty="0"/>
              <a:t>BPM система (</a:t>
            </a:r>
            <a:r>
              <a:rPr lang="ru-RU" sz="4000" dirty="0" err="1"/>
              <a:t>business</a:t>
            </a:r>
            <a:r>
              <a:rPr lang="ru-RU" sz="4000" dirty="0"/>
              <a:t> </a:t>
            </a:r>
            <a:r>
              <a:rPr lang="ru-RU" sz="4000" dirty="0" err="1"/>
              <a:t>process</a:t>
            </a:r>
            <a:r>
              <a:rPr lang="ru-RU" sz="4000" dirty="0"/>
              <a:t> </a:t>
            </a:r>
            <a:r>
              <a:rPr lang="ru-RU" sz="4000" dirty="0" err="1"/>
              <a:t>management</a:t>
            </a:r>
            <a:r>
              <a:rPr lang="ru-RU" sz="4000" dirty="0"/>
              <a:t>) - </a:t>
            </a:r>
            <a:r>
              <a:rPr lang="ru-RU" sz="4000" dirty="0" smtClean="0"/>
              <a:t>программное </a:t>
            </a:r>
            <a:r>
              <a:rPr lang="ru-RU" sz="4000" dirty="0"/>
              <a:t>обеспечение (доступ через </a:t>
            </a:r>
            <a:r>
              <a:rPr lang="ru-RU" sz="4000" dirty="0" err="1"/>
              <a:t>web</a:t>
            </a:r>
            <a:r>
              <a:rPr lang="ru-RU" sz="4000" dirty="0"/>
              <a:t>-интерфейс), которое облегчает человеку принятие решений для управления производством, </a:t>
            </a:r>
            <a:r>
              <a:rPr lang="ru-RU" sz="4000" dirty="0" smtClean="0"/>
              <a:t>система </a:t>
            </a:r>
            <a:r>
              <a:rPr lang="ru-RU" sz="4000" dirty="0"/>
              <a:t>помощи принятия решений по отдельным вопросам, касающихся конкретного производства.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buNone/>
            </a:pPr>
            <a:r>
              <a:rPr lang="ru-RU" sz="2800" dirty="0"/>
              <a:t>Рынок, на котором вы работаете, его объем, рост и уровень конкуренции.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2800" dirty="0"/>
              <a:t>По состоянию на 2020 объем мирового рынка BPM систем составлял 8,8 миллиардов долларов США и к 2025 достигнет уровня 14,4 миллиардов долларов.. Суммарная выручка </a:t>
            </a:r>
            <a:r>
              <a:rPr lang="ru-RU" sz="2800" dirty="0" err="1"/>
              <a:t>топовых</a:t>
            </a:r>
            <a:r>
              <a:rPr lang="ru-RU" sz="2800" dirty="0"/>
              <a:t> </a:t>
            </a:r>
            <a:r>
              <a:rPr lang="ru-RU" sz="2800" dirty="0" smtClean="0"/>
              <a:t>игроков в РФ </a:t>
            </a:r>
            <a:r>
              <a:rPr lang="ru-RU" sz="2800" dirty="0"/>
              <a:t>составила более 10 миллиардов руб.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Бизнес-модель – как вы зарабатываете или планируете.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3600" dirty="0"/>
              <a:t>Подписная модель - в рамках подписки пользователь получает доступ к функционалу различной ограниченности в зависимости от уровня подписки (Базовая, Расширенная, </a:t>
            </a:r>
            <a:r>
              <a:rPr lang="ru-RU" sz="3600" dirty="0" err="1"/>
              <a:t>Pro</a:t>
            </a:r>
            <a:r>
              <a:rPr lang="ru-RU" sz="3600" dirty="0" smtClean="0"/>
              <a:t>). Стоимость внедрения рассчитывается после диагностики на основании требуемого объема работ. 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589088"/>
            <a:ext cx="11358372" cy="1135824"/>
          </a:xfrm>
        </p:spPr>
        <p:txBody>
          <a:bodyPr/>
          <a:lstStyle/>
          <a:p>
            <a:pPr>
              <a:buNone/>
            </a:pPr>
            <a:r>
              <a:rPr lang="ru-RU" sz="2800" dirty="0"/>
              <a:t>Текущие результаты: успешные кейсы, клиенты или предварительные договоренности, привлеченные инвестиции и др.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4000" dirty="0" smtClean="0"/>
              <a:t>Сделали паспорт проекта</a:t>
            </a:r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4000" dirty="0" smtClean="0"/>
              <a:t>Презентацию проекта </a:t>
            </a:r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4000" dirty="0" smtClean="0"/>
              <a:t>Проработали объем рынка.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8C40FDE-9047-A040-B3DB-E11C251FC5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8000"/>
          </a:blip>
          <a:srcRect l="12508" t="15043" r="19245" b="34928"/>
          <a:stretch/>
        </p:blipFill>
        <p:spPr>
          <a:xfrm>
            <a:off x="7370064" y="1096849"/>
            <a:ext cx="13331952" cy="10218851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Ключевые члены ваше команды (</a:t>
            </a:r>
            <a:r>
              <a:rPr lang="en" sz="2800" dirty="0"/>
              <a:t>CEO, CTO </a:t>
            </a:r>
            <a:r>
              <a:rPr lang="ru-RU" sz="2800" dirty="0"/>
              <a:t>и С</a:t>
            </a:r>
            <a:r>
              <a:rPr lang="en" sz="2800" dirty="0"/>
              <a:t>MO), </a:t>
            </a:r>
            <a:r>
              <a:rPr lang="ru-RU" sz="2800" dirty="0"/>
              <a:t>опыт и компетенции;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3" name="Рисунок 22">
            <a:extLst>
              <a:ext uri="{FF2B5EF4-FFF2-40B4-BE49-F238E27FC236}">
                <a16:creationId xmlns:a16="http://schemas.microsoft.com/office/drawing/2014/main" id="{03105A28-AA0F-5649-B079-3E228795FD2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ru-RU" dirty="0" smtClean="0"/>
              <a:t>Никифорова Татьяна</a:t>
            </a:r>
            <a:endParaRPr lang="ru-RU" dirty="0"/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6" name="Рисунок 25">
            <a:extLst>
              <a:ext uri="{FF2B5EF4-FFF2-40B4-BE49-F238E27FC236}">
                <a16:creationId xmlns:a16="http://schemas.microsoft.com/office/drawing/2014/main" id="{F82A6A9D-9E28-5E4D-BD68-EF75EBA5C89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</p:sp>
      <p:sp>
        <p:nvSpPr>
          <p:cNvPr id="27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ru-RU" dirty="0" smtClean="0"/>
              <a:t>Михайлов Юрий</a:t>
            </a:r>
            <a:endParaRPr lang="ru-RU" dirty="0"/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9" name="Рисунок 28">
            <a:extLst>
              <a:ext uri="{FF2B5EF4-FFF2-40B4-BE49-F238E27FC236}">
                <a16:creationId xmlns:a16="http://schemas.microsoft.com/office/drawing/2014/main" id="{65FC860D-8854-7D4C-8363-B21E496916B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/>
      </p:sp>
      <p:sp>
        <p:nvSpPr>
          <p:cNvPr id="30" name="Текст 29">
            <a:extLst>
              <a:ext uri="{FF2B5EF4-FFF2-40B4-BE49-F238E27FC236}">
                <a16:creationId xmlns:a16="http://schemas.microsoft.com/office/drawing/2014/main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ru-RU" dirty="0" err="1" smtClean="0"/>
              <a:t>Мутрисков</a:t>
            </a:r>
            <a:r>
              <a:rPr lang="ru-RU" dirty="0" smtClean="0"/>
              <a:t> Данила</a:t>
            </a:r>
            <a:endParaRPr lang="ru-RU" dirty="0"/>
          </a:p>
        </p:txBody>
      </p:sp>
      <p:sp>
        <p:nvSpPr>
          <p:cNvPr id="31" name="Текст 30">
            <a:extLst>
              <a:ext uri="{FF2B5EF4-FFF2-40B4-BE49-F238E27FC236}">
                <a16:creationId xmlns:a16="http://schemas.microsoft.com/office/drawing/2014/main" id="{90746CCE-2CB5-D44E-8D10-AC38E1E4334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2" name="Рисунок 31">
            <a:extLst>
              <a:ext uri="{FF2B5EF4-FFF2-40B4-BE49-F238E27FC236}">
                <a16:creationId xmlns:a16="http://schemas.microsoft.com/office/drawing/2014/main" id="{AA8CE929-09A1-8C47-BCE3-E20F6EE433FE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/>
      </p:sp>
      <p:sp>
        <p:nvSpPr>
          <p:cNvPr id="33" name="Текст 32">
            <a:extLst>
              <a:ext uri="{FF2B5EF4-FFF2-40B4-BE49-F238E27FC236}">
                <a16:creationId xmlns:a16="http://schemas.microsoft.com/office/drawing/2014/main" id="{6533EAD2-9970-9245-A57A-DA4ED67C34A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Планы развития, потребности и предложение для того, кому вы адресуете презентацию.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473075" indent="-457200">
              <a:buAutoNum type="arabicPeriod"/>
            </a:pPr>
            <a:r>
              <a:rPr lang="ru-RU" sz="4000" dirty="0" smtClean="0"/>
              <a:t>Найти </a:t>
            </a:r>
            <a:r>
              <a:rPr lang="ru-RU" sz="4000" dirty="0"/>
              <a:t>команду </a:t>
            </a:r>
            <a:r>
              <a:rPr lang="ru-RU" sz="4000" dirty="0" smtClean="0"/>
              <a:t>проекта</a:t>
            </a:r>
          </a:p>
          <a:p>
            <a:pPr marL="473075" indent="-457200">
              <a:buAutoNum type="arabicPeriod"/>
            </a:pPr>
            <a:r>
              <a:rPr lang="ru-RU" sz="4000" dirty="0" smtClean="0"/>
              <a:t>Найти </a:t>
            </a:r>
            <a:r>
              <a:rPr lang="ru-RU" sz="4000" dirty="0"/>
              <a:t>первоначальный инвестиции для реализации проекта. </a:t>
            </a:r>
          </a:p>
          <a:p>
            <a:pPr marL="473075" indent="-457200">
              <a:buAutoNum type="arabicPeriod"/>
            </a:pPr>
            <a:r>
              <a:rPr lang="ru-RU" sz="4000" dirty="0" smtClean="0"/>
              <a:t>Найти </a:t>
            </a:r>
            <a:r>
              <a:rPr lang="ru-RU" sz="4000" dirty="0"/>
              <a:t>потенциальных клиентов. </a:t>
            </a:r>
            <a:endParaRPr lang="ru-RU" sz="4000" dirty="0" smtClean="0"/>
          </a:p>
          <a:p>
            <a:pPr marL="473075" indent="-457200">
              <a:buAutoNum type="arabicPeriod"/>
            </a:pPr>
            <a:r>
              <a:rPr lang="ru-RU" sz="4000" dirty="0" smtClean="0"/>
              <a:t>Подписать </a:t>
            </a:r>
            <a:r>
              <a:rPr lang="ru-RU" sz="4000" dirty="0"/>
              <a:t>договор </a:t>
            </a:r>
            <a:endParaRPr lang="ru-RU" sz="4000" dirty="0" smtClean="0"/>
          </a:p>
          <a:p>
            <a:pPr marL="473075" indent="-457200">
              <a:buAutoNum type="arabicPeriod"/>
            </a:pPr>
            <a:r>
              <a:rPr lang="ru-RU" sz="4000" dirty="0" smtClean="0"/>
              <a:t>Диагностика </a:t>
            </a:r>
          </a:p>
          <a:p>
            <a:pPr marL="473075" indent="-457200">
              <a:buAutoNum type="arabicPeriod"/>
            </a:pPr>
            <a:r>
              <a:rPr lang="ru-RU" sz="4000" dirty="0" smtClean="0"/>
              <a:t>Реализация </a:t>
            </a:r>
            <a:r>
              <a:rPr lang="ru-RU" sz="4000" dirty="0"/>
              <a:t>проекта.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Сайт </a:t>
            </a:r>
          </a:p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endParaRPr lang="ru-RU" sz="2800" dirty="0"/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+7 </a:t>
            </a:r>
            <a:r>
              <a:rPr lang="en-US" sz="2800" dirty="0" smtClean="0"/>
              <a:t>(</a:t>
            </a:r>
            <a:r>
              <a:rPr lang="ru-RU" sz="2800" dirty="0" smtClean="0"/>
              <a:t>960) 362-04-59</a:t>
            </a:r>
            <a:endParaRPr lang="ru-RU" sz="2800" dirty="0"/>
          </a:p>
          <a:p>
            <a:pPr>
              <a:lnSpc>
                <a:spcPts val="4360"/>
              </a:lnSpc>
              <a:buClrTx/>
            </a:pPr>
            <a:r>
              <a:rPr lang="en-US" sz="2800" dirty="0" smtClean="0"/>
              <a:t>Tanya-nikiforova-2002</a:t>
            </a:r>
            <a:r>
              <a:rPr lang="en-US" sz="2800" dirty="0" smtClean="0"/>
              <a:t>@mail.ru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FF6784E-6852-4EC6-93B9-B2F40371A23B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f3f21cfc-4d3e-42b1-8a95-d7209818f9d6"/>
    <ds:schemaRef ds:uri="dae585fd-f7dc-4d5a-b1b8-e5742ef77c8f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3736</TotalTime>
  <Words>396</Words>
  <Application>Microsoft Office PowerPoint</Application>
  <PresentationFormat>Произвольный</PresentationFormat>
  <Paragraphs>46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ОБЛОЖКИ</vt:lpstr>
      <vt:lpstr>РАЗДЕЛИТЕЛИ</vt:lpstr>
      <vt:lpstr>Проектное управление в производстве</vt:lpstr>
      <vt:lpstr>Актуальность проекта</vt:lpstr>
      <vt:lpstr>Проблема</vt:lpstr>
      <vt:lpstr>Решение</vt:lpstr>
      <vt:lpstr>Рынок</vt:lpstr>
      <vt:lpstr>Бизнес-модель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Tatyana</cp:lastModifiedBy>
  <cp:revision>226</cp:revision>
  <dcterms:created xsi:type="dcterms:W3CDTF">2021-03-01T12:07:13Z</dcterms:created>
  <dcterms:modified xsi:type="dcterms:W3CDTF">2023-12-05T17:25:01Z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