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57" r:id="rId4"/>
    <p:sldId id="285" r:id="rId5"/>
    <p:sldId id="293" r:id="rId6"/>
    <p:sldId id="294" r:id="rId7"/>
    <p:sldId id="298" r:id="rId8"/>
    <p:sldId id="295" r:id="rId9"/>
    <p:sldId id="299" r:id="rId10"/>
    <p:sldId id="296" r:id="rId11"/>
    <p:sldId id="300" r:id="rId12"/>
    <p:sldId id="277" r:id="rId13"/>
    <p:sldId id="29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A10B6-0FDD-4852-ADC9-F9EBEA819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E332A8-1572-449B-A8A5-60D2D3E13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22D538-0236-45E2-9B86-D2016D32E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4570E1-00C5-4B46-82DC-99AF9225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AD5069-82EE-4376-B6DB-733D80171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620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11EED-09FC-4824-BEBB-80FF6F3B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BD3ED6-4AC8-4029-8CDF-69AE73E08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C57AD6-E179-430F-8EA9-BA562D2AA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99F897-15E0-4AA8-9E07-4365B2133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3E546F-3159-45F9-8791-5A4AE2ABB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8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ED5FD-78EE-45A0-827D-3149943DC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A9C044-1692-4F4C-A3C4-99D1A7BE0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2DB85E-380C-443B-B26F-BB308CC7D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CEC502-6C78-44BC-8BF9-2CCCCD420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D26CD3-8954-4307-BE40-0E5FABFC3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70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A9101-E042-45B8-8B27-A4FD212C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00017A-57F4-44B9-9D25-A06C171E7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5FC109-C25F-4EFC-B6C3-53DB6508B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1F323E-A100-45CD-A1A3-133D0A418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27A1E2-AF2D-4E1D-A225-2E0575718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328D9E-46EB-47FE-A522-BD251F32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62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BF537-2675-45DD-BB6B-A3AA6E675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95531E-DBC3-4128-B43B-71029392F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4D2FAE-AB42-4D58-9B9D-B4F0371F8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EFC77A-0245-481D-BB98-FF039FE86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D719287-21AA-4B78-A3BF-DCDC306A4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1C7E1F-97B0-4AD3-85EC-F750CA11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449E40-4249-4B97-9F8D-48B5F7EC9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3490E4-965A-4F0B-A406-4B9503342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64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750E6-6FFF-4879-B16C-921585F2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3A3DFE-3A5A-4F16-BE89-3D97ADF7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1B7B0D-C627-42EB-BBE7-65831652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CD7454-785B-49F0-B12E-CF51F8757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51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F6BAA0C-D41C-45AD-B9B8-0D20C17CD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5E29D83-0A9F-4642-B227-F12B3EF6F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B2D830-7DE2-4AF7-9A38-77273E38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278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AB370-6382-46DF-86C0-8814EBE3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0D4FDC-182A-48D1-91C8-F77119261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7B5D7B-9323-42F9-8E01-917DFE0F2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8BE7E1-4844-47E6-AEF1-B8A309FA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C7DFB7-4D43-4A4E-A8AE-315F49F9D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27BAFF-EEC4-4FD6-B506-7830130F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21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70D8B-903A-4C6C-87FA-E4A617ACA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D178B2-A3F4-4966-BDAD-0BEB03AC9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1C8B18-6621-4DAD-91B5-0F2C4C55E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11B7B5-661A-4E21-8286-666F01CC8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E2D7C-08B3-45F7-8598-99898F4B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288593-C381-43C7-9BA1-5308CBAB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69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4EA13-DBC8-47F7-84E9-68F04EBC3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DE7C02-0CFD-4D6C-9604-0DE5E80D6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8C4DAA-7AD1-4771-AA2F-D172CCD7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1C3FFC-2F57-4640-920B-E7F8A26F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5E48E6-8508-448D-A26D-978D5ED1E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A790E9-6E0F-4235-985C-109080994D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7C6C13-FB80-4E17-A9F7-755173356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7587EF-5DFF-4CEC-B673-0BD2C9584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1BA71A-23CD-4934-865F-6F12BEE5A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FDFFC0-35D5-40B8-B6E7-3F963A064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4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7EF09-78ED-4553-8E82-975C6F9F3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FA2C8D-FA2C-433B-A523-82F1B342F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D6EF29-EDFF-4502-A4A4-9ADF79D15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6AC15-2E83-4EE5-9787-A8BDF86754D1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BAE05-F186-4BAC-B4F1-7A45CCBDF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CD6D15-F55F-4521-89D0-156CF9B84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51987-DD5E-4CF6-AAC0-784F3D534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70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2DAAF-89B8-4714-80F9-849DE009D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165" y="2962057"/>
            <a:ext cx="6300865" cy="26323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rgbClr val="000000"/>
                </a:solidFill>
                <a:latin typeface="Roboto"/>
              </a:rPr>
              <a:t>Использование БПЛА при диагностике контактной подвески</a:t>
            </a:r>
            <a:br>
              <a:rPr lang="ru-RU" sz="2800" b="1" dirty="0"/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0E7AED-84B9-4F16-8BEF-EC049443C6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717" y="117099"/>
            <a:ext cx="2564477" cy="9822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3E79BC-043D-4B85-938B-063BF74D0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6" y="342695"/>
            <a:ext cx="3182912" cy="5733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5D2376-139A-4FB1-B6FD-0EA52AEB52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981" y="194904"/>
            <a:ext cx="4107305" cy="835384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AFB14C59-FA6C-4296-BC4D-2F20263B4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788" y="6377127"/>
            <a:ext cx="2089212" cy="4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1264920"/>
            <a:ext cx="5257800" cy="511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72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Прямоугольник 1">
            <a:extLst>
              <a:ext uri="{FF2B5EF4-FFF2-40B4-BE49-F238E27FC236}">
                <a16:creationId xmlns:a16="http://schemas.microsoft.com/office/drawing/2014/main" id="{006C7B2C-DB47-4D2F-A9B4-795BBC152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917" y="1773809"/>
            <a:ext cx="8850330" cy="457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Уникальное предложение</a:t>
            </a:r>
            <a:r>
              <a:rPr lang="en-US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2800" dirty="0">
                <a:solidFill>
                  <a:srgbClr val="000000"/>
                </a:solidFill>
                <a:latin typeface="+mn-lt"/>
              </a:rPr>
              <a:t>Внедрение комплексной системы диагностики контактной подвески на базе БПЛА.</a:t>
            </a:r>
          </a:p>
          <a:p>
            <a:pPr>
              <a:lnSpc>
                <a:spcPct val="130000"/>
              </a:lnSpc>
            </a:pPr>
            <a:r>
              <a:rPr lang="ru-RU" sz="2800" dirty="0">
                <a:solidFill>
                  <a:srgbClr val="000000"/>
                </a:solidFill>
                <a:latin typeface="+mn-lt"/>
              </a:rPr>
              <a:t>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это нужно сделать?</a:t>
            </a:r>
          </a:p>
          <a:p>
            <a:pPr>
              <a:lnSpc>
                <a:spcPct val="130000"/>
              </a:lnSpc>
            </a:pPr>
            <a:r>
              <a:rPr lang="ru-RU" sz="2800" dirty="0"/>
              <a:t>Снижение риска травм для персонала. Сокращение времени осмотра. Получение детальных изображений и данных, позволяющие выявлять дефекты. Снижение затрат на транспорт и оплату труда.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478B9F-2CEE-438D-8EF1-E27BF9E135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5BC976-58BE-401F-A1AB-5F0D2FF844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E9C784-293F-4CCD-8600-FC6E53E7C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F912EE5-6969-DFC5-72D6-B0D019BEC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3" r="34314"/>
          <a:stretch>
            <a:fillRect/>
          </a:stretch>
        </p:blipFill>
        <p:spPr bwMode="auto">
          <a:xfrm>
            <a:off x="10594225" y="4252656"/>
            <a:ext cx="127298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85E67CB-2FDB-407F-9BE0-15627D9EC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112" y="-40341"/>
            <a:ext cx="10515600" cy="106694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Проблема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C97AE0E-1BC8-4302-BBCD-B3C451186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D744CE-D4CC-4EDE-8374-0C56951AB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9DCAAE0-599C-4450-B902-725E3BAD12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8907" y="2124937"/>
            <a:ext cx="38059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Опасность ручного осмотра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28600" y="2480101"/>
            <a:ext cx="37011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/>
              <a:t>Низкая скорость и высокая</a:t>
            </a:r>
          </a:p>
          <a:p>
            <a:pPr algn="ctr"/>
            <a:r>
              <a:rPr lang="ru-RU" sz="2400" dirty="0"/>
              <a:t> стоимость диагностики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29742" y="1940270"/>
            <a:ext cx="35026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Ограниченная точность и</a:t>
            </a:r>
          </a:p>
          <a:p>
            <a:pPr algn="ctr"/>
            <a:r>
              <a:rPr lang="ru-RU" sz="2400" dirty="0"/>
              <a:t> детализация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08" y="2895600"/>
            <a:ext cx="3851153" cy="288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01" y="3638725"/>
            <a:ext cx="3695442" cy="213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020" y="3254868"/>
            <a:ext cx="2949347" cy="252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620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1C86B4-2CC1-4391-8730-C4C7A7977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2F4266-262C-4F51-BE3E-E3081A899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2FF7BF-A62D-4362-9796-55726BF4E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6DDB8A3F-8527-4E4B-ABE3-ADB03F3BF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470" y="2182807"/>
            <a:ext cx="2144069" cy="214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D9E2F92-BABE-4081-9997-46C2AE0FA713}"/>
              </a:ext>
            </a:extLst>
          </p:cNvPr>
          <p:cNvSpPr/>
          <p:nvPr/>
        </p:nvSpPr>
        <p:spPr>
          <a:xfrm>
            <a:off x="-87418" y="1939099"/>
            <a:ext cx="41095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Инженеры и технические специалисты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96EC55D-BD93-419E-ADF8-DC6900B4E5D2}"/>
              </a:ext>
            </a:extLst>
          </p:cNvPr>
          <p:cNvCxnSpPr>
            <a:cxnSpLocks/>
          </p:cNvCxnSpPr>
          <p:nvPr/>
        </p:nvCxnSpPr>
        <p:spPr>
          <a:xfrm flipV="1">
            <a:off x="6127131" y="2441541"/>
            <a:ext cx="2384730" cy="5647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1C312321-817D-485A-B9B4-C8C722B563BA}"/>
              </a:ext>
            </a:extLst>
          </p:cNvPr>
          <p:cNvCxnSpPr>
            <a:cxnSpLocks/>
          </p:cNvCxnSpPr>
          <p:nvPr/>
        </p:nvCxnSpPr>
        <p:spPr>
          <a:xfrm>
            <a:off x="6265539" y="4215045"/>
            <a:ext cx="1920177" cy="8592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D21D02E-5572-5626-865A-6C08B18780D1}"/>
              </a:ext>
            </a:extLst>
          </p:cNvPr>
          <p:cNvSpPr/>
          <p:nvPr/>
        </p:nvSpPr>
        <p:spPr>
          <a:xfrm>
            <a:off x="8383748" y="5288340"/>
            <a:ext cx="3141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3200" b="1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ru-RU" sz="3200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контактной сети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60F79D-2990-A3F0-503F-A5C14B0565A9}"/>
              </a:ext>
            </a:extLst>
          </p:cNvPr>
          <p:cNvSpPr/>
          <p:nvPr/>
        </p:nvSpPr>
        <p:spPr>
          <a:xfrm>
            <a:off x="8490428" y="1692877"/>
            <a:ext cx="31419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9E47D6D-746A-AE31-D688-FC27092B724C}"/>
              </a:ext>
            </a:extLst>
          </p:cNvPr>
          <p:cNvSpPr/>
          <p:nvPr/>
        </p:nvSpPr>
        <p:spPr>
          <a:xfrm>
            <a:off x="3138748" y="4489542"/>
            <a:ext cx="4109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 КБ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38897" y="892735"/>
            <a:ext cx="35326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/>
              <a:t> </a:t>
            </a:r>
            <a:r>
              <a:rPr lang="ru-RU" sz="2800" dirty="0"/>
              <a:t>Высокая</a:t>
            </a:r>
            <a:r>
              <a:rPr lang="ru-RU" sz="2800" b="1" dirty="0"/>
              <a:t> стоимость </a:t>
            </a:r>
            <a:r>
              <a:rPr lang="ru-RU" sz="2800" dirty="0"/>
              <a:t>внедрения</a:t>
            </a:r>
          </a:p>
          <a:p>
            <a:pPr algn="ctr"/>
            <a:r>
              <a:rPr lang="ru-RU" sz="2800" dirty="0"/>
              <a:t> </a:t>
            </a:r>
            <a:r>
              <a:rPr lang="ru-RU" sz="2800" b="1" dirty="0"/>
              <a:t> </a:t>
            </a:r>
          </a:p>
          <a:p>
            <a:pPr algn="ctr"/>
            <a:r>
              <a:rPr lang="ru-RU" sz="2800" b="1" dirty="0"/>
              <a:t>Сложность </a:t>
            </a:r>
            <a:r>
              <a:rPr lang="ru-RU" sz="2800" dirty="0"/>
              <a:t>обучения персонала</a:t>
            </a:r>
          </a:p>
          <a:p>
            <a:pPr algn="ctr"/>
            <a:endParaRPr lang="ru-RU" sz="2800" dirty="0"/>
          </a:p>
          <a:p>
            <a:pPr algn="ctr">
              <a:lnSpc>
                <a:spcPct val="150000"/>
              </a:lnSpc>
            </a:pPr>
            <a:r>
              <a:rPr lang="ru-RU" sz="2800" b="1" dirty="0"/>
              <a:t> Надежность </a:t>
            </a:r>
            <a:r>
              <a:rPr lang="ru-RU" sz="2800" dirty="0"/>
              <a:t>и безопасность БПЛА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3" y="3663773"/>
            <a:ext cx="3307530" cy="2195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708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1C86B4-2CC1-4391-8730-C4C7A7977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2F4266-262C-4F51-BE3E-E3081A899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2FF7BF-A62D-4362-9796-55726BF4E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D9E2F92-BABE-4081-9997-46C2AE0FA713}"/>
              </a:ext>
            </a:extLst>
          </p:cNvPr>
          <p:cNvSpPr/>
          <p:nvPr/>
        </p:nvSpPr>
        <p:spPr>
          <a:xfrm>
            <a:off x="1276127" y="1940674"/>
            <a:ext cx="41095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Вагоны лаборатории ОАО РЖД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9554A61-EADF-454D-8EDA-619469175E19}"/>
              </a:ext>
            </a:extLst>
          </p:cNvPr>
          <p:cNvSpPr/>
          <p:nvPr/>
        </p:nvSpPr>
        <p:spPr>
          <a:xfrm>
            <a:off x="6095999" y="1651114"/>
            <a:ext cx="43281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608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от точности алгоритмов и от квалификации персонала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9F9715D-127C-410E-B003-9EFF2D3FE5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6"/>
          <a:stretch>
            <a:fillRect/>
          </a:stretch>
        </p:blipFill>
        <p:spPr bwMode="auto">
          <a:xfrm>
            <a:off x="2080803" y="3510334"/>
            <a:ext cx="2804962" cy="233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31" y="3713216"/>
            <a:ext cx="3959785" cy="263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54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683C11C7-4EA8-4289-B664-E1AC3E7F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" y="937640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Myriad Pro"/>
              </a:rPr>
              <a:t>Схема решения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58C54-98EE-4AE3-9CFF-65DAC6FC6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D2B56-EE9A-49F1-B45C-064E68E56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DADAC-E882-4180-82D2-3AD15F538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48CF5F-2533-EE75-8D4D-ACC4C250E175}"/>
              </a:ext>
            </a:extLst>
          </p:cNvPr>
          <p:cNvSpPr txBox="1"/>
          <p:nvPr/>
        </p:nvSpPr>
        <p:spPr>
          <a:xfrm>
            <a:off x="0" y="1458680"/>
            <a:ext cx="72847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Этап 1</a:t>
            </a:r>
            <a:r>
              <a:rPr lang="ru-RU" sz="2400" dirty="0"/>
              <a:t>: Разработка и тестирование БПЛА:</a:t>
            </a:r>
            <a:br>
              <a:rPr lang="ru-RU" sz="2400" dirty="0"/>
            </a:br>
            <a:r>
              <a:rPr lang="ru-RU" sz="2400" dirty="0"/>
              <a:t>  • Выбор подходящей модели БПЛА, отвечающей требованиям безопасности и надежности. Оснащение БПЛА высокоточными камерами и датчиками.</a:t>
            </a:r>
            <a:br>
              <a:rPr lang="ru-RU" sz="2400" dirty="0"/>
            </a:br>
            <a:r>
              <a:rPr lang="ru-RU" sz="2400" dirty="0"/>
              <a:t>  • Разработка и тестирование алгоритмов управления БПЛА.</a:t>
            </a:r>
            <a:br>
              <a:rPr lang="ru-RU" sz="2400" dirty="0"/>
            </a:br>
            <a:r>
              <a:rPr lang="ru-RU" sz="2400" b="1" dirty="0"/>
              <a:t> Этап 2</a:t>
            </a:r>
            <a:r>
              <a:rPr lang="ru-RU" sz="2400" dirty="0"/>
              <a:t>: Разработка программного обеспечения:</a:t>
            </a:r>
            <a:br>
              <a:rPr lang="ru-RU" sz="2400" dirty="0"/>
            </a:br>
            <a:r>
              <a:rPr lang="ru-RU" sz="2400" dirty="0"/>
              <a:t>  • Разработка программного обеспечения для автоматической обработки данных, полученных с БПЛА. Разработка алгоритмов выявления дефектов на основе анализа изображений и данных с датчиков.</a:t>
            </a:r>
            <a:br>
              <a:rPr lang="ru-RU" sz="2400" dirty="0"/>
            </a:br>
            <a:r>
              <a:rPr lang="ru-RU" sz="2400" dirty="0"/>
              <a:t>  • Создание удобного интерфейса для просмотра и анализа данных.</a:t>
            </a:r>
            <a:br>
              <a:rPr lang="ru-RU" sz="2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041" y="1199250"/>
            <a:ext cx="3550262" cy="4413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018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683C11C7-4EA8-4289-B664-E1AC3E7F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" y="937640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Myriad Pro"/>
              </a:rPr>
              <a:t>Схема решения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58C54-98EE-4AE3-9CFF-65DAC6FC6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D2B56-EE9A-49F1-B45C-064E68E56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DADAC-E882-4180-82D2-3AD15F538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48CF5F-2533-EE75-8D4D-ACC4C250E175}"/>
              </a:ext>
            </a:extLst>
          </p:cNvPr>
          <p:cNvSpPr txBox="1"/>
          <p:nvPr/>
        </p:nvSpPr>
        <p:spPr>
          <a:xfrm>
            <a:off x="0" y="1458680"/>
            <a:ext cx="90373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400" dirty="0"/>
            </a:br>
            <a:r>
              <a:rPr lang="ru-RU" sz="2400" b="1" dirty="0"/>
              <a:t> Этап 3</a:t>
            </a:r>
            <a:r>
              <a:rPr lang="ru-RU" sz="2400" dirty="0"/>
              <a:t>: Интеграция и тестирование системы:</a:t>
            </a:r>
            <a:br>
              <a:rPr lang="ru-RU" sz="2400" dirty="0"/>
            </a:br>
            <a:r>
              <a:rPr lang="ru-RU" sz="2400" dirty="0"/>
              <a:t>  • Интеграция БПЛА и программного обеспечения в единую систему. Проведение тестовых полетов и осмотров контактной сети.</a:t>
            </a:r>
            <a:br>
              <a:rPr lang="ru-RU" sz="2400" dirty="0"/>
            </a:br>
            <a:r>
              <a:rPr lang="ru-RU" sz="2400" dirty="0"/>
              <a:t>  • Обучение персонала работе с системой БПЛА.</a:t>
            </a:r>
          </a:p>
          <a:p>
            <a:r>
              <a:rPr lang="ru-RU" sz="2400" b="1" dirty="0"/>
              <a:t> Этап 4</a:t>
            </a:r>
            <a:r>
              <a:rPr lang="ru-RU" sz="2400" dirty="0"/>
              <a:t>: Внедрение и эксплуатация:</a:t>
            </a:r>
            <a:br>
              <a:rPr lang="ru-RU" sz="2400" dirty="0"/>
            </a:br>
            <a:r>
              <a:rPr lang="ru-RU" sz="2400" dirty="0"/>
              <a:t>  • Внедрение системы БПЛА в реальные условия эксплуатации. Проведение регулярных осмотров контактной сети с использованием БПЛА.</a:t>
            </a:r>
            <a:br>
              <a:rPr lang="ru-RU" sz="2400" dirty="0"/>
            </a:br>
            <a:r>
              <a:rPr lang="ru-RU" sz="2400" dirty="0"/>
              <a:t>  • Анализ данных и выявление</a:t>
            </a:r>
            <a:br>
              <a:rPr lang="ru-RU" sz="2400" dirty="0"/>
            </a:br>
            <a:r>
              <a:rPr lang="ru-RU" sz="2400" b="1" dirty="0"/>
              <a:t> Этап 5</a:t>
            </a:r>
            <a:r>
              <a:rPr lang="ru-RU" sz="2400" dirty="0"/>
              <a:t>: Мониторинг и улучшение:</a:t>
            </a:r>
            <a:br>
              <a:rPr lang="ru-RU" sz="2400" dirty="0"/>
            </a:br>
            <a:r>
              <a:rPr lang="ru-RU" sz="2400" dirty="0"/>
              <a:t>  • Мониторинг эффективности системы БПЛА • Сбор обратной связи от пользователей.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452" y="1866915"/>
            <a:ext cx="4811027" cy="48158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124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683C11C7-4EA8-4289-B664-E1AC3E7F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" y="937640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Myriad Pro"/>
              </a:rPr>
              <a:t>Критическая технологическая задача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58C54-98EE-4AE3-9CFF-65DAC6FC6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D2B56-EE9A-49F1-B45C-064E68E56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DADAC-E882-4180-82D2-3AD15F538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4360" y="1458680"/>
            <a:ext cx="115976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Автоматическая обработка и анализ данных . Это включает в себя: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алгоритмов компьютерного зрения для обнаружения дефектов на изображениях.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алгоритмов машинного обучения для классификации дефектов и оценки их серьезности.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Интеграцию данных с различных датчиков (камеры,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тепловизоры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лазерные сканеры) для получения более полной картины состояния контактной сети.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Обеспечение стабильного и безопасного полета БПЛА вблизи контактной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сети.Это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включает в себя: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алгоритмов автоматической навигации и обхода препятствий.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Использование высокоточных датчиков (GPS, IMU,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лидары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для определения местоположения и ориентации БПЛА.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системы резервирования и защиты от сбоев.</a:t>
            </a:r>
          </a:p>
        </p:txBody>
      </p:sp>
    </p:spTree>
    <p:extLst>
      <p:ext uri="{BB962C8B-B14F-4D97-AF65-F5344CB8AC3E}">
        <p14:creationId xmlns:p14="http://schemas.microsoft.com/office/powerpoint/2010/main" val="2895374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683C11C7-4EA8-4289-B664-E1AC3E7F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" y="937640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Myriad Pro"/>
              </a:rPr>
              <a:t>Критическая технологическая задача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58C54-98EE-4AE3-9CFF-65DAC6FC6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D2B56-EE9A-49F1-B45C-064E68E56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DADAC-E882-4180-82D2-3AD15F538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9619" y="1850560"/>
            <a:ext cx="10652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Интеграция с существующими системами управления и обслуживания .Это включает в себя: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API для интеграции с существующими базами данных и системами управления.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форматов данных, совместимых с существующими стандартами.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Обеспечение безопасности данных и защиты от несанкционированного доступа.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Оптимизация энергопотребления БПЛА. Это включает в себя: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Использование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энергоэффективных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компонентов (двигатели, аккумуляторы).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Разработку алгоритмов оптимизации траектории полета.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•  Использование систем беспроводной зарядки</a:t>
            </a:r>
          </a:p>
        </p:txBody>
      </p:sp>
    </p:spTree>
    <p:extLst>
      <p:ext uri="{BB962C8B-B14F-4D97-AF65-F5344CB8AC3E}">
        <p14:creationId xmlns:p14="http://schemas.microsoft.com/office/powerpoint/2010/main" val="174335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683C11C7-4EA8-4289-B664-E1AC3E7F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" y="856639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Myriad Pro"/>
              </a:rPr>
              <a:t>Состав технического решения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58C54-98EE-4AE3-9CFF-65DAC6FC6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D2B56-EE9A-49F1-B45C-064E68E56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DADAC-E882-4180-82D2-3AD15F538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2277E8-5B42-1C44-FC94-7BCA8E103876}"/>
              </a:ext>
            </a:extLst>
          </p:cNvPr>
          <p:cNvSpPr txBox="1"/>
          <p:nvPr/>
        </p:nvSpPr>
        <p:spPr>
          <a:xfrm>
            <a:off x="324786" y="3193836"/>
            <a:ext cx="690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2655" y="1485652"/>
            <a:ext cx="9204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1. </a:t>
            </a:r>
            <a:r>
              <a:rPr lang="ru-RU" sz="2400" b="1" dirty="0"/>
              <a:t>БПЛА (специализированный):</a:t>
            </a:r>
          </a:p>
          <a:p>
            <a:r>
              <a:rPr lang="ru-RU" sz="2400" dirty="0"/>
              <a:t>  •  </a:t>
            </a:r>
            <a:r>
              <a:rPr lang="ru-RU" sz="2400" dirty="0" err="1"/>
              <a:t>Мультироторный</a:t>
            </a:r>
            <a:r>
              <a:rPr lang="ru-RU" sz="2400" dirty="0"/>
              <a:t> или гибридный БПЛА, способный нести необходимую полезную нагрузку (камеры, датчики).</a:t>
            </a:r>
          </a:p>
          <a:p>
            <a:r>
              <a:rPr lang="ru-RU" sz="2400" dirty="0"/>
              <a:t>  •  Система управления полетом с автоматической навигацией и обходом препятствий.</a:t>
            </a:r>
          </a:p>
          <a:p>
            <a:r>
              <a:rPr lang="ru-RU" sz="2400" dirty="0"/>
              <a:t>  •  Защита от электромагнитных помех.</a:t>
            </a:r>
          </a:p>
          <a:p>
            <a:r>
              <a:rPr lang="ru-RU" sz="2400" dirty="0"/>
              <a:t>2. </a:t>
            </a:r>
            <a:r>
              <a:rPr lang="ru-RU" sz="2400" b="1" dirty="0"/>
              <a:t>Полезная нагрузка:</a:t>
            </a:r>
          </a:p>
          <a:p>
            <a:r>
              <a:rPr lang="ru-RU" sz="2400" dirty="0"/>
              <a:t>  •  Камера высокого разрешения (видимый спектр) для визуального осмотра.</a:t>
            </a:r>
          </a:p>
          <a:p>
            <a:r>
              <a:rPr lang="ru-RU" sz="2400" dirty="0"/>
              <a:t>  •  </a:t>
            </a:r>
            <a:r>
              <a:rPr lang="ru-RU" sz="2400" dirty="0" err="1"/>
              <a:t>Тепловизионная</a:t>
            </a:r>
            <a:r>
              <a:rPr lang="ru-RU" sz="2400" dirty="0"/>
              <a:t> камера для обнаружения перегревов и других аномалий.</a:t>
            </a:r>
          </a:p>
          <a:p>
            <a:r>
              <a:rPr lang="ru-RU" sz="2400" dirty="0"/>
              <a:t>  •  Лазерный сканер (</a:t>
            </a:r>
            <a:r>
              <a:rPr lang="ru-RU" sz="2400" dirty="0" err="1"/>
              <a:t>лидар</a:t>
            </a:r>
            <a:r>
              <a:rPr lang="ru-RU" sz="2400" dirty="0"/>
              <a:t>) для создания 3D-моделей контактной сети и измерения расстояний.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615" y="1033391"/>
            <a:ext cx="3337783" cy="579817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85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683C11C7-4EA8-4289-B664-E1AC3E7FF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99" y="856639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Myriad Pro"/>
              </a:rPr>
              <a:t>Состав технического решения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58C54-98EE-4AE3-9CFF-65DAC6FC6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D2B56-EE9A-49F1-B45C-064E68E56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DADAC-E882-4180-82D2-3AD15F538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2277E8-5B42-1C44-FC94-7BCA8E103876}"/>
              </a:ext>
            </a:extLst>
          </p:cNvPr>
          <p:cNvSpPr txBox="1"/>
          <p:nvPr/>
        </p:nvSpPr>
        <p:spPr>
          <a:xfrm>
            <a:off x="324786" y="3193836"/>
            <a:ext cx="690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1492" y="1033391"/>
            <a:ext cx="9585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b="1" dirty="0"/>
              <a:t>3. Наземная станция управления:</a:t>
            </a:r>
          </a:p>
          <a:p>
            <a:r>
              <a:rPr lang="ru-RU" sz="2400" dirty="0"/>
              <a:t>  •  Компьютер с установленным программным обеспечением для управления БПЛА </a:t>
            </a:r>
          </a:p>
          <a:p>
            <a:r>
              <a:rPr lang="ru-RU" sz="2400" dirty="0"/>
              <a:t>•  Пульт управления БПЛА.</a:t>
            </a:r>
          </a:p>
          <a:p>
            <a:r>
              <a:rPr lang="ru-RU" sz="2400" dirty="0"/>
              <a:t>  •  Система связи для передачи данных между БПЛА и наземной станцией.</a:t>
            </a:r>
          </a:p>
          <a:p>
            <a:r>
              <a:rPr lang="ru-RU" sz="2400" b="1" dirty="0"/>
              <a:t>4. Программное обеспечение:</a:t>
            </a:r>
          </a:p>
          <a:p>
            <a:r>
              <a:rPr lang="ru-RU" sz="2400" dirty="0"/>
              <a:t>  •  Программное обеспечение для управления полетом БПЛА.</a:t>
            </a:r>
          </a:p>
          <a:p>
            <a:r>
              <a:rPr lang="ru-RU" sz="2400" dirty="0"/>
              <a:t>  •  Программное обеспечение для создания отчетов и планирования ремонтных работ.</a:t>
            </a:r>
          </a:p>
          <a:p>
            <a:r>
              <a:rPr lang="ru-RU" sz="2400" b="1" dirty="0"/>
              <a:t>5. Система хранения и анализа данных:</a:t>
            </a:r>
          </a:p>
          <a:p>
            <a:r>
              <a:rPr lang="ru-RU" sz="2400" dirty="0"/>
              <a:t>  •  База данных для хранения данных, полученных с БПЛА.</a:t>
            </a:r>
          </a:p>
          <a:p>
            <a:r>
              <a:rPr lang="ru-RU" sz="2400" dirty="0"/>
              <a:t>  •  Инструменты для анализа данных и создания отчетов.</a:t>
            </a:r>
          </a:p>
          <a:p>
            <a:r>
              <a:rPr lang="ru-RU" sz="2400" dirty="0"/>
              <a:t>  •  Интеграция с существующими системами управления.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82" y="1686615"/>
            <a:ext cx="3609975" cy="46684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18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1C86B4-2CC1-4391-8730-C4C7A7977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2F4266-262C-4F51-BE3E-E3081A899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2FF7BF-A62D-4362-9796-55726BF4E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7187AAFD-C1CC-4C34-869A-05CE223E02E6}"/>
              </a:ext>
            </a:extLst>
          </p:cNvPr>
          <p:cNvSpPr txBox="1">
            <a:spLocks/>
          </p:cNvSpPr>
          <p:nvPr/>
        </p:nvSpPr>
        <p:spPr>
          <a:xfrm>
            <a:off x="3245300" y="1079367"/>
            <a:ext cx="5701393" cy="675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команды</a:t>
            </a:r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559F9AFB-FCAE-4F87-94A0-BE6EBDA2A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788" y="6377127"/>
            <a:ext cx="2089212" cy="4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F5F2E2-54F6-E018-B450-D9B6E607250D}"/>
              </a:ext>
            </a:extLst>
          </p:cNvPr>
          <p:cNvSpPr txBox="1"/>
          <p:nvPr/>
        </p:nvSpPr>
        <p:spPr>
          <a:xfrm>
            <a:off x="4434300" y="5142078"/>
            <a:ext cx="32311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Кирсанова Анастасия Вячеславовна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проекте – администратор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 7007031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FCB615-D318-5153-5D75-8F5C48B7C65B}"/>
              </a:ext>
            </a:extLst>
          </p:cNvPr>
          <p:cNvSpPr txBox="1"/>
          <p:nvPr/>
        </p:nvSpPr>
        <p:spPr>
          <a:xfrm>
            <a:off x="508317" y="4999730"/>
            <a:ext cx="3231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Корнилова Варвара Александровна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проекте </a:t>
            </a:r>
            <a:r>
              <a:rPr lang="ru-RU" dirty="0"/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 7006915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Телефон +79376574185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Почта dfhtr2004@mail.ru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" y="1591219"/>
            <a:ext cx="3231142" cy="332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120" y="1272705"/>
            <a:ext cx="2795269" cy="37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5313"/>
            <a:ext cx="2237242" cy="335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67783" y="5295656"/>
            <a:ext cx="4457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Тулин</a:t>
            </a:r>
            <a:r>
              <a:rPr lang="ru-RU" dirty="0"/>
              <a:t> Никита Алексеевич  </a:t>
            </a:r>
          </a:p>
          <a:p>
            <a:pPr algn="ctr"/>
            <a:r>
              <a:rPr lang="ru-RU" dirty="0"/>
              <a:t>Роль в проекте – предприниматель</a:t>
            </a:r>
          </a:p>
          <a:p>
            <a:pPr algn="ctr"/>
            <a:r>
              <a:rPr lang="ru-RU" dirty="0" err="1"/>
              <a:t>Leader</a:t>
            </a:r>
            <a:r>
              <a:rPr lang="ru-RU" dirty="0"/>
              <a:t> ID 7007090</a:t>
            </a:r>
          </a:p>
        </p:txBody>
      </p:sp>
    </p:spTree>
    <p:extLst>
      <p:ext uri="{BB962C8B-B14F-4D97-AF65-F5344CB8AC3E}">
        <p14:creationId xmlns:p14="http://schemas.microsoft.com/office/powerpoint/2010/main" val="2582499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1C86B4-2CC1-4391-8730-C4C7A7977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452" y="166944"/>
            <a:ext cx="1894916" cy="7257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2F4266-262C-4F51-BE3E-E3081A899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6" y="342694"/>
            <a:ext cx="2853128" cy="5139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2FF7BF-A62D-4362-9796-55726BF4E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00" y="261694"/>
            <a:ext cx="3323399" cy="675946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7187AAFD-C1CC-4C34-869A-05CE223E02E6}"/>
              </a:ext>
            </a:extLst>
          </p:cNvPr>
          <p:cNvSpPr txBox="1">
            <a:spLocks/>
          </p:cNvSpPr>
          <p:nvPr/>
        </p:nvSpPr>
        <p:spPr>
          <a:xfrm>
            <a:off x="3245300" y="1079367"/>
            <a:ext cx="5701393" cy="675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команды</a:t>
            </a:r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559F9AFB-FCAE-4F87-94A0-BE6EBDA2A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788" y="6377127"/>
            <a:ext cx="2089212" cy="4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F5F2E2-54F6-E018-B450-D9B6E607250D}"/>
              </a:ext>
            </a:extLst>
          </p:cNvPr>
          <p:cNvSpPr txBox="1"/>
          <p:nvPr/>
        </p:nvSpPr>
        <p:spPr>
          <a:xfrm>
            <a:off x="6499079" y="5040576"/>
            <a:ext cx="3231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Петрунин Сергей Алексеевич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 проекте – производитель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 7007094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FCB615-D318-5153-5D75-8F5C48B7C65B}"/>
              </a:ext>
            </a:extLst>
          </p:cNvPr>
          <p:cNvSpPr txBox="1"/>
          <p:nvPr/>
        </p:nvSpPr>
        <p:spPr>
          <a:xfrm>
            <a:off x="1562343" y="5176798"/>
            <a:ext cx="3231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 Михаил Юрьевич </a:t>
            </a:r>
          </a:p>
          <a:p>
            <a:pPr algn="ctr"/>
            <a:r>
              <a:rPr lang="ru-RU" dirty="0"/>
              <a:t>Роль в проекте – интегратор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 3628417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516" y="1662190"/>
            <a:ext cx="2187567" cy="336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546" y="1755670"/>
            <a:ext cx="3284906" cy="328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825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772</Words>
  <Application>Microsoft Office PowerPoint</Application>
  <PresentationFormat>Широкоэкранный</PresentationFormat>
  <Paragraphs>88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Myriad Pro</vt:lpstr>
      <vt:lpstr>Roboto</vt:lpstr>
      <vt:lpstr>Times New Roman</vt:lpstr>
      <vt:lpstr>Тема Office</vt:lpstr>
      <vt:lpstr>Использование БПЛА при диагностике контактной подвески </vt:lpstr>
      <vt:lpstr>Презентация PowerPoint</vt:lpstr>
      <vt:lpstr>Проблема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Технологическое предпринимательство. Особенности технологических команд, проектов, стартапов</dc:title>
  <dc:creator>Свечников Андрей Александрович</dc:creator>
  <cp:lastModifiedBy>user</cp:lastModifiedBy>
  <cp:revision>69</cp:revision>
  <dcterms:created xsi:type="dcterms:W3CDTF">2025-09-11T05:58:55Z</dcterms:created>
  <dcterms:modified xsi:type="dcterms:W3CDTF">2025-10-15T16:31:18Z</dcterms:modified>
</cp:coreProperties>
</file>