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5" r:id="rId3"/>
    <p:sldId id="276" r:id="rId4"/>
    <p:sldId id="258" r:id="rId5"/>
    <p:sldId id="277" r:id="rId6"/>
    <p:sldId id="278" r:id="rId7"/>
    <p:sldId id="279" r:id="rId8"/>
    <p:sldId id="280" r:id="rId9"/>
    <p:sldId id="281" r:id="rId10"/>
    <p:sldId id="270" r:id="rId11"/>
    <p:sldId id="282" r:id="rId12"/>
    <p:sldId id="269" r:id="rId13"/>
    <p:sldId id="265" r:id="rId14"/>
    <p:sldId id="268" r:id="rId15"/>
    <p:sldId id="271" r:id="rId16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4321"/>
    <a:srgbClr val="A57A5A"/>
    <a:srgbClr val="F7E9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043625-4171-4BBF-8C58-1F9EE3F6A6FE}" type="doc">
      <dgm:prSet loTypeId="urn:microsoft.com/office/officeart/2005/8/layout/venn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46D2571-3B4C-411E-ACF0-DAAAEFD71D7D}">
      <dgm:prSet phldrT="[Текст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</a:t>
          </a:r>
          <a:endParaRPr lang="ru-RU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AB1160-A4B4-467E-A927-B3CF37F5F8A7}" type="parTrans" cxnId="{3893A030-A0C1-41E7-BED6-B37759A9AF11}">
      <dgm:prSet/>
      <dgm:spPr/>
      <dgm:t>
        <a:bodyPr/>
        <a:lstStyle/>
        <a:p>
          <a:endParaRPr lang="ru-RU"/>
        </a:p>
      </dgm:t>
    </dgm:pt>
    <dgm:pt modelId="{68839AEA-416D-4387-A3D0-7976818A2934}" type="sibTrans" cxnId="{3893A030-A0C1-41E7-BED6-B37759A9AF11}">
      <dgm:prSet/>
      <dgm:spPr/>
      <dgm:t>
        <a:bodyPr/>
        <a:lstStyle/>
        <a:p>
          <a:endParaRPr lang="ru-RU"/>
        </a:p>
      </dgm:t>
    </dgm:pt>
    <dgm:pt modelId="{27405F47-D8A1-402D-9EB6-F04E6CFE30E5}">
      <dgm:prSet phldrT="[Текст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SAM</a:t>
          </a:r>
          <a:endParaRPr lang="ru-RU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E4E667-196D-40A2-AFB4-90777F48465B}" type="parTrans" cxnId="{B4D38652-6081-4135-9A0C-AAC8E67B90F6}">
      <dgm:prSet/>
      <dgm:spPr/>
      <dgm:t>
        <a:bodyPr/>
        <a:lstStyle/>
        <a:p>
          <a:endParaRPr lang="ru-RU"/>
        </a:p>
      </dgm:t>
    </dgm:pt>
    <dgm:pt modelId="{49F09D34-B14C-4D05-AA0F-4DD05B904063}" type="sibTrans" cxnId="{B4D38652-6081-4135-9A0C-AAC8E67B90F6}">
      <dgm:prSet/>
      <dgm:spPr/>
      <dgm:t>
        <a:bodyPr/>
        <a:lstStyle/>
        <a:p>
          <a:endParaRPr lang="ru-RU"/>
        </a:p>
      </dgm:t>
    </dgm:pt>
    <dgm:pt modelId="{69D44FC6-2FC6-494D-A86E-FB2DEBEEA91C}">
      <dgm:prSet phldrT="[Текст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SOM</a:t>
          </a:r>
          <a:endParaRPr lang="ru-RU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FF1945-32F7-4F11-8A1E-2F9A47931629}" type="parTrans" cxnId="{7F7D0CF6-81A1-46B5-AA07-C0D5B2CE5CD0}">
      <dgm:prSet/>
      <dgm:spPr/>
      <dgm:t>
        <a:bodyPr/>
        <a:lstStyle/>
        <a:p>
          <a:endParaRPr lang="ru-RU"/>
        </a:p>
      </dgm:t>
    </dgm:pt>
    <dgm:pt modelId="{F9147891-B2B3-40F6-A59C-334DFB1D83A3}" type="sibTrans" cxnId="{7F7D0CF6-81A1-46B5-AA07-C0D5B2CE5CD0}">
      <dgm:prSet/>
      <dgm:spPr/>
      <dgm:t>
        <a:bodyPr/>
        <a:lstStyle/>
        <a:p>
          <a:endParaRPr lang="ru-RU"/>
        </a:p>
      </dgm:t>
    </dgm:pt>
    <dgm:pt modelId="{19A32482-AA34-4A10-9901-BE600755362D}" type="pres">
      <dgm:prSet presAssocID="{34043625-4171-4BBF-8C58-1F9EE3F6A6F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6BC33D-24A2-4003-9D1D-150BC80A197E}" type="pres">
      <dgm:prSet presAssocID="{34043625-4171-4BBF-8C58-1F9EE3F6A6FE}" presName="comp1" presStyleCnt="0"/>
      <dgm:spPr/>
    </dgm:pt>
    <dgm:pt modelId="{D4E8F5C6-291E-4206-AA2A-83A8B3A8C741}" type="pres">
      <dgm:prSet presAssocID="{34043625-4171-4BBF-8C58-1F9EE3F6A6FE}" presName="circle1" presStyleLbl="node1" presStyleIdx="0" presStyleCnt="3"/>
      <dgm:spPr/>
      <dgm:t>
        <a:bodyPr/>
        <a:lstStyle/>
        <a:p>
          <a:endParaRPr lang="ru-RU"/>
        </a:p>
      </dgm:t>
    </dgm:pt>
    <dgm:pt modelId="{A70A2A5B-DEA3-499B-8DBE-BC1271914332}" type="pres">
      <dgm:prSet presAssocID="{34043625-4171-4BBF-8C58-1F9EE3F6A6FE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1E5E9E-45D7-48FD-AD78-17715266C823}" type="pres">
      <dgm:prSet presAssocID="{34043625-4171-4BBF-8C58-1F9EE3F6A6FE}" presName="comp2" presStyleCnt="0"/>
      <dgm:spPr/>
    </dgm:pt>
    <dgm:pt modelId="{4E8E3A60-9438-4FF4-B31E-6CD61F8EE753}" type="pres">
      <dgm:prSet presAssocID="{34043625-4171-4BBF-8C58-1F9EE3F6A6FE}" presName="circle2" presStyleLbl="node1" presStyleIdx="1" presStyleCnt="3"/>
      <dgm:spPr/>
      <dgm:t>
        <a:bodyPr/>
        <a:lstStyle/>
        <a:p>
          <a:endParaRPr lang="ru-RU"/>
        </a:p>
      </dgm:t>
    </dgm:pt>
    <dgm:pt modelId="{652DAF34-DA79-4DAC-AA4D-446284EADB68}" type="pres">
      <dgm:prSet presAssocID="{34043625-4171-4BBF-8C58-1F9EE3F6A6FE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02F4F3-CF66-4142-94BB-F3090FA9C1DC}" type="pres">
      <dgm:prSet presAssocID="{34043625-4171-4BBF-8C58-1F9EE3F6A6FE}" presName="comp3" presStyleCnt="0"/>
      <dgm:spPr/>
    </dgm:pt>
    <dgm:pt modelId="{D1631D43-7F1A-4644-9040-41D949925E4D}" type="pres">
      <dgm:prSet presAssocID="{34043625-4171-4BBF-8C58-1F9EE3F6A6FE}" presName="circle3" presStyleLbl="node1" presStyleIdx="2" presStyleCnt="3"/>
      <dgm:spPr/>
      <dgm:t>
        <a:bodyPr/>
        <a:lstStyle/>
        <a:p>
          <a:endParaRPr lang="ru-RU"/>
        </a:p>
      </dgm:t>
    </dgm:pt>
    <dgm:pt modelId="{857E1504-343F-4E29-9B89-E776AB0FDBAD}" type="pres">
      <dgm:prSet presAssocID="{34043625-4171-4BBF-8C58-1F9EE3F6A6FE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88CA82-A7A7-4A70-923E-13FB30BFDE6E}" type="presOf" srcId="{27405F47-D8A1-402D-9EB6-F04E6CFE30E5}" destId="{4E8E3A60-9438-4FF4-B31E-6CD61F8EE753}" srcOrd="0" destOrd="0" presId="urn:microsoft.com/office/officeart/2005/8/layout/venn2"/>
    <dgm:cxn modelId="{3893A030-A0C1-41E7-BED6-B37759A9AF11}" srcId="{34043625-4171-4BBF-8C58-1F9EE3F6A6FE}" destId="{E46D2571-3B4C-411E-ACF0-DAAAEFD71D7D}" srcOrd="0" destOrd="0" parTransId="{3FAB1160-A4B4-467E-A927-B3CF37F5F8A7}" sibTransId="{68839AEA-416D-4387-A3D0-7976818A2934}"/>
    <dgm:cxn modelId="{8A7081A8-B396-4CC0-AE77-4A22DA87B045}" type="presOf" srcId="{69D44FC6-2FC6-494D-A86E-FB2DEBEEA91C}" destId="{D1631D43-7F1A-4644-9040-41D949925E4D}" srcOrd="0" destOrd="0" presId="urn:microsoft.com/office/officeart/2005/8/layout/venn2"/>
    <dgm:cxn modelId="{A2BA2E08-A3CC-412E-A614-502A05C546A5}" type="presOf" srcId="{34043625-4171-4BBF-8C58-1F9EE3F6A6FE}" destId="{19A32482-AA34-4A10-9901-BE600755362D}" srcOrd="0" destOrd="0" presId="urn:microsoft.com/office/officeart/2005/8/layout/venn2"/>
    <dgm:cxn modelId="{E5413814-4C3A-405B-A6D4-75D2E8CC7233}" type="presOf" srcId="{27405F47-D8A1-402D-9EB6-F04E6CFE30E5}" destId="{652DAF34-DA79-4DAC-AA4D-446284EADB68}" srcOrd="1" destOrd="0" presId="urn:microsoft.com/office/officeart/2005/8/layout/venn2"/>
    <dgm:cxn modelId="{B4D38652-6081-4135-9A0C-AAC8E67B90F6}" srcId="{34043625-4171-4BBF-8C58-1F9EE3F6A6FE}" destId="{27405F47-D8A1-402D-9EB6-F04E6CFE30E5}" srcOrd="1" destOrd="0" parTransId="{BCE4E667-196D-40A2-AFB4-90777F48465B}" sibTransId="{49F09D34-B14C-4D05-AA0F-4DD05B904063}"/>
    <dgm:cxn modelId="{FF1902D6-CB1F-436B-B713-CE11434C2BA2}" type="presOf" srcId="{E46D2571-3B4C-411E-ACF0-DAAAEFD71D7D}" destId="{A70A2A5B-DEA3-499B-8DBE-BC1271914332}" srcOrd="1" destOrd="0" presId="urn:microsoft.com/office/officeart/2005/8/layout/venn2"/>
    <dgm:cxn modelId="{6815EC33-0223-4C6A-BB78-DBC98258A4DB}" type="presOf" srcId="{69D44FC6-2FC6-494D-A86E-FB2DEBEEA91C}" destId="{857E1504-343F-4E29-9B89-E776AB0FDBAD}" srcOrd="1" destOrd="0" presId="urn:microsoft.com/office/officeart/2005/8/layout/venn2"/>
    <dgm:cxn modelId="{7F7D0CF6-81A1-46B5-AA07-C0D5B2CE5CD0}" srcId="{34043625-4171-4BBF-8C58-1F9EE3F6A6FE}" destId="{69D44FC6-2FC6-494D-A86E-FB2DEBEEA91C}" srcOrd="2" destOrd="0" parTransId="{13FF1945-32F7-4F11-8A1E-2F9A47931629}" sibTransId="{F9147891-B2B3-40F6-A59C-334DFB1D83A3}"/>
    <dgm:cxn modelId="{16A3166F-8644-482A-9F7A-E65E3B4088E2}" type="presOf" srcId="{E46D2571-3B4C-411E-ACF0-DAAAEFD71D7D}" destId="{D4E8F5C6-291E-4206-AA2A-83A8B3A8C741}" srcOrd="0" destOrd="0" presId="urn:microsoft.com/office/officeart/2005/8/layout/venn2"/>
    <dgm:cxn modelId="{834FD22B-144E-48AA-AD5D-0414A3A6B58A}" type="presParOf" srcId="{19A32482-AA34-4A10-9901-BE600755362D}" destId="{286BC33D-24A2-4003-9D1D-150BC80A197E}" srcOrd="0" destOrd="0" presId="urn:microsoft.com/office/officeart/2005/8/layout/venn2"/>
    <dgm:cxn modelId="{A43EBB0F-CFDC-43F8-8D28-276B86A08E9B}" type="presParOf" srcId="{286BC33D-24A2-4003-9D1D-150BC80A197E}" destId="{D4E8F5C6-291E-4206-AA2A-83A8B3A8C741}" srcOrd="0" destOrd="0" presId="urn:microsoft.com/office/officeart/2005/8/layout/venn2"/>
    <dgm:cxn modelId="{AC404266-78D7-46DE-87EA-38411C282C4A}" type="presParOf" srcId="{286BC33D-24A2-4003-9D1D-150BC80A197E}" destId="{A70A2A5B-DEA3-499B-8DBE-BC1271914332}" srcOrd="1" destOrd="0" presId="urn:microsoft.com/office/officeart/2005/8/layout/venn2"/>
    <dgm:cxn modelId="{C78CF72E-E7DB-45D3-8AB1-B95D67FC9607}" type="presParOf" srcId="{19A32482-AA34-4A10-9901-BE600755362D}" destId="{491E5E9E-45D7-48FD-AD78-17715266C823}" srcOrd="1" destOrd="0" presId="urn:microsoft.com/office/officeart/2005/8/layout/venn2"/>
    <dgm:cxn modelId="{4B533814-B2BC-44C6-AE36-D97A095C02A1}" type="presParOf" srcId="{491E5E9E-45D7-48FD-AD78-17715266C823}" destId="{4E8E3A60-9438-4FF4-B31E-6CD61F8EE753}" srcOrd="0" destOrd="0" presId="urn:microsoft.com/office/officeart/2005/8/layout/venn2"/>
    <dgm:cxn modelId="{5357CB57-8DE3-4F67-95C8-72083276D735}" type="presParOf" srcId="{491E5E9E-45D7-48FD-AD78-17715266C823}" destId="{652DAF34-DA79-4DAC-AA4D-446284EADB68}" srcOrd="1" destOrd="0" presId="urn:microsoft.com/office/officeart/2005/8/layout/venn2"/>
    <dgm:cxn modelId="{35FE40D3-6018-4255-ACA4-E9CF90A0A8F5}" type="presParOf" srcId="{19A32482-AA34-4A10-9901-BE600755362D}" destId="{2F02F4F3-CF66-4142-94BB-F3090FA9C1DC}" srcOrd="2" destOrd="0" presId="urn:microsoft.com/office/officeart/2005/8/layout/venn2"/>
    <dgm:cxn modelId="{B347E633-CA99-4C18-89B1-334534FB1B80}" type="presParOf" srcId="{2F02F4F3-CF66-4142-94BB-F3090FA9C1DC}" destId="{D1631D43-7F1A-4644-9040-41D949925E4D}" srcOrd="0" destOrd="0" presId="urn:microsoft.com/office/officeart/2005/8/layout/venn2"/>
    <dgm:cxn modelId="{B8033AA0-2376-4B90-9249-23FE6F0FDA7A}" type="presParOf" srcId="{2F02F4F3-CF66-4142-94BB-F3090FA9C1DC}" destId="{857E1504-343F-4E29-9B89-E776AB0FDBA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087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84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89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b5bcb53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b5bcb53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2552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b5bcb53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b5bcb53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8114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b5bcb53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b5bcb53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66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b5bcb53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b5bcb53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78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b5bcb53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b5bcb53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9661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75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92B351-1160-4CCE-82C8-C3B3E92A7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EE5C7C8B-C9FE-4F5E-AF36-E22D42034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2190751"/>
            <a:ext cx="12618720" cy="40637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7" name="Рисунок 6" descr="Изображение выглядит как текст, трава, внешний, дерево&#10;&#10;Автоматически созданное описание">
            <a:extLst>
              <a:ext uri="{FF2B5EF4-FFF2-40B4-BE49-F238E27FC236}">
                <a16:creationId xmlns="" xmlns:a16="http://schemas.microsoft.com/office/drawing/2014/main" id="{A2B38166-0542-4C9F-A3D8-C495E9A07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4496"/>
            <a:ext cx="14630400" cy="197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4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60" cy="9163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13632960" cy="54662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731520" lvl="0" indent="-54864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463040" lvl="1" indent="-508000"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2pPr>
            <a:lvl3pPr marL="2194560" lvl="2" indent="-508000">
              <a:spcBef>
                <a:spcPts val="2560"/>
              </a:spcBef>
              <a:spcAft>
                <a:spcPts val="0"/>
              </a:spcAft>
              <a:buSzPts val="1400"/>
              <a:buChar char="■"/>
              <a:defRPr/>
            </a:lvl3pPr>
            <a:lvl4pPr marL="2926080" lvl="3" indent="-508000">
              <a:spcBef>
                <a:spcPts val="2560"/>
              </a:spcBef>
              <a:spcAft>
                <a:spcPts val="0"/>
              </a:spcAft>
              <a:buSzPts val="1400"/>
              <a:buChar char="●"/>
              <a:defRPr/>
            </a:lvl4pPr>
            <a:lvl5pPr marL="3657600" lvl="4" indent="-508000"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5pPr>
            <a:lvl6pPr marL="4389120" lvl="5" indent="-508000">
              <a:spcBef>
                <a:spcPts val="2560"/>
              </a:spcBef>
              <a:spcAft>
                <a:spcPts val="0"/>
              </a:spcAft>
              <a:buSzPts val="1400"/>
              <a:buChar char="■"/>
              <a:defRPr/>
            </a:lvl6pPr>
            <a:lvl7pPr marL="5120640" lvl="6" indent="-508000">
              <a:spcBef>
                <a:spcPts val="2560"/>
              </a:spcBef>
              <a:spcAft>
                <a:spcPts val="0"/>
              </a:spcAft>
              <a:buSzPts val="1400"/>
              <a:buChar char="●"/>
              <a:defRPr/>
            </a:lvl7pPr>
            <a:lvl8pPr marL="5852160" lvl="7" indent="-508000"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8pPr>
            <a:lvl9pPr marL="6583680" lvl="8" indent="-508000">
              <a:spcBef>
                <a:spcPts val="2560"/>
              </a:spcBef>
              <a:spcAft>
                <a:spcPts val="256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920" cy="6297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5389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624907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-5494" y="0"/>
            <a:ext cx="14630400" cy="16783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3600" b="1" dirty="0"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ОНЛАЙН-СЕРВИС АРЕНДЫ СЕЛЬСКОХОЗЯЙСТВЕННЫХ ДРОНОВ ДЛЯ ЧАСТНЫХ ФЕРМЕРСКИХ ХОЗЯЙСТВ</a:t>
            </a:r>
            <a:endParaRPr lang="en-US" sz="3600" b="1" dirty="0"/>
          </a:p>
        </p:txBody>
      </p:sp>
      <p:sp>
        <p:nvSpPr>
          <p:cNvPr id="5" name="Text 2"/>
          <p:cNvSpPr/>
          <p:nvPr/>
        </p:nvSpPr>
        <p:spPr>
          <a:xfrm>
            <a:off x="10035565" y="1664045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Инициативная разработка</a:t>
            </a:r>
            <a:endParaRPr lang="en-US" sz="24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 w="13811">
            <a:solidFill>
              <a:srgbClr val="E5E0DF"/>
            </a:solidFill>
            <a:prstDash val="solid"/>
          </a:ln>
        </p:spPr>
      </p:sp>
      <p:grpSp>
        <p:nvGrpSpPr>
          <p:cNvPr id="17" name="Группа 16"/>
          <p:cNvGrpSpPr/>
          <p:nvPr/>
        </p:nvGrpSpPr>
        <p:grpSpPr>
          <a:xfrm>
            <a:off x="5505859" y="2771437"/>
            <a:ext cx="3021099" cy="3600000"/>
            <a:chOff x="565649" y="2386905"/>
            <a:chExt cx="2250000" cy="2250000"/>
          </a:xfrm>
        </p:grpSpPr>
        <p:sp>
          <p:nvSpPr>
            <p:cNvPr id="5" name="Shape 2"/>
            <p:cNvSpPr/>
            <p:nvPr/>
          </p:nvSpPr>
          <p:spPr>
            <a:xfrm>
              <a:off x="565649" y="2386905"/>
              <a:ext cx="2250000" cy="2250000"/>
            </a:xfrm>
            <a:prstGeom prst="roundRect">
              <a:avLst>
                <a:gd name="adj" fmla="val 3151"/>
              </a:avLst>
            </a:prstGeom>
            <a:solidFill>
              <a:srgbClr val="F7EDD4"/>
            </a:solidFill>
            <a:ln w="13811">
              <a:solidFill>
                <a:srgbClr val="EFDBA9"/>
              </a:solidFill>
              <a:prstDash val="solid"/>
            </a:ln>
          </p:spPr>
        </p:sp>
        <p:sp>
          <p:nvSpPr>
            <p:cNvPr id="6" name="Text 3"/>
            <p:cNvSpPr/>
            <p:nvPr/>
          </p:nvSpPr>
          <p:spPr>
            <a:xfrm>
              <a:off x="816730" y="2625476"/>
              <a:ext cx="1747838" cy="216991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algn="ctr">
                <a:lnSpc>
                  <a:spcPts val="2734"/>
                </a:lnSpc>
              </a:pPr>
              <a:r>
                <a:rPr lang="en-US" sz="2187" dirty="0">
                  <a:solidFill>
                    <a:srgbClr val="454240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Устаревшая техника</a:t>
              </a:r>
              <a:endParaRPr lang="en-US" sz="2187" dirty="0"/>
            </a:p>
          </p:txBody>
        </p:sp>
        <p:sp>
          <p:nvSpPr>
            <p:cNvPr id="7" name="Text 4"/>
            <p:cNvSpPr/>
            <p:nvPr/>
          </p:nvSpPr>
          <p:spPr>
            <a:xfrm>
              <a:off x="575719" y="3043387"/>
              <a:ext cx="2239930" cy="133275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algn="ctr">
                <a:lnSpc>
                  <a:spcPts val="2798"/>
                </a:lnSpc>
              </a:pPr>
              <a:r>
                <a:rPr lang="en-US" sz="1750" dirty="0">
                  <a:solidFill>
                    <a:srgbClr val="454240"/>
                  </a:solidFill>
                  <a:latin typeface="DM Sans" pitchFamily="34" charset="0"/>
                  <a:ea typeface="DM Sans" pitchFamily="34" charset="-122"/>
                  <a:cs typeface="DM Sans" pitchFamily="34" charset="-120"/>
                </a:rPr>
                <a:t>Многие фермеры используют давно устаревшую технику, что приводит к низкой эффективности и урожайности.</a:t>
              </a:r>
              <a:endParaRPr lang="en-US" sz="175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8557580" y="4629600"/>
            <a:ext cx="3021099" cy="3600000"/>
            <a:chOff x="3447000" y="2396754"/>
            <a:chExt cx="2250000" cy="2250000"/>
          </a:xfrm>
        </p:grpSpPr>
        <p:sp>
          <p:nvSpPr>
            <p:cNvPr id="8" name="Shape 5"/>
            <p:cNvSpPr/>
            <p:nvPr/>
          </p:nvSpPr>
          <p:spPr>
            <a:xfrm>
              <a:off x="3447000" y="2396754"/>
              <a:ext cx="2250000" cy="2250000"/>
            </a:xfrm>
            <a:prstGeom prst="roundRect">
              <a:avLst>
                <a:gd name="adj" fmla="val 3151"/>
              </a:avLst>
            </a:prstGeom>
            <a:solidFill>
              <a:srgbClr val="F7EDD4"/>
            </a:solidFill>
            <a:ln w="13811">
              <a:solidFill>
                <a:srgbClr val="EFDBA9"/>
              </a:solidFill>
              <a:prstDash val="solid"/>
            </a:ln>
          </p:spPr>
        </p:sp>
        <p:sp>
          <p:nvSpPr>
            <p:cNvPr id="9" name="Text 6"/>
            <p:cNvSpPr/>
            <p:nvPr/>
          </p:nvSpPr>
          <p:spPr>
            <a:xfrm>
              <a:off x="3733800" y="2626310"/>
              <a:ext cx="1676400" cy="216991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algn="ctr">
                <a:lnSpc>
                  <a:spcPts val="2734"/>
                </a:lnSpc>
              </a:pPr>
              <a:r>
                <a:rPr lang="en-US" sz="2187" dirty="0">
                  <a:solidFill>
                    <a:srgbClr val="454240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Недостаток данных</a:t>
              </a:r>
              <a:endParaRPr lang="en-US" sz="2187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3447000" y="3154449"/>
              <a:ext cx="2250000" cy="111063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algn="ctr">
                <a:lnSpc>
                  <a:spcPts val="2798"/>
                </a:lnSpc>
              </a:pPr>
              <a:r>
                <a:rPr lang="en-US" sz="1750" dirty="0">
                  <a:solidFill>
                    <a:srgbClr val="454240"/>
                  </a:solidFill>
                  <a:latin typeface="DM Sans" pitchFamily="34" charset="0"/>
                  <a:ea typeface="DM Sans" pitchFamily="34" charset="-122"/>
                  <a:cs typeface="DM Sans" pitchFamily="34" charset="-120"/>
                </a:rPr>
                <a:t>Отсутствие точных данных о состоянии посевов и урожайности затрудняет принятие решений и планирование.</a:t>
              </a:r>
              <a:endParaRPr lang="en-US" sz="1750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11595780" y="2777488"/>
            <a:ext cx="3021099" cy="3600000"/>
            <a:chOff x="6477430" y="2396754"/>
            <a:chExt cx="2250000" cy="2250000"/>
          </a:xfrm>
        </p:grpSpPr>
        <p:sp>
          <p:nvSpPr>
            <p:cNvPr id="11" name="Shape 8"/>
            <p:cNvSpPr/>
            <p:nvPr/>
          </p:nvSpPr>
          <p:spPr>
            <a:xfrm>
              <a:off x="6477430" y="2396754"/>
              <a:ext cx="2250000" cy="2250000"/>
            </a:xfrm>
            <a:prstGeom prst="roundRect">
              <a:avLst>
                <a:gd name="adj" fmla="val 3151"/>
              </a:avLst>
            </a:prstGeom>
            <a:solidFill>
              <a:srgbClr val="F7EDD4"/>
            </a:solidFill>
            <a:ln w="13811">
              <a:solidFill>
                <a:srgbClr val="EFDBA9"/>
              </a:solidFill>
              <a:prstDash val="solid"/>
            </a:ln>
          </p:spPr>
        </p:sp>
        <p:sp>
          <p:nvSpPr>
            <p:cNvPr id="12" name="Text 9"/>
            <p:cNvSpPr/>
            <p:nvPr/>
          </p:nvSpPr>
          <p:spPr>
            <a:xfrm>
              <a:off x="6864243" y="2626310"/>
              <a:ext cx="1476375" cy="216991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algn="ctr">
                <a:lnSpc>
                  <a:spcPts val="2734"/>
                </a:lnSpc>
              </a:pPr>
              <a:r>
                <a:rPr lang="en-US" sz="2187" dirty="0">
                  <a:solidFill>
                    <a:srgbClr val="454240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Высокие затраты</a:t>
              </a:r>
              <a:endParaRPr lang="en-US" sz="2187" dirty="0"/>
            </a:p>
          </p:txBody>
        </p:sp>
        <p:sp>
          <p:nvSpPr>
            <p:cNvPr id="13" name="Text 10"/>
            <p:cNvSpPr/>
            <p:nvPr/>
          </p:nvSpPr>
          <p:spPr>
            <a:xfrm>
              <a:off x="6490166" y="3087927"/>
              <a:ext cx="2237264" cy="133275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algn="ctr">
                <a:lnSpc>
                  <a:spcPts val="2798"/>
                </a:lnSpc>
              </a:pPr>
              <a:r>
                <a:rPr lang="en-US" sz="1750" dirty="0">
                  <a:solidFill>
                    <a:srgbClr val="454240"/>
                  </a:solidFill>
                  <a:latin typeface="DM Sans" pitchFamily="34" charset="0"/>
                  <a:ea typeface="DM Sans" pitchFamily="34" charset="-122"/>
                  <a:cs typeface="DM Sans" pitchFamily="34" charset="-120"/>
                </a:rPr>
                <a:t>Затраты на обслуживание и закупку сельскохозяйственной техники являются значительной финансовой нагрузкой.</a:t>
              </a:r>
              <a:endParaRPr lang="en-US" sz="1750" dirty="0"/>
            </a:p>
          </p:txBody>
        </p:sp>
      </p:grp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630400" cy="27774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017520" y="1041559"/>
            <a:ext cx="85953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5467"/>
              </a:lnSpc>
            </a:pPr>
            <a:r>
              <a:rPr lang="ru-RU" sz="44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Пользователи и проблема</a:t>
            </a:r>
            <a:endParaRPr lang="en-US" sz="4400" dirty="0"/>
          </a:p>
        </p:txBody>
      </p:sp>
      <p:sp>
        <p:nvSpPr>
          <p:cNvPr id="18" name="TextBox 17"/>
          <p:cNvSpPr txBox="1"/>
          <p:nvPr/>
        </p:nvSpPr>
        <p:spPr>
          <a:xfrm>
            <a:off x="339181" y="4189940"/>
            <a:ext cx="4841715" cy="328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5760" algn="ctr">
              <a:lnSpc>
                <a:spcPct val="120000"/>
              </a:lnSpc>
            </a:pPr>
            <a:r>
              <a:rPr lang="ru-RU" sz="2880" dirty="0">
                <a:latin typeface="DM Sans"/>
              </a:rPr>
              <a:t>Мы будем сосредоточены на крупных агрохолдингах, у которых площадь земельных угодий превышает 1500 гектаров.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72777" y="-2"/>
            <a:ext cx="3357624" cy="276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0161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5" y="1695926"/>
            <a:ext cx="10554414" cy="1388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5467"/>
              </a:lnSpc>
            </a:pPr>
            <a:r>
              <a:rPr lang="ru-RU" sz="44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Как решают проблему сейчас и сколько это стоит</a:t>
            </a:r>
            <a:endParaRPr lang="en-US" sz="4400" dirty="0"/>
          </a:p>
        </p:txBody>
      </p:sp>
      <p:sp>
        <p:nvSpPr>
          <p:cNvPr id="10" name="Text 7"/>
          <p:cNvSpPr/>
          <p:nvPr/>
        </p:nvSpPr>
        <p:spPr>
          <a:xfrm>
            <a:off x="1614795" y="3084670"/>
            <a:ext cx="10977614" cy="358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457200" algn="just">
              <a:lnSpc>
                <a:spcPts val="2798"/>
              </a:lnSpc>
            </a:pPr>
            <a:endParaRPr lang="ru-RU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indent="457200" algn="just">
              <a:lnSpc>
                <a:spcPts val="2798"/>
              </a:lnSpc>
            </a:pPr>
            <a:r>
              <a:rPr lang="ru-RU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На данный момент существуют компании, предоставляющие возможность фермерам арендовать </a:t>
            </a:r>
            <a:r>
              <a:rPr lang="ru-RU" sz="2400" dirty="0" err="1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дроны</a:t>
            </a:r>
            <a:r>
              <a:rPr lang="ru-RU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для использования в сельском хозяйстве. Фермеры могут заказать </a:t>
            </a:r>
            <a:r>
              <a:rPr lang="ru-RU" sz="2400" dirty="0" err="1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дронов</a:t>
            </a:r>
            <a:r>
              <a:rPr lang="ru-RU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с персоналом, который выполнит требуемые задачи, такие как замеры урожая, картографирование полей, контроль состояния растений и т.д.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99" y="3327400"/>
            <a:ext cx="6921501" cy="692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3510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72890" y="1037273"/>
            <a:ext cx="64846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44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Предлагаемое решение</a:t>
            </a:r>
            <a:endParaRPr lang="en-US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1908362" y="3376136"/>
            <a:ext cx="10813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>
                <a:latin typeface="DM Sans"/>
              </a:rPr>
              <a:t>Мы предлагаем создать автоматизированный сервис (веб-сайт), функционал которого предоставит возможность частным фермерским хозяйствам получать во временное распоряжение и пользование </a:t>
            </a:r>
            <a:r>
              <a:rPr lang="ru-RU" sz="2400" dirty="0" err="1">
                <a:latin typeface="DM Sans"/>
              </a:rPr>
              <a:t>дроны</a:t>
            </a:r>
            <a:r>
              <a:rPr lang="ru-RU" sz="2400" dirty="0">
                <a:latin typeface="DM Sans"/>
              </a:rPr>
              <a:t> для собственных сельскохозяйственных нужд.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25045">
            <a:off x="203200" y="138220"/>
            <a:ext cx="2682307" cy="275540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49746">
            <a:off x="2295838" y="1097528"/>
            <a:ext cx="1344524" cy="138116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240"/>
            <a:ext cx="14645405" cy="74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1550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12800"/>
            <a:ext cx="14605390" cy="74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191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45405" cy="74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7957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14627896" cy="74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8754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5820"/>
            <a:ext cx="14630400" cy="738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5884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2"/>
          <p:cNvSpPr/>
          <p:nvPr/>
        </p:nvSpPr>
        <p:spPr>
          <a:xfrm>
            <a:off x="2" y="0"/>
            <a:ext cx="14630398" cy="6274738"/>
          </a:xfrm>
          <a:prstGeom prst="roundRect">
            <a:avLst>
              <a:gd name="adj" fmla="val 20003"/>
            </a:avLst>
          </a:prstGeom>
          <a:solidFill>
            <a:srgbClr val="F7EDD4"/>
          </a:solidFill>
          <a:ln w="13454">
            <a:solidFill>
              <a:srgbClr val="EFDBA9"/>
            </a:solidFill>
            <a:prstDash val="solid"/>
          </a:ln>
        </p:spPr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FD47F43D-D3C4-4C91-B1EF-586550A1B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Объем рынка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608633"/>
          <a:ext cx="14630400" cy="466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" y="1642001"/>
            <a:ext cx="43695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80" dirty="0"/>
              <a:t>Объем мирового рынка сельскохозяйственного оборудования</a:t>
            </a:r>
          </a:p>
          <a:p>
            <a:endParaRPr lang="ru-RU" sz="2880" dirty="0"/>
          </a:p>
          <a:p>
            <a:r>
              <a:rPr lang="ru-RU" sz="2880" dirty="0"/>
              <a:t>Объем потенциального рынка</a:t>
            </a:r>
          </a:p>
          <a:p>
            <a:endParaRPr lang="ru-RU" sz="2880" dirty="0"/>
          </a:p>
          <a:p>
            <a:r>
              <a:rPr lang="ru-RU" sz="2880" dirty="0"/>
              <a:t>Реально достижимых   </a:t>
            </a:r>
          </a:p>
          <a:p>
            <a:r>
              <a:rPr lang="ru-RU" sz="2880" dirty="0"/>
              <a:t> объем рынка сервиса при                     </a:t>
            </a:r>
          </a:p>
          <a:p>
            <a:r>
              <a:rPr lang="ru-RU" sz="2880" dirty="0"/>
              <a:t>     потенциальном росте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813847" y="2439584"/>
            <a:ext cx="1718273" cy="55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877766" y="3920380"/>
            <a:ext cx="1758857" cy="1545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197363" y="5454440"/>
            <a:ext cx="2007686" cy="23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9087183" y="2471543"/>
            <a:ext cx="17364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9651804" y="3941685"/>
            <a:ext cx="1182505" cy="1065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9065877" y="5475746"/>
            <a:ext cx="1853658" cy="1065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835640" y="2135777"/>
            <a:ext cx="3794760" cy="3619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80" dirty="0"/>
              <a:t>1,02 </a:t>
            </a:r>
            <a:r>
              <a:rPr lang="ru-RU" sz="2880" dirty="0" err="1"/>
              <a:t>трлн</a:t>
            </a:r>
            <a:r>
              <a:rPr lang="ru-RU" sz="2880" dirty="0"/>
              <a:t> </a:t>
            </a:r>
            <a:r>
              <a:rPr lang="ru-RU" sz="2880" dirty="0" err="1"/>
              <a:t>руб</a:t>
            </a:r>
            <a:endParaRPr lang="ru-RU" sz="2880" dirty="0"/>
          </a:p>
          <a:p>
            <a:endParaRPr lang="ru-RU" sz="2880" dirty="0"/>
          </a:p>
          <a:p>
            <a:endParaRPr lang="ru-RU" sz="2880" dirty="0"/>
          </a:p>
          <a:p>
            <a:endParaRPr lang="ru-RU" sz="1320" dirty="0"/>
          </a:p>
          <a:p>
            <a:r>
              <a:rPr lang="ru-RU" sz="2880" dirty="0"/>
              <a:t>68,25 </a:t>
            </a:r>
            <a:r>
              <a:rPr lang="ru-RU" sz="2880" dirty="0" err="1"/>
              <a:t>млн</a:t>
            </a:r>
            <a:r>
              <a:rPr lang="ru-RU" sz="2880" dirty="0"/>
              <a:t> </a:t>
            </a:r>
            <a:r>
              <a:rPr lang="ru-RU" sz="2880" dirty="0" err="1"/>
              <a:t>руб</a:t>
            </a:r>
            <a:endParaRPr lang="ru-RU" sz="2880" dirty="0"/>
          </a:p>
          <a:p>
            <a:endParaRPr lang="ru-RU" sz="2880" dirty="0"/>
          </a:p>
          <a:p>
            <a:endParaRPr lang="ru-RU" sz="2880" dirty="0"/>
          </a:p>
          <a:p>
            <a:endParaRPr lang="ru-RU" sz="1440" dirty="0"/>
          </a:p>
          <a:p>
            <a:r>
              <a:rPr lang="ru-RU" sz="2880" dirty="0"/>
              <a:t>13,65 </a:t>
            </a:r>
            <a:r>
              <a:rPr lang="ru-RU" sz="2880" dirty="0" err="1"/>
              <a:t>млн</a:t>
            </a:r>
            <a:r>
              <a:rPr lang="ru-RU" sz="2880" dirty="0"/>
              <a:t> </a:t>
            </a:r>
            <a:r>
              <a:rPr lang="ru-RU" sz="2880" dirty="0" err="1"/>
              <a:t>руб</a:t>
            </a:r>
            <a:endParaRPr lang="ru-RU" sz="2880" dirty="0"/>
          </a:p>
        </p:txBody>
      </p:sp>
    </p:spTree>
    <p:extLst>
      <p:ext uri="{BB962C8B-B14F-4D97-AF65-F5344CB8AC3E}">
        <p14:creationId xmlns:p14="http://schemas.microsoft.com/office/powerpoint/2010/main" val="154756625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2180631" y="594481"/>
            <a:ext cx="10269141" cy="1351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5320"/>
              </a:lnSpc>
            </a:pPr>
            <a:r>
              <a:rPr lang="ru-RU" sz="4400" dirty="0">
                <a:solidFill>
                  <a:srgbClr val="5C4E3D"/>
                </a:solidFill>
                <a:ea typeface="Libre Baskerville"/>
              </a:rPr>
              <a:t>Бизнес-модель</a:t>
            </a:r>
          </a:p>
        </p:txBody>
      </p:sp>
      <p:sp>
        <p:nvSpPr>
          <p:cNvPr id="7" name="Text 7"/>
          <p:cNvSpPr/>
          <p:nvPr/>
        </p:nvSpPr>
        <p:spPr>
          <a:xfrm>
            <a:off x="1614795" y="2326387"/>
            <a:ext cx="10977614" cy="358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457200">
              <a:lnSpc>
                <a:spcPts val="2798"/>
              </a:lnSpc>
            </a:pPr>
            <a:endParaRPr lang="ru-RU" sz="288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indent="457200" algn="just">
              <a:lnSpc>
                <a:spcPts val="2798"/>
              </a:lnSpc>
            </a:pPr>
            <a:r>
              <a:rPr lang="ru-RU" sz="288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Мы выступаем в роли посредников между уже существующими сервисами, имеющимися в нашей базе данных, и фермерами. Мы проводим сделки, в которых от фермеров требуется минимальное вмешательство: мы сопроводим ее от А до Я.</a:t>
            </a:r>
          </a:p>
        </p:txBody>
      </p:sp>
    </p:spTree>
    <p:extLst>
      <p:ext uri="{BB962C8B-B14F-4D97-AF65-F5344CB8AC3E}">
        <p14:creationId xmlns:p14="http://schemas.microsoft.com/office/powerpoint/2010/main" val="11608685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2180630" y="30808"/>
            <a:ext cx="10269141" cy="13513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5320"/>
              </a:lnSpc>
            </a:pPr>
            <a:r>
              <a:rPr lang="ru-RU" sz="4400" dirty="0">
                <a:solidFill>
                  <a:srgbClr val="5C4E3D"/>
                </a:solidFill>
                <a:ea typeface="Libre Baskerville"/>
              </a:rPr>
              <a:t>Юнит-экономика/Финансовая модель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10757" r="32173" b="38498"/>
          <a:stretch/>
        </p:blipFill>
        <p:spPr>
          <a:xfrm>
            <a:off x="2664912" y="789140"/>
            <a:ext cx="9300576" cy="551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7924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1695926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5468"/>
              </a:lnSpc>
            </a:pPr>
            <a:r>
              <a:rPr lang="ru-RU" sz="4400" dirty="0" smtClean="0">
                <a:solidFill>
                  <a:srgbClr val="5C4E3D"/>
                </a:solidFill>
                <a:ea typeface="Libre Baskerville" pitchFamily="34" charset="-122"/>
              </a:rPr>
              <a:t>Риски</a:t>
            </a:r>
            <a:endParaRPr lang="en-US" sz="4400" dirty="0"/>
          </a:p>
        </p:txBody>
      </p:sp>
      <p:sp>
        <p:nvSpPr>
          <p:cNvPr id="10" name="Text 7"/>
          <p:cNvSpPr/>
          <p:nvPr/>
        </p:nvSpPr>
        <p:spPr>
          <a:xfrm>
            <a:off x="1614792" y="3084671"/>
            <a:ext cx="10977615" cy="358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just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Переход потенциальных клиентом непосредственно к имеющимся организациям без помощи посредника</a:t>
            </a:r>
          </a:p>
          <a:p>
            <a:pPr marL="342900" indent="-342900" algn="just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Узкая направленность нашего сервиса</a:t>
            </a:r>
          </a:p>
          <a:p>
            <a:pPr marL="342900" indent="-342900" algn="just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Отсутствие клиентской базы</a:t>
            </a:r>
          </a:p>
          <a:p>
            <a:pPr marL="342900" indent="-342900" algn="just">
              <a:lnSpc>
                <a:spcPts val="2799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Незаинтересованность в наших услугах</a:t>
            </a:r>
            <a:endParaRPr lang="ru-RU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3327400"/>
            <a:ext cx="6921500" cy="69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9495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/>
          <p:cNvSpPr/>
          <p:nvPr/>
        </p:nvSpPr>
        <p:spPr>
          <a:xfrm>
            <a:off x="0" y="0"/>
            <a:ext cx="14630400" cy="6254497"/>
          </a:xfrm>
          <a:prstGeom prst="rect">
            <a:avLst/>
          </a:prstGeom>
          <a:solidFill>
            <a:srgbClr val="FFFDFA"/>
          </a:solidFill>
          <a:ln w="13454">
            <a:solidFill>
              <a:srgbClr val="E5E0DF"/>
            </a:solidFill>
            <a:prstDash val="solid"/>
          </a:ln>
        </p:spPr>
      </p:sp>
      <p:sp>
        <p:nvSpPr>
          <p:cNvPr id="8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DM Sans"/>
              </a:rPr>
              <a:t>К концу </a:t>
            </a:r>
            <a:r>
              <a:rPr lang="ru-RU" sz="2400" dirty="0" smtClean="0">
                <a:solidFill>
                  <a:schemeClr val="tx1"/>
                </a:solidFill>
                <a:latin typeface="DM Sans"/>
              </a:rPr>
              <a:t>2024 года мы </a:t>
            </a:r>
            <a:r>
              <a:rPr lang="ru-RU" sz="2400" dirty="0">
                <a:solidFill>
                  <a:schemeClr val="tx1"/>
                </a:solidFill>
                <a:latin typeface="DM Sans"/>
              </a:rPr>
              <a:t>планируем иметь автоматизированный сервис </a:t>
            </a:r>
            <a:r>
              <a:rPr lang="ru-RU" sz="2400" dirty="0" smtClean="0">
                <a:solidFill>
                  <a:schemeClr val="tx1"/>
                </a:solidFill>
                <a:latin typeface="DM Sans"/>
              </a:rPr>
              <a:t>(веб-приложение</a:t>
            </a:r>
            <a:r>
              <a:rPr lang="ru-RU" sz="2400" dirty="0">
                <a:solidFill>
                  <a:schemeClr val="tx1"/>
                </a:solidFill>
                <a:latin typeface="DM Sans"/>
              </a:rPr>
              <a:t>), функционал которого предоставит возможность фермерским хозяйствам получать во временное распоряжение и пользование </a:t>
            </a:r>
            <a:r>
              <a:rPr lang="ru-RU" sz="2400" dirty="0" err="1">
                <a:solidFill>
                  <a:schemeClr val="tx1"/>
                </a:solidFill>
                <a:latin typeface="DM Sans"/>
              </a:rPr>
              <a:t>дроны</a:t>
            </a:r>
            <a:r>
              <a:rPr lang="ru-RU" sz="2400" dirty="0">
                <a:solidFill>
                  <a:schemeClr val="tx1"/>
                </a:solidFill>
                <a:latin typeface="DM Sans"/>
              </a:rPr>
              <a:t> для сельскохозяйственных </a:t>
            </a:r>
            <a:r>
              <a:rPr lang="ru-RU" sz="2400" dirty="0" smtClean="0">
                <a:solidFill>
                  <a:schemeClr val="tx1"/>
                </a:solidFill>
                <a:latin typeface="DM Sans"/>
              </a:rPr>
              <a:t>нужд с помощью нашего посредничества.</a:t>
            </a:r>
            <a:endParaRPr lang="ru-RU" sz="2400" dirty="0">
              <a:solidFill>
                <a:schemeClr val="tx1"/>
              </a:solidFill>
              <a:latin typeface="DM Sans"/>
            </a:endParaRPr>
          </a:p>
          <a:p>
            <a:pPr marL="0"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DM Sans"/>
              </a:rPr>
              <a:t>Мы стремимся предоставить своим будущим клиентам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DM Sans"/>
              </a:rPr>
              <a:t>высококачественные продукты и услуги, чтобы помочь им увеличить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DM Sans"/>
              </a:rPr>
              <a:t>эффективность своей работы в сельском хозяйстве и получить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DM Sans"/>
              </a:rPr>
              <a:t>максимальный урожай.</a:t>
            </a:r>
          </a:p>
        </p:txBody>
      </p:sp>
      <p:sp>
        <p:nvSpPr>
          <p:cNvPr id="6" name="Text 1"/>
          <p:cNvSpPr/>
          <p:nvPr/>
        </p:nvSpPr>
        <p:spPr>
          <a:xfrm>
            <a:off x="2180630" y="594479"/>
            <a:ext cx="10269141" cy="13513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5320"/>
              </a:lnSpc>
            </a:pPr>
            <a:r>
              <a:rPr lang="ru-RU" sz="44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План реализации проекта на 2024 год </a:t>
            </a:r>
            <a:endParaRPr lang="en-US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3570513"/>
            <a:ext cx="9863039" cy="465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111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4810" y="233793"/>
            <a:ext cx="23807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200" dirty="0">
                <a:latin typeface="Libre Baskerville"/>
              </a:rPr>
              <a:t>Команда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00" y="927142"/>
            <a:ext cx="4320000" cy="43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326"/>
            <a:ext cx="4320000" cy="43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00" y="3909600"/>
            <a:ext cx="4320000" cy="43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5722581" y="5247142"/>
            <a:ext cx="3185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DM Sans"/>
              </a:rPr>
              <a:t>Андрющенко </a:t>
            </a:r>
            <a:endParaRPr lang="en-US" sz="2000" dirty="0" smtClean="0">
              <a:latin typeface="DM Sans"/>
            </a:endParaRPr>
          </a:p>
          <a:p>
            <a:pPr algn="ctr"/>
            <a:r>
              <a:rPr lang="ru-RU" sz="2000" dirty="0" smtClean="0">
                <a:latin typeface="DM Sans"/>
              </a:rPr>
              <a:t>Константин </a:t>
            </a:r>
            <a:r>
              <a:rPr lang="ru-RU" sz="2000" dirty="0">
                <a:latin typeface="DM Sans"/>
              </a:rPr>
              <a:t>Дмитриевич </a:t>
            </a:r>
            <a:r>
              <a:rPr lang="ru-RU" sz="2000" dirty="0" smtClean="0">
                <a:latin typeface="DM Sans"/>
              </a:rPr>
              <a:t>наставник команды</a:t>
            </a:r>
            <a:endParaRPr lang="ru-RU" sz="2000" dirty="0">
              <a:latin typeface="DM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7381" y="2946663"/>
            <a:ext cx="3185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DM Sans"/>
              </a:rPr>
              <a:t>Калашникова </a:t>
            </a:r>
            <a:endParaRPr lang="en-US" sz="2000" dirty="0" smtClean="0">
              <a:latin typeface="DM Sans"/>
            </a:endParaRPr>
          </a:p>
          <a:p>
            <a:pPr algn="ctr"/>
            <a:r>
              <a:rPr lang="ru-RU" sz="2000" dirty="0" smtClean="0">
                <a:latin typeface="DM Sans"/>
              </a:rPr>
              <a:t>Вероника Олеговна </a:t>
            </a:r>
            <a:r>
              <a:rPr lang="ru-RU" sz="2000" dirty="0">
                <a:latin typeface="DM Sans"/>
              </a:rPr>
              <a:t>аналитик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77781" y="2946662"/>
            <a:ext cx="3185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DM Sans"/>
              </a:rPr>
              <a:t>Клименко </a:t>
            </a:r>
            <a:endParaRPr lang="en-US" sz="2000" dirty="0" smtClean="0">
              <a:latin typeface="DM Sans"/>
            </a:endParaRPr>
          </a:p>
          <a:p>
            <a:pPr algn="ctr"/>
            <a:r>
              <a:rPr lang="ru-RU" sz="2000" dirty="0" smtClean="0">
                <a:latin typeface="DM Sans"/>
              </a:rPr>
              <a:t>Анастасия Витальевна </a:t>
            </a:r>
            <a:r>
              <a:rPr lang="ru-RU" sz="2000" dirty="0">
                <a:latin typeface="DM Sans"/>
              </a:rPr>
              <a:t>дизайнер</a:t>
            </a:r>
          </a:p>
        </p:txBody>
      </p:sp>
    </p:spTree>
    <p:extLst>
      <p:ext uri="{BB962C8B-B14F-4D97-AF65-F5344CB8AC3E}">
        <p14:creationId xmlns:p14="http://schemas.microsoft.com/office/powerpoint/2010/main" val="3181005989"/>
      </p:ext>
    </p:extLst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666</Words>
  <Application>Microsoft Office PowerPoint</Application>
  <PresentationFormat>Произвольный</PresentationFormat>
  <Paragraphs>72</Paragraphs>
  <Slides>15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DM Sans</vt:lpstr>
      <vt:lpstr>Libre Baskerville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рынка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basic</cp:lastModifiedBy>
  <cp:revision>50</cp:revision>
  <dcterms:created xsi:type="dcterms:W3CDTF">2023-10-30T11:31:20Z</dcterms:created>
  <dcterms:modified xsi:type="dcterms:W3CDTF">2023-11-15T12:12:59Z</dcterms:modified>
</cp:coreProperties>
</file>