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Batang" panose="02030600000101010101" pitchFamily="18" charset="-127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Comic Sans MS" panose="030F0702030302020204" pitchFamily="66" charset="0"/>
      <p:regular r:id="rId26"/>
      <p:bold r:id="rId27"/>
      <p:italic r:id="rId28"/>
      <p:boldItalic r:id="rId29"/>
    </p:embeddedFont>
    <p:embeddedFont>
      <p:font typeface="Helvetica Neue" panose="020B0604020202020204" charset="0"/>
      <p:regular r:id="rId30"/>
      <p:bold r:id="rId31"/>
      <p:italic r:id="rId32"/>
      <p:boldItalic r:id="rId33"/>
    </p:embeddedFont>
    <p:embeddedFont>
      <p:font typeface="Raleway" pitchFamily="2" charset="-52"/>
      <p:regular r:id="rId34"/>
      <p:bold r:id="rId35"/>
      <p:italic r:id="rId36"/>
      <p:boldItalic r:id="rId37"/>
    </p:embeddedFont>
    <p:embeddedFont>
      <p:font typeface="Raleway SemiBold" pitchFamily="2" charset="-52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4FhLRRSGQlPh+QmgQ7Jm3Ug3m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D30C33-A62B-4484-B07C-02B2881015BA}">
  <a:tblStyle styleId="{40D30C33-A62B-4484-B07C-02B2881015B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1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tableStyles" Target="tableStyles.xml"/><Relationship Id="rId20" Type="http://schemas.openxmlformats.org/officeDocument/2006/relationships/font" Target="fonts/font4.fntdata"/><Relationship Id="rId41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6" name="Google Shape;29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КриоРешения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3100" dirty="0">
              <a:solidFill>
                <a:schemeClr val="dk1"/>
              </a:solidFill>
            </a:endParaRPr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537493" y="1872006"/>
            <a:ext cx="3825300" cy="2132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2000" dirty="0"/>
              <a:t>Дверные доводчики с быстрой установкой на холодильник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"/>
          <p:cNvSpPr txBox="1"/>
          <p:nvPr/>
        </p:nvSpPr>
        <p:spPr>
          <a:xfrm>
            <a:off x="2075900" y="4671825"/>
            <a:ext cx="38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404F7C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МАУ.2023.009</a:t>
            </a:r>
            <a:endParaRPr sz="1400" b="0" i="0" u="none" strike="noStrike" cap="none">
              <a:solidFill>
                <a:srgbClr val="404F7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xfrm>
            <a:off x="457200" y="1534074"/>
            <a:ext cx="6283950" cy="16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2856"/>
              <a:buNone/>
            </a:pPr>
            <a:r>
              <a:rPr lang="ru" sz="1100" dirty="0">
                <a:latin typeface="Times New Roman"/>
                <a:ea typeface="Times New Roman"/>
                <a:cs typeface="Times New Roman"/>
                <a:sym typeface="Times New Roman"/>
              </a:rPr>
              <a:t>Холодильники есть почти в каждой квартире; 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2856"/>
              <a:buNone/>
            </a:pPr>
            <a:r>
              <a:rPr lang="ru" sz="1100" dirty="0">
                <a:latin typeface="Times New Roman"/>
                <a:ea typeface="Times New Roman"/>
                <a:cs typeface="Times New Roman"/>
                <a:sym typeface="Times New Roman"/>
              </a:rPr>
              <a:t>Не все всегда закрывают дверь плотно (спешка, невнимательность, усталость, устаревшая техника и т.п.)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2856"/>
              <a:buNone/>
            </a:pPr>
            <a:r>
              <a:rPr lang="ru" sz="1100" dirty="0">
                <a:latin typeface="Times New Roman"/>
                <a:ea typeface="Times New Roman"/>
                <a:cs typeface="Times New Roman"/>
                <a:sym typeface="Times New Roman"/>
              </a:rPr>
              <a:t>Устройство механизма простое, за счёт чего возможно быстрое проектирование и реализация.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2856"/>
              <a:buNone/>
            </a:pPr>
            <a:r>
              <a:rPr lang="ru" sz="1100" dirty="0">
                <a:latin typeface="Times New Roman"/>
                <a:ea typeface="Times New Roman"/>
                <a:cs typeface="Times New Roman"/>
                <a:sym typeface="Times New Roman"/>
              </a:rPr>
              <a:t>В связи с вышеперечисленным, ориентировка идёт на физические лица через посредников (маркетплейсы и магазины).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SzPct val="142856"/>
              <a:buNone/>
            </a:pPr>
            <a:r>
              <a:rPr lang="ru" sz="1100" dirty="0">
                <a:latin typeface="Times New Roman"/>
                <a:ea typeface="Times New Roman"/>
                <a:cs typeface="Times New Roman"/>
                <a:sym typeface="Times New Roman"/>
              </a:rPr>
              <a:t>Легкодоступность.</a:t>
            </a:r>
            <a:endParaRPr dirty="0"/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7" name="Google Shape;13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9604" y="3176885"/>
            <a:ext cx="1598597" cy="18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57500" y="3185841"/>
            <a:ext cx="1598600" cy="185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11899" y="3185841"/>
            <a:ext cx="1598601" cy="186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>
            <a:spLocks noGrp="1"/>
          </p:cNvSpPr>
          <p:nvPr>
            <p:ph type="title"/>
          </p:nvPr>
        </p:nvSpPr>
        <p:spPr>
          <a:xfrm>
            <a:off x="1318092" y="636481"/>
            <a:ext cx="642890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 B2B2C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3"/>
          <p:cNvSpPr txBox="1">
            <a:spLocks noGrp="1"/>
          </p:cNvSpPr>
          <p:nvPr>
            <p:ph type="body" idx="1"/>
          </p:nvPr>
        </p:nvSpPr>
        <p:spPr>
          <a:xfrm>
            <a:off x="3060058" y="4458542"/>
            <a:ext cx="2565300" cy="5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Семьи с маленькими детьми</a:t>
            </a:r>
            <a:endParaRPr/>
          </a:p>
        </p:txBody>
      </p:sp>
      <p:sp>
        <p:nvSpPr>
          <p:cNvPr id="146" name="Google Shape;146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896" y="2668329"/>
            <a:ext cx="2441350" cy="165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0058" y="2673567"/>
            <a:ext cx="2552800" cy="165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65258" y="2673568"/>
            <a:ext cx="2565297" cy="165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"/>
          <p:cNvSpPr txBox="1">
            <a:spLocks noGrp="1"/>
          </p:cNvSpPr>
          <p:nvPr>
            <p:ph type="body" idx="1"/>
          </p:nvPr>
        </p:nvSpPr>
        <p:spPr>
          <a:xfrm>
            <a:off x="502683" y="4458542"/>
            <a:ext cx="24414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Пожилые люди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58" name="Google Shape;158;p3"/>
          <p:cNvSpPr txBox="1">
            <a:spLocks noGrp="1"/>
          </p:cNvSpPr>
          <p:nvPr>
            <p:ph type="body" idx="1"/>
          </p:nvPr>
        </p:nvSpPr>
        <p:spPr>
          <a:xfrm>
            <a:off x="5698308" y="4406042"/>
            <a:ext cx="2988900" cy="19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Транжиры на мелкие </a:t>
            </a:r>
            <a:endParaRPr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“полезные” устройства</a:t>
            </a:r>
            <a:endParaRPr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 ( Ониоманы )</a:t>
            </a:r>
            <a:endParaRPr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59" name="Google Shape;159;p3"/>
          <p:cNvSpPr txBox="1"/>
          <p:nvPr/>
        </p:nvSpPr>
        <p:spPr>
          <a:xfrm>
            <a:off x="3116412" y="1705172"/>
            <a:ext cx="244009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Магазины и маркетплейсы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" name="Google Shape;160;p3"/>
          <p:cNvCxnSpPr>
            <a:stCxn id="159" idx="2"/>
            <a:endCxn id="154" idx="0"/>
          </p:cNvCxnSpPr>
          <p:nvPr/>
        </p:nvCxnSpPr>
        <p:spPr>
          <a:xfrm flipH="1">
            <a:off x="1610658" y="2012949"/>
            <a:ext cx="2725800" cy="655500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1" name="Google Shape;161;p3"/>
          <p:cNvCxnSpPr>
            <a:stCxn id="159" idx="2"/>
            <a:endCxn id="155" idx="0"/>
          </p:cNvCxnSpPr>
          <p:nvPr/>
        </p:nvCxnSpPr>
        <p:spPr>
          <a:xfrm>
            <a:off x="4336458" y="2012949"/>
            <a:ext cx="0" cy="660600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2" name="Google Shape;162;p3"/>
          <p:cNvCxnSpPr>
            <a:stCxn id="159" idx="2"/>
            <a:endCxn id="156" idx="0"/>
          </p:cNvCxnSpPr>
          <p:nvPr/>
        </p:nvCxnSpPr>
        <p:spPr>
          <a:xfrm>
            <a:off x="4336458" y="2012949"/>
            <a:ext cx="2711400" cy="660600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8" name="Google Shape;168;p4"/>
          <p:cNvSpPr txBox="1">
            <a:spLocks noGrp="1"/>
          </p:cNvSpPr>
          <p:nvPr>
            <p:ph type="body" idx="1"/>
          </p:nvPr>
        </p:nvSpPr>
        <p:spPr>
          <a:xfrm>
            <a:off x="45685" y="2173040"/>
            <a:ext cx="6422132" cy="2269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– если не закрывается морозильная камера/холодильник.</a:t>
            </a:r>
            <a:endParaRPr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Наличие доводчика может устранить конфликты внутри семьи.</a:t>
            </a:r>
            <a:endParaRPr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Поможет сохранить свежесть продуктов, убрать лишнюю нагрузку на холодильную систему.</a:t>
            </a:r>
            <a:endParaRPr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Новый холодильник с доводчиками стоит в районе 100.000 руб.</a:t>
            </a:r>
            <a:endParaRPr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Уплотнитель со временем высыхает и теряет свои герметичные функции. Доводчик будет поджимать дверь лучше.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0001" y="2613438"/>
            <a:ext cx="1763575" cy="235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40238" y="170813"/>
            <a:ext cx="1803099" cy="235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 txBox="1">
            <a:spLocks noGrp="1"/>
          </p:cNvSpPr>
          <p:nvPr>
            <p:ph type="title"/>
          </p:nvPr>
        </p:nvSpPr>
        <p:spPr>
          <a:xfrm>
            <a:off x="1382917" y="690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5"/>
          <p:cNvSpPr txBox="1">
            <a:spLocks noGrp="1"/>
          </p:cNvSpPr>
          <p:nvPr>
            <p:ph type="body" idx="1"/>
          </p:nvPr>
        </p:nvSpPr>
        <p:spPr>
          <a:xfrm>
            <a:off x="3710767" y="465945"/>
            <a:ext cx="4880984" cy="126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Позволяет устранить в должной мере порчу продукции и тепловые потери</a:t>
            </a:r>
            <a:endParaRPr sz="13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Дешево, легко и быстро!</a:t>
            </a:r>
            <a:endParaRPr sz="13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Скорость, компактность, надежность</a:t>
            </a:r>
            <a:endParaRPr sz="13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Модификация холодильного оборудования за малые траты.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2" name="Google Shape;19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7317" y="3379375"/>
            <a:ext cx="3370917" cy="176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/>
          <p:cNvPicPr preferRelativeResize="0"/>
          <p:nvPr/>
        </p:nvPicPr>
        <p:blipFill rotWithShape="1">
          <a:blip r:embed="rId5">
            <a:alphaModFix/>
          </a:blip>
          <a:srcRect b="40761"/>
          <a:stretch/>
        </p:blipFill>
        <p:spPr>
          <a:xfrm>
            <a:off x="5613775" y="3379375"/>
            <a:ext cx="2977976" cy="17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5"/>
          <p:cNvSpPr txBox="1"/>
          <p:nvPr/>
        </p:nvSpPr>
        <p:spPr>
          <a:xfrm>
            <a:off x="5436162" y="3444500"/>
            <a:ext cx="1238283" cy="523220"/>
          </a:xfrm>
          <a:prstGeom prst="rect">
            <a:avLst/>
          </a:prstGeom>
          <a:gradFill>
            <a:gsLst>
              <a:gs pos="0">
                <a:srgbClr val="FF2F20"/>
              </a:gs>
              <a:gs pos="100000">
                <a:srgbClr val="FF716E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ДОВОДЧИК ДВЕРЕЙ!!!</a:t>
            </a:r>
            <a:endParaRPr dirty="0"/>
          </a:p>
        </p:txBody>
      </p:sp>
      <p:pic>
        <p:nvPicPr>
          <p:cNvPr id="196" name="Google Shape;19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7360" y="2203607"/>
            <a:ext cx="3458359" cy="1764113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97" name="Google Shape;197;p5"/>
          <p:cNvSpPr txBox="1"/>
          <p:nvPr/>
        </p:nvSpPr>
        <p:spPr>
          <a:xfrm>
            <a:off x="847360" y="4045987"/>
            <a:ext cx="351269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Пример доводчика для холодильника (монтируемый в холодильник)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808081" y="1912454"/>
            <a:ext cx="6368700" cy="2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КриоРешения,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невнимательным клиентам, в возрасте, а также многодетным семьям.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закрывания холодильника/морозильной камеры.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случайного неполного закрытия.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доводчика (Умные специализированные холодильные решения для бытового использования)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 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сохранность продуктов, а таже увеличения периода эксплуатации холодильника.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10" name="Google Shape;210;p6"/>
          <p:cNvCxnSpPr/>
          <p:nvPr/>
        </p:nvCxnSpPr>
        <p:spPr>
          <a:xfrm rot="10800000" flipH="1">
            <a:off x="887300" y="2043837"/>
            <a:ext cx="2091900" cy="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1" name="Google Shape;211;p6"/>
          <p:cNvCxnSpPr/>
          <p:nvPr/>
        </p:nvCxnSpPr>
        <p:spPr>
          <a:xfrm>
            <a:off x="887299" y="4580100"/>
            <a:ext cx="3383400" cy="6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456818" y="96953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7"/>
          <p:cNvSpPr txBox="1"/>
          <p:nvPr/>
        </p:nvSpPr>
        <p:spPr>
          <a:xfrm>
            <a:off x="198316" y="1595455"/>
            <a:ext cx="69366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Рынок – аксессуары для холодильного оборудования.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ЦА – Магазины и маркетплейсы, которые занимаются продажей различных устройств и приспособлений.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PAM TAM SAM SOM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SOM – Маркетплейсы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- 1.400.000 ₽.</a:t>
            </a:r>
            <a:endParaRPr sz="1200" b="0" i="0" u="none" strike="noStrike" cap="none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SAM – Магазины СЗФО, строительные, товары для дома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- 2.500.000 ₽.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TAM – Магазины СНГ, строительные, товары для дома. -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5.500.000 ₽.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PAM – Магазины, маркетплейсы мира. ( Amazon, Ebay,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Wal-Mart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) -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15.000.000 ₽.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7"/>
          <p:cNvSpPr txBox="1">
            <a:spLocks noGrp="1"/>
          </p:cNvSpPr>
          <p:nvPr>
            <p:ph type="title"/>
          </p:nvPr>
        </p:nvSpPr>
        <p:spPr>
          <a:xfrm>
            <a:off x="456818" y="90053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456826" y="7890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456818" y="1416886"/>
            <a:ext cx="8161500" cy="12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Главные потенциальные конкуренты - Китай из-за их законодательства в области патентов.</a:t>
            </a:r>
            <a:endParaRPr/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Обычный дверной доводчик можно “приколхозить” к холодильнику </a:t>
            </a:r>
            <a:endParaRPr/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Блокираторы дверей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Устройства сообщающие, что холодильник не закрыт, различные звуковые сигнализации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Холодильники со встроенным доводчиком.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8"/>
          <p:cNvSpPr txBox="1">
            <a:spLocks noGrp="1"/>
          </p:cNvSpPr>
          <p:nvPr>
            <p:ph type="title"/>
          </p:nvPr>
        </p:nvSpPr>
        <p:spPr>
          <a:xfrm>
            <a:off x="525850" y="7545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5991" y="2857297"/>
            <a:ext cx="4863657" cy="1916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457201" y="15320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9"/>
          <p:cNvSpPr txBox="1">
            <a:spLocks noGrp="1"/>
          </p:cNvSpPr>
          <p:nvPr>
            <p:ph type="title"/>
          </p:nvPr>
        </p:nvSpPr>
        <p:spPr>
          <a:xfrm>
            <a:off x="457201" y="153200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0"/>
            <a:ext cx="2740581" cy="15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716" y="2328500"/>
            <a:ext cx="5901701" cy="26601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03FDE6-995C-49CD-9324-8E548BBD60D6}"/>
              </a:ext>
            </a:extLst>
          </p:cNvPr>
          <p:cNvSpPr txBox="1"/>
          <p:nvPr/>
        </p:nvSpPr>
        <p:spPr>
          <a:xfrm>
            <a:off x="5749636" y="658091"/>
            <a:ext cx="1824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ПЕРЕРИСОВАТЬ</a:t>
            </a:r>
          </a:p>
          <a:p>
            <a:r>
              <a:rPr lang="ru-RU" dirty="0">
                <a:solidFill>
                  <a:srgbClr val="FF0000"/>
                </a:solidFill>
              </a:rPr>
              <a:t>БИЗНЕС-МОДЕЛЬ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"/>
          <p:cNvSpPr txBox="1">
            <a:spLocks noGrp="1"/>
          </p:cNvSpPr>
          <p:nvPr>
            <p:ph type="title"/>
          </p:nvPr>
        </p:nvSpPr>
        <p:spPr>
          <a:xfrm>
            <a:off x="352908" y="204352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8" name="Google Shape;258;p10"/>
          <p:cNvSpPr txBox="1">
            <a:spLocks noGrp="1"/>
          </p:cNvSpPr>
          <p:nvPr>
            <p:ph type="body" idx="1"/>
          </p:nvPr>
        </p:nvSpPr>
        <p:spPr>
          <a:xfrm>
            <a:off x="1951661" y="516114"/>
            <a:ext cx="7993200" cy="1495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Определена целевая аудитория, проблема и её решение. 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	Выбраны НТИ, рынок и конкуренты.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		Построена бизнес модель.</a:t>
            </a:r>
            <a:endParaRPr dirty="0"/>
          </a:p>
        </p:txBody>
      </p:sp>
      <p:sp>
        <p:nvSpPr>
          <p:cNvPr id="259" name="Google Shape;259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3" name="Google Shape;263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708787" y="3108019"/>
            <a:ext cx="3158505" cy="2035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0001-0300">
            <a:hlinkClick r:id="" action="ppaction://media"/>
            <a:extLst>
              <a:ext uri="{FF2B5EF4-FFF2-40B4-BE49-F238E27FC236}">
                <a16:creationId xmlns:a16="http://schemas.microsoft.com/office/drawing/2014/main" id="{BC52F118-D95D-40AC-886B-429119B586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49718" y="1900793"/>
            <a:ext cx="5710613" cy="32122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E5E144-EABF-4DD8-BC02-CE3B9B9A1888}"/>
              </a:ext>
            </a:extLst>
          </p:cNvPr>
          <p:cNvSpPr txBox="1"/>
          <p:nvPr/>
        </p:nvSpPr>
        <p:spPr>
          <a:xfrm>
            <a:off x="6428509" y="254504"/>
            <a:ext cx="1824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РАССКАЗАТЬ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9" name="Google Shape;269;p11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{40D30C33-A62B-4484-B07C-02B2881015BA}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Соболевский Валентин Радисович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Большаков Яков Сергеевич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Борисовский Егор Сергеевич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0" name="Google Shape;270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6" name="Google Shape;27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5293" y="2208104"/>
            <a:ext cx="646152" cy="79050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4">
            <a:alphaModFix/>
          </a:blip>
          <a:srcRect l="19645" r="19645"/>
          <a:stretch/>
        </p:blipFill>
        <p:spPr>
          <a:xfrm>
            <a:off x="6355293" y="3074373"/>
            <a:ext cx="646152" cy="71363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8" name="Google Shape;278;p11"/>
          <p:cNvPicPr preferRelativeResize="0"/>
          <p:nvPr/>
        </p:nvPicPr>
        <p:blipFill rotWithShape="1">
          <a:blip r:embed="rId5">
            <a:alphaModFix/>
          </a:blip>
          <a:srcRect l="28239" t="30968" r="31996" b="36092"/>
          <a:stretch/>
        </p:blipFill>
        <p:spPr>
          <a:xfrm>
            <a:off x="6355349" y="1367573"/>
            <a:ext cx="646152" cy="71363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>
                <a:solidFill>
                  <a:schemeClr val="dk1"/>
                </a:solidFill>
              </a:rPr>
              <a:t>ПЛАНЫ РАЗВИТИЯ</a:t>
            </a:r>
          </a:p>
        </p:txBody>
      </p:sp>
      <p:sp>
        <p:nvSpPr>
          <p:cNvPr id="284" name="Google Shape;284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2" name="Google Shape;292;p12"/>
          <p:cNvGraphicFramePr/>
          <p:nvPr>
            <p:extLst>
              <p:ext uri="{D42A27DB-BD31-4B8C-83A1-F6EECF244321}">
                <p14:modId xmlns:p14="http://schemas.microsoft.com/office/powerpoint/2010/main" val="785340241"/>
              </p:ext>
            </p:extLst>
          </p:nvPr>
        </p:nvGraphicFramePr>
        <p:xfrm>
          <a:off x="623110" y="1965175"/>
          <a:ext cx="7532025" cy="2866165"/>
        </p:xfrm>
        <a:graphic>
          <a:graphicData uri="http://schemas.openxmlformats.org/drawingml/2006/table">
            <a:tbl>
              <a:tblPr>
                <a:noFill/>
                <a:tableStyleId>{40D30C33-A62B-4484-B07C-02B2881015BA}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dirty="0"/>
                        <a:t>Дорабатываем идею, делаем первый опытный образец, подаёмся на грант.</a:t>
                      </a:r>
                      <a:endParaRPr sz="12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квартал 2024 г.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Борисовский </a:t>
                      </a:r>
                      <a:endParaRPr sz="1100" u="none" strike="noStrike" cap="non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dirty="0"/>
                        <a:t>Доводим опытный образец до идеала</a:t>
                      </a:r>
                      <a:endParaRPr sz="12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квартал 2024 г.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Большаков</a:t>
                      </a:r>
                      <a:endParaRPr sz="1100" u="none" strike="noStrike" cap="non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Арендуем помещение, закупаем оборудование, материалы, начинаем производить доводчики, заключение договоров с маркетплейсами.</a:t>
                      </a:r>
                      <a:endParaRPr sz="12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квартал 2024 г.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Соболевский</a:t>
                      </a:r>
                      <a:endParaRPr sz="1100" u="none" strike="noStrike" cap="non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Реализация товара</a:t>
                      </a:r>
                      <a:endParaRPr sz="12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квартал 2024 г.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Борисовский</a:t>
                      </a:r>
                      <a:endParaRPr sz="1100" u="none" strike="noStrike" cap="none" dirty="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3" name="Google Shape;293;p12"/>
          <p:cNvSpPr txBox="1"/>
          <p:nvPr/>
        </p:nvSpPr>
        <p:spPr>
          <a:xfrm>
            <a:off x="401725" y="142525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9" name="Google Shape;299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4115182" cy="895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 b="1" i="1">
                <a:solidFill>
                  <a:srgbClr val="132C40"/>
                </a:solidFill>
                <a:latin typeface="Batang"/>
                <a:ea typeface="Batang"/>
                <a:cs typeface="Batang"/>
                <a:sym typeface="Batang"/>
              </a:rPr>
              <a:t>Соболевский Валентин Радисович</a:t>
            </a:r>
            <a:endParaRPr sz="1600" b="1" i="1">
              <a:solidFill>
                <a:srgbClr val="132C40"/>
              </a:solidFill>
              <a:latin typeface="Batang"/>
              <a:ea typeface="Batang"/>
              <a:cs typeface="Batang"/>
              <a:sym typeface="Batang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8" name="Google Shape;30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31662" y="1528668"/>
            <a:ext cx="1971312" cy="19571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sp>
        <p:nvSpPr>
          <p:cNvPr id="309" name="Google Shape;309;p13"/>
          <p:cNvSpPr txBox="1">
            <a:spLocks noGrp="1"/>
          </p:cNvSpPr>
          <p:nvPr>
            <p:ph type="body" idx="1"/>
          </p:nvPr>
        </p:nvSpPr>
        <p:spPr>
          <a:xfrm>
            <a:off x="6711484" y="866839"/>
            <a:ext cx="918459" cy="35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800" i="1">
                <a:latin typeface="Batang"/>
                <a:ea typeface="Batang"/>
                <a:cs typeface="Batang"/>
                <a:sym typeface="Batang"/>
              </a:rPr>
              <a:t>tg</a:t>
            </a:r>
            <a:endParaRPr sz="2800" i="1">
              <a:latin typeface="Batang"/>
              <a:ea typeface="Batang"/>
              <a:cs typeface="Batang"/>
              <a:sym typeface="Batang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520</Words>
  <Application>Microsoft Office PowerPoint</Application>
  <PresentationFormat>Экран (16:9)</PresentationFormat>
  <Paragraphs>111</Paragraphs>
  <Slides>13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Raleway SemiBold</vt:lpstr>
      <vt:lpstr>Times New Roman</vt:lpstr>
      <vt:lpstr>Calibri</vt:lpstr>
      <vt:lpstr>Batang</vt:lpstr>
      <vt:lpstr>Arial</vt:lpstr>
      <vt:lpstr>Century Gothic</vt:lpstr>
      <vt:lpstr>Helvetica Neue</vt:lpstr>
      <vt:lpstr>Raleway</vt:lpstr>
      <vt:lpstr>Comic Sans MS</vt:lpstr>
      <vt:lpstr>Simple Light</vt:lpstr>
      <vt:lpstr>Simple Light</vt:lpstr>
      <vt:lpstr>КриоРешения </vt:lpstr>
      <vt:lpstr>Презентация PowerPoint</vt:lpstr>
      <vt:lpstr>ЦЕЛЕВАЯ АУДИТОРИЯ B2B2C 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КриоРешения </dc:title>
  <cp:lastModifiedBy>Валентин Соболевский</cp:lastModifiedBy>
  <cp:revision>4</cp:revision>
  <dcterms:modified xsi:type="dcterms:W3CDTF">2023-12-02T09:32:06Z</dcterms:modified>
</cp:coreProperties>
</file>