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2" r:id="rId4"/>
    <p:sldId id="263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58" r:id="rId14"/>
    <p:sldId id="259" r:id="rId15"/>
  </p:sldIdLst>
  <p:sldSz cx="12192000" cy="6858000"/>
  <p:notesSz cx="12192000" cy="6858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77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Прибыль</a:t>
            </a:r>
          </a:p>
        </c:rich>
      </c:tx>
      <c:layout>
        <c:manualLayout>
          <c:xMode val="edge"/>
          <c:yMode val="edge"/>
          <c:x val="0.40112489063867018"/>
          <c:y val="5.55555555555555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19895851560221639"/>
          <c:w val="0.93888888888888888"/>
          <c:h val="0.75474518810148727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1.75685331000291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56-4CDB-BDE5-85D8933D8370}"/>
                </c:ext>
              </c:extLst>
            </c:dLbl>
            <c:dLbl>
              <c:idx val="1"/>
              <c:layout>
                <c:manualLayout>
                  <c:x val="2.5462668816039986E-17"/>
                  <c:y val="-3.51534703995332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56-4CDB-BDE5-85D8933D8370}"/>
                </c:ext>
              </c:extLst>
            </c:dLbl>
            <c:dLbl>
              <c:idx val="2"/>
              <c:layout>
                <c:manualLayout>
                  <c:x val="-2.7777777777778286E-3"/>
                  <c:y val="7.49198016914535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56-4CDB-BDE5-85D8933D8370}"/>
                </c:ext>
              </c:extLst>
            </c:dLbl>
            <c:dLbl>
              <c:idx val="3"/>
              <c:layout>
                <c:manualLayout>
                  <c:x val="-1.0185067526415994E-16"/>
                  <c:y val="1.38196267133275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56-4CDB-BDE5-85D8933D8370}"/>
                </c:ext>
              </c:extLst>
            </c:dLbl>
            <c:dLbl>
              <c:idx val="4"/>
              <c:layout>
                <c:manualLayout>
                  <c:x val="-2.7777777777778798E-3"/>
                  <c:y val="9.18999708369787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56-4CDB-BDE5-85D8933D8370}"/>
                </c:ext>
              </c:extLst>
            </c:dLbl>
            <c:dLbl>
              <c:idx val="5"/>
              <c:layout>
                <c:manualLayout>
                  <c:x val="-1.0185067526415994E-16"/>
                  <c:y val="1.38196267133275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56-4CDB-BDE5-85D8933D8370}"/>
                </c:ext>
              </c:extLst>
            </c:dLbl>
            <c:dLbl>
              <c:idx val="6"/>
              <c:layout>
                <c:manualLayout>
                  <c:x val="-1.0185067526415994E-16"/>
                  <c:y val="1.38196267133274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756-4CDB-BDE5-85D8933D83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'Показатели проекта'!$E$5:$K$5</c:f>
              <c:numCache>
                <c:formatCode>General</c:formatCode>
                <c:ptCount val="7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</c:numCache>
            </c:numRef>
          </c:cat>
          <c:val>
            <c:numRef>
              <c:f>'Показатели проекта'!$E$12:$K$12</c:f>
              <c:numCache>
                <c:formatCode>#\ ##0;\(#\ ##0\);\-</c:formatCode>
                <c:ptCount val="7"/>
                <c:pt idx="0">
                  <c:v>26.923999999999999</c:v>
                </c:pt>
                <c:pt idx="1">
                  <c:v>737.59216000000004</c:v>
                </c:pt>
                <c:pt idx="2">
                  <c:v>2683.3652671999998</c:v>
                </c:pt>
                <c:pt idx="3">
                  <c:v>4735.9943291392001</c:v>
                </c:pt>
                <c:pt idx="4">
                  <c:v>8484.6523463905287</c:v>
                </c:pt>
                <c:pt idx="5">
                  <c:v>14157.954619279852</c:v>
                </c:pt>
                <c:pt idx="6">
                  <c:v>20295.27675985275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756-4CDB-BDE5-85D8933D837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696425759"/>
        <c:axId val="1860255087"/>
      </c:barChart>
      <c:catAx>
        <c:axId val="1696425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0255087"/>
        <c:crosses val="autoZero"/>
        <c:auto val="1"/>
        <c:lblAlgn val="ctr"/>
        <c:lblOffset val="100"/>
        <c:noMultiLvlLbl val="0"/>
      </c:catAx>
      <c:valAx>
        <c:axId val="1860255087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dk1"/>
              </a:solidFill>
              <a:prstDash val="solid"/>
              <a:miter lim="800000"/>
            </a:ln>
            <a:effectLst/>
          </c:spPr>
        </c:majorGridlines>
        <c:numFmt formatCode="#\ ##0;\(#\ ##0\);\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696425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Смотри информацию по ссылке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mailto:Dania1709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00292" y="2349045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2043073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92500" lnSpcReduction="20000"/>
          </a:bodyPr>
          <a:lstStyle/>
          <a:p>
            <a:pPr lvl="0">
              <a:buClr>
                <a:srgbClr val="8F00FF"/>
              </a:buClr>
              <a:buSzPts val="4000"/>
              <a:defRPr/>
            </a:pPr>
            <a:r>
              <a:rPr lang="en-US" sz="4000" b="1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  </a:t>
            </a:r>
            <a:r>
              <a:rPr lang="ru-RU" sz="4000" b="1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обучающая игра</a:t>
            </a:r>
            <a:r>
              <a:rPr lang="en-US" sz="4000" b="1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студентов </a:t>
            </a:r>
            <a:r>
              <a:rPr lang="ru-RU" sz="40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направлению в  </a:t>
            </a:r>
            <a:r>
              <a:rPr lang="ru-RU" sz="4000" b="1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Мирошников Данил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  <a:endParaRPr dirty="0"/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46011" y="1075098"/>
            <a:ext cx="6992203" cy="4739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0" i="0" u="none" dirty="0">
                <a:solidFill>
                  <a:srgbClr val="FF0000"/>
                </a:solidFill>
                <a:latin typeface="Times New Roman" panose="02020603050405020304" pitchFamily="18" charset="0"/>
                <a:ea typeface="Liberation Sans"/>
                <a:cs typeface="Times New Roman" panose="02020603050405020304" pitchFamily="18" charset="0"/>
              </a:rPr>
              <a:t>Мы делаем VR обучающую игру для студентов и преподавателей, чтобы они могли приобрести практические навыки работы в строительстве, улучшить общее понимание процессов строительства.</a:t>
            </a:r>
            <a:endParaRPr lang="ru-RU" sz="4000" i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 dirty="0"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54664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09151" y="926198"/>
            <a:ext cx="7431065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4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Задача – разработка деловой игры с применением виртуальной реальности для студентов строительных специальностей.</a:t>
            </a:r>
            <a:endParaRPr sz="20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" name="Google Shape;121;p2"/>
          <p:cNvSpPr txBox="1"/>
          <p:nvPr/>
        </p:nvSpPr>
        <p:spPr bwMode="auto">
          <a:xfrm>
            <a:off x="1167317" y="2132856"/>
            <a:ext cx="498982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endParaRPr lang="ru-RU" sz="2000" dirty="0">
              <a:solidFill>
                <a:srgbClr val="8F00FF"/>
              </a:solidFill>
            </a:endParaRP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8F00FF"/>
                </a:solidFill>
              </a:rPr>
              <a:t>Подход обучения студентов с использованием технологии виртуальной реальности в данный момент реализуется только в детских </a:t>
            </a:r>
            <a:r>
              <a:rPr lang="ru-RU" sz="2000" dirty="0" err="1">
                <a:solidFill>
                  <a:srgbClr val="8F00FF"/>
                </a:solidFill>
              </a:rPr>
              <a:t>кванториумах</a:t>
            </a:r>
            <a:r>
              <a:rPr lang="ru-RU" sz="2000" dirty="0">
                <a:solidFill>
                  <a:srgbClr val="8F00FF"/>
                </a:solidFill>
              </a:rPr>
              <a:t>.</a:t>
            </a:r>
            <a:endParaRPr sz="2000" dirty="0">
              <a:solidFill>
                <a:srgbClr val="8F00FF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" name="Google Shape;121;p2">
            <a:extLst>
              <a:ext uri="{FF2B5EF4-FFF2-40B4-BE49-F238E27FC236}">
                <a16:creationId xmlns:a16="http://schemas.microsoft.com/office/drawing/2014/main" id="{4AA29794-DB36-F69D-FBD4-AE248F2618F2}"/>
              </a:ext>
            </a:extLst>
          </p:cNvPr>
          <p:cNvSpPr txBox="1"/>
          <p:nvPr/>
        </p:nvSpPr>
        <p:spPr bwMode="auto">
          <a:xfrm>
            <a:off x="1167317" y="4293096"/>
            <a:ext cx="4989825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8F00FF"/>
                </a:solidFill>
              </a:rPr>
              <a:t>Виртуальная реальность повышает вовлеченность студентов в процесс обучения, используя подход геймификации и повествования.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01B418-9F1A-F1A1-E36C-3941218AA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16" y="2486373"/>
            <a:ext cx="5367912" cy="35730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1" name="Google Shape;159;p4"/>
          <p:cNvSpPr/>
          <p:nvPr/>
        </p:nvSpPr>
        <p:spPr bwMode="auto">
          <a:xfrm>
            <a:off x="-6779" y="6365338"/>
            <a:ext cx="542262" cy="50684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801D263-BE3E-7388-80F4-141E0AF61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927" y="2504615"/>
            <a:ext cx="4014591" cy="40145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2C9D58-9177-4D2D-77FC-A3AE0DA8136F}"/>
              </a:ext>
            </a:extLst>
          </p:cNvPr>
          <p:cNvSpPr txBox="1"/>
          <p:nvPr/>
        </p:nvSpPr>
        <p:spPr>
          <a:xfrm>
            <a:off x="572538" y="924892"/>
            <a:ext cx="651897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99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проблемы решаемые продуктом: 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rgbClr val="99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Выпускники ВУЗа по окончании не имеют практического опыта в работе по своему направлению/профессии.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rgbClr val="99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Отсутствие достаточного бюджета для проведения практических стажировок и экспериментов. 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rgbClr val="99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Низкая оценка компаний в регионе выпускников к реальной работе. 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rgbClr val="99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Низкий уровень престижа ВУЗа в части образовательного процесса.</a:t>
            </a:r>
            <a:endParaRPr lang="ru-RU" sz="28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135;p3">
            <a:extLst>
              <a:ext uri="{FF2B5EF4-FFF2-40B4-BE49-F238E27FC236}">
                <a16:creationId xmlns:a16="http://schemas.microsoft.com/office/drawing/2014/main" id="{2581A074-EB6C-FEA5-2C9A-839A39C6E2A3}"/>
              </a:ext>
            </a:extLst>
          </p:cNvPr>
          <p:cNvSpPr txBox="1"/>
          <p:nvPr/>
        </p:nvSpPr>
        <p:spPr bwMode="auto">
          <a:xfrm>
            <a:off x="18533" y="6512393"/>
            <a:ext cx="468151" cy="199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ru-RU" sz="1200" dirty="0">
                <a:solidFill>
                  <a:srgbClr val="FFFFFF"/>
                </a:solidFill>
              </a:rPr>
              <a:t>4</a:t>
            </a:r>
            <a:endParaRPr sz="12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97288" y="5153662"/>
            <a:ext cx="267502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Покупка обучающего блока на сайте. </a:t>
            </a:r>
            <a:endParaRPr dirty="0"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886681A-59BB-1375-4BFC-A54930360B85}"/>
              </a:ext>
            </a:extLst>
          </p:cNvPr>
          <p:cNvSpPr txBox="1"/>
          <p:nvPr/>
        </p:nvSpPr>
        <p:spPr>
          <a:xfrm>
            <a:off x="469462" y="917681"/>
            <a:ext cx="109981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70C0"/>
                </a:solidFill>
              </a:rPr>
              <a:t>Наш продукт обеспечивающий максимальную вовлеченность студентов в обучающий процесс, преимуществом является наличие площадки для испытания продукта без существенных финансовых и временных затрат, что  позволяет испытывать продукт и нововведения в него на базе целевого покупателя, получать отзывы, проводить опросы и оперативно вносить правки.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7FC676-BFCE-7188-75DA-1F96ADDCD1E4}"/>
              </a:ext>
            </a:extLst>
          </p:cNvPr>
          <p:cNvSpPr txBox="1"/>
          <p:nvPr/>
        </p:nvSpPr>
        <p:spPr>
          <a:xfrm>
            <a:off x="4324607" y="5155509"/>
            <a:ext cx="34154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Использования автономного шлема виртуальной реальности </a:t>
            </a:r>
            <a:r>
              <a:rPr lang="ru-RU" sz="1600" dirty="0" err="1"/>
              <a:t>Oculus</a:t>
            </a:r>
            <a:r>
              <a:rPr lang="ru-RU" sz="1600" dirty="0"/>
              <a:t> </a:t>
            </a:r>
            <a:r>
              <a:rPr lang="ru-RU" sz="1600" dirty="0" err="1"/>
              <a:t>Quest</a:t>
            </a:r>
            <a:r>
              <a:rPr lang="ru-RU" sz="1600" dirty="0"/>
              <a:t> 2/3 или </a:t>
            </a:r>
            <a:r>
              <a:rPr lang="ru-RU" sz="1600" dirty="0" err="1"/>
              <a:t>Pico</a:t>
            </a:r>
            <a:r>
              <a:rPr lang="ru-RU" sz="1600" dirty="0"/>
              <a:t> 4, для погружения в виртуальное пространство.</a:t>
            </a:r>
          </a:p>
        </p:txBody>
      </p:sp>
      <p:sp>
        <p:nvSpPr>
          <p:cNvPr id="16" name="Google Shape;117;p2">
            <a:extLst>
              <a:ext uri="{FF2B5EF4-FFF2-40B4-BE49-F238E27FC236}">
                <a16:creationId xmlns:a16="http://schemas.microsoft.com/office/drawing/2014/main" id="{6C533125-9F53-6CCC-5D2B-AE90070DB547}"/>
              </a:ext>
            </a:extLst>
          </p:cNvPr>
          <p:cNvSpPr txBox="1"/>
          <p:nvPr/>
        </p:nvSpPr>
        <p:spPr bwMode="auto">
          <a:xfrm>
            <a:off x="8976320" y="5155509"/>
            <a:ext cx="2963057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Прохождение обучающего блока по окончанию которого выводится верно/неверно  пройдено задание и перечень ошибок, совершённых в процессе прохождения блока   </a:t>
            </a:r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34EA57-E0B2-6D24-1A9F-9BD25F660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00" y="2630383"/>
            <a:ext cx="2955577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D473FD0-B635-A5B1-B026-B28C49819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930" y="2832672"/>
            <a:ext cx="2166994" cy="216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6420287-6D4B-37C2-2CE6-C128DDF5D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999" y="2696475"/>
            <a:ext cx="3250491" cy="216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D40273A8-21EB-A953-7258-F40BA2F332AD}"/>
              </a:ext>
            </a:extLst>
          </p:cNvPr>
          <p:cNvCxnSpPr>
            <a:stCxn id="1026" idx="3"/>
          </p:cNvCxnSpPr>
          <p:nvPr/>
        </p:nvCxnSpPr>
        <p:spPr>
          <a:xfrm>
            <a:off x="3077577" y="3912835"/>
            <a:ext cx="124703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FD8059BF-2F69-8234-43B7-2B866673C292}"/>
              </a:ext>
            </a:extLst>
          </p:cNvPr>
          <p:cNvCxnSpPr/>
          <p:nvPr/>
        </p:nvCxnSpPr>
        <p:spPr bwMode="auto">
          <a:xfrm>
            <a:off x="7248128" y="3912835"/>
            <a:ext cx="124703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АНАЛИЗ РЫНКА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7</a:t>
              </a:r>
              <a:endParaRPr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1015D6-96C2-C13D-7F74-1A1DB725C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628800"/>
            <a:ext cx="1095375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8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КОНКУРЕНТЫ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2C3AE86-5B62-A6FA-61C5-B6C3055ED507}"/>
              </a:ext>
            </a:extLst>
          </p:cNvPr>
          <p:cNvSpPr txBox="1"/>
          <p:nvPr/>
        </p:nvSpPr>
        <p:spPr>
          <a:xfrm>
            <a:off x="420954" y="1556809"/>
            <a:ext cx="480095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- </a:t>
            </a:r>
            <a:r>
              <a:rPr lang="ru-RU" sz="1800" dirty="0">
                <a:solidFill>
                  <a:srgbClr val="0070C0"/>
                </a:solidFill>
              </a:rPr>
              <a:t>Ключевой вид деятельности: разработка и интеграция заказных и универсальных VR-тренажеров. </a:t>
            </a:r>
          </a:p>
          <a:p>
            <a:r>
              <a:rPr lang="en-US" sz="1800" dirty="0">
                <a:solidFill>
                  <a:srgbClr val="0070C0"/>
                </a:solidFill>
              </a:rPr>
              <a:t>- </a:t>
            </a:r>
            <a:r>
              <a:rPr lang="ru-RU" sz="1800" dirty="0">
                <a:solidFill>
                  <a:srgbClr val="0070C0"/>
                </a:solidFill>
              </a:rPr>
              <a:t>Создают универсальные и заказные VR-тренажеры для производственных, строительных и промышленных предприятий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D00957-E3BF-DEC6-E226-736D7273A91F}"/>
              </a:ext>
            </a:extLst>
          </p:cNvPr>
          <p:cNvSpPr txBox="1"/>
          <p:nvPr/>
        </p:nvSpPr>
        <p:spPr>
          <a:xfrm>
            <a:off x="600227" y="1132008"/>
            <a:ext cx="1868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7030A0"/>
                </a:solidFill>
              </a:rPr>
              <a:t>PROMVR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0B5DC6-CC10-DA37-BE5A-AAE5089D5562}"/>
              </a:ext>
            </a:extLst>
          </p:cNvPr>
          <p:cNvSpPr txBox="1"/>
          <p:nvPr/>
        </p:nvSpPr>
        <p:spPr bwMode="auto">
          <a:xfrm>
            <a:off x="6456040" y="990436"/>
            <a:ext cx="53150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7030A0"/>
                </a:solidFill>
                <a:latin typeface="+mn-lt"/>
              </a:rPr>
              <a:t>Обучения студентов </a:t>
            </a:r>
            <a:r>
              <a:rPr lang="ru-RU" sz="1800" b="0" i="0" dirty="0">
                <a:solidFill>
                  <a:srgbClr val="7030A0"/>
                </a:solidFill>
                <a:effectLst/>
                <a:latin typeface="+mn-lt"/>
              </a:rPr>
              <a:t>на основе искусственного интеллекта (ИИ) с применением виртуальной реальности в СПбГУ</a:t>
            </a:r>
            <a:endParaRPr lang="ru-RU" sz="18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60D90B-4680-30B9-8862-97CF36246A81}"/>
              </a:ext>
            </a:extLst>
          </p:cNvPr>
          <p:cNvSpPr txBox="1"/>
          <p:nvPr/>
        </p:nvSpPr>
        <p:spPr>
          <a:xfrm>
            <a:off x="6096000" y="2031507"/>
            <a:ext cx="61058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0070C0"/>
                </a:solidFill>
                <a:effectLst/>
                <a:latin typeface="+mn-lt"/>
              </a:rPr>
              <a:t>- </a:t>
            </a:r>
            <a:r>
              <a:rPr lang="ru-RU" sz="1800" b="0" i="0" dirty="0">
                <a:solidFill>
                  <a:srgbClr val="0070C0"/>
                </a:solidFill>
                <a:effectLst/>
                <a:latin typeface="+mn-lt"/>
              </a:rPr>
              <a:t>Разработка позволит устранить языковой барьер между обучающимися и создать для них комфортную атмосферу также, создать аутентичную среду обучения.</a:t>
            </a:r>
          </a:p>
          <a:p>
            <a:r>
              <a:rPr lang="en-US" sz="1800" b="0" i="0" dirty="0">
                <a:solidFill>
                  <a:srgbClr val="0070C0"/>
                </a:solidFill>
                <a:effectLst/>
                <a:latin typeface="+mn-lt"/>
              </a:rPr>
              <a:t>- </a:t>
            </a:r>
            <a:r>
              <a:rPr lang="ru-RU" sz="1800" b="0" i="0" dirty="0">
                <a:solidFill>
                  <a:srgbClr val="0070C0"/>
                </a:solidFill>
                <a:effectLst/>
                <a:latin typeface="+mn-lt"/>
              </a:rPr>
              <a:t>В разработку также включен инструмент синхронного перевода на основе искусственного интеллекта.</a:t>
            </a:r>
            <a:endParaRPr lang="ru-RU" sz="18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2" name="Блок-схема: узел 21">
            <a:extLst>
              <a:ext uri="{FF2B5EF4-FFF2-40B4-BE49-F238E27FC236}">
                <a16:creationId xmlns:a16="http://schemas.microsoft.com/office/drawing/2014/main" id="{B2D0BB04-8152-0E23-A6E3-BF0D886BD904}"/>
              </a:ext>
            </a:extLst>
          </p:cNvPr>
          <p:cNvSpPr/>
          <p:nvPr/>
        </p:nvSpPr>
        <p:spPr>
          <a:xfrm>
            <a:off x="185066" y="1181246"/>
            <a:ext cx="301618" cy="270855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Блок-схема: узел 22">
            <a:extLst>
              <a:ext uri="{FF2B5EF4-FFF2-40B4-BE49-F238E27FC236}">
                <a16:creationId xmlns:a16="http://schemas.microsoft.com/office/drawing/2014/main" id="{71B61466-8501-22FB-1001-FC1199EF9A0C}"/>
              </a:ext>
            </a:extLst>
          </p:cNvPr>
          <p:cNvSpPr/>
          <p:nvPr/>
        </p:nvSpPr>
        <p:spPr bwMode="auto">
          <a:xfrm>
            <a:off x="5938398" y="1184010"/>
            <a:ext cx="301618" cy="270855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C2A1ED-53E6-9D1D-B4CF-E618625A8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5" y="3882831"/>
            <a:ext cx="3950342" cy="60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6E13D9A-C42F-9DA4-BEC4-E63A950E0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4036287"/>
            <a:ext cx="2466754" cy="198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4D8F52-AF51-24F8-84C1-1B0A231E7221}"/>
              </a:ext>
            </a:extLst>
          </p:cNvPr>
          <p:cNvSpPr txBox="1"/>
          <p:nvPr/>
        </p:nvSpPr>
        <p:spPr bwMode="auto">
          <a:xfrm>
            <a:off x="1497164" y="5126461"/>
            <a:ext cx="4729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FF0000"/>
                </a:solidFill>
              </a:rPr>
              <a:t>Проанализировав рынок мы выяснили что  наш продукт не имеет аналогов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420954" y="988134"/>
            <a:ext cx="9001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dirty="0">
                <a:solidFill>
                  <a:srgbClr val="8F00FF"/>
                </a:solidFill>
                <a:latin typeface="+mn-lt"/>
                <a:ea typeface="Arial"/>
                <a:cs typeface="Arial"/>
              </a:rPr>
              <a:t>Конечный продукт был создан на основе системы </a:t>
            </a:r>
            <a:r>
              <a:rPr lang="ru-RU" sz="1800" b="0" i="0" u="none" strike="noStrike" cap="none" spc="0" dirty="0">
                <a:solidFill>
                  <a:srgbClr val="8F00FF"/>
                </a:solidFill>
                <a:latin typeface="+mn-lt"/>
                <a:ea typeface="Arial"/>
                <a:cs typeface="Arial"/>
              </a:rPr>
              <a:t>B2G (</a:t>
            </a:r>
            <a:r>
              <a:rPr lang="ru-RU" sz="1800" b="0" i="0" u="none" strike="noStrike" cap="none" spc="0" dirty="0" err="1">
                <a:solidFill>
                  <a:srgbClr val="8F00FF"/>
                </a:solidFill>
                <a:latin typeface="+mn-lt"/>
                <a:ea typeface="Arial"/>
                <a:cs typeface="Arial"/>
              </a:rPr>
              <a:t>business</a:t>
            </a:r>
            <a:r>
              <a:rPr lang="ru-RU" sz="1800" b="0" i="0" u="none" strike="noStrike" cap="none" spc="0" dirty="0">
                <a:solidFill>
                  <a:srgbClr val="8F00FF"/>
                </a:solidFill>
                <a:latin typeface="+mn-lt"/>
                <a:ea typeface="Arial"/>
                <a:cs typeface="Arial"/>
              </a:rPr>
              <a:t> </a:t>
            </a:r>
            <a:r>
              <a:rPr lang="ru-RU" sz="1800" b="0" i="0" u="none" strike="noStrike" cap="none" spc="0" dirty="0" err="1">
                <a:solidFill>
                  <a:srgbClr val="8F00FF"/>
                </a:solidFill>
                <a:latin typeface="+mn-lt"/>
                <a:ea typeface="Arial"/>
                <a:cs typeface="Arial"/>
              </a:rPr>
              <a:t>to</a:t>
            </a:r>
            <a:r>
              <a:rPr lang="ru-RU" sz="1800" b="0" i="0" u="none" strike="noStrike" cap="none" spc="0" dirty="0">
                <a:solidFill>
                  <a:srgbClr val="8F00FF"/>
                </a:solidFill>
                <a:latin typeface="+mn-lt"/>
                <a:ea typeface="Arial"/>
                <a:cs typeface="Arial"/>
              </a:rPr>
              <a:t> </a:t>
            </a:r>
            <a:r>
              <a:rPr lang="ru-RU" sz="1800" b="0" i="0" u="none" strike="noStrike" cap="none" spc="0" dirty="0" err="1">
                <a:solidFill>
                  <a:srgbClr val="8F00FF"/>
                </a:solidFill>
                <a:latin typeface="+mn-lt"/>
                <a:ea typeface="Arial"/>
                <a:cs typeface="Arial"/>
              </a:rPr>
              <a:t>government</a:t>
            </a:r>
            <a:r>
              <a:rPr lang="ru-RU" sz="1800" b="0" i="0" u="none" strike="noStrike" cap="none" spc="0" dirty="0">
                <a:solidFill>
                  <a:srgbClr val="8F00FF"/>
                </a:solidFill>
                <a:latin typeface="+mn-lt"/>
                <a:ea typeface="Arial"/>
                <a:cs typeface="Arial"/>
              </a:rPr>
              <a:t>)</a:t>
            </a:r>
            <a:endParaRPr sz="1800" b="0" i="0" u="none" strike="noStrike" cap="none" dirty="0">
              <a:solidFill>
                <a:srgbClr val="8F00FF"/>
              </a:solidFill>
              <a:latin typeface="+mn-lt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9</a:t>
              </a: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36D3872-21D3-E3B7-3EFE-48F563F4EE92}"/>
              </a:ext>
            </a:extLst>
          </p:cNvPr>
          <p:cNvSpPr txBox="1"/>
          <p:nvPr/>
        </p:nvSpPr>
        <p:spPr>
          <a:xfrm>
            <a:off x="3863752" y="5934660"/>
            <a:ext cx="504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Студенты и преподавательский состав ВУЗа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385CAD-D455-DC9E-5794-F3DED9E1252D}"/>
              </a:ext>
            </a:extLst>
          </p:cNvPr>
          <p:cNvSpPr txBox="1"/>
          <p:nvPr/>
        </p:nvSpPr>
        <p:spPr>
          <a:xfrm>
            <a:off x="4921454" y="4447456"/>
            <a:ext cx="25586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Пользователь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0A61B2-CF28-50AF-2EF5-1B294C117F77}"/>
              </a:ext>
            </a:extLst>
          </p:cNvPr>
          <p:cNvSpPr txBox="1"/>
          <p:nvPr/>
        </p:nvSpPr>
        <p:spPr>
          <a:xfrm>
            <a:off x="4223792" y="3140968"/>
            <a:ext cx="38650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Университет и колледж высоких технологий на базе университета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1F7FEF-F511-554D-334A-925ED18C2634}"/>
              </a:ext>
            </a:extLst>
          </p:cNvPr>
          <p:cNvSpPr txBox="1"/>
          <p:nvPr/>
        </p:nvSpPr>
        <p:spPr bwMode="auto">
          <a:xfrm>
            <a:off x="4482718" y="1763088"/>
            <a:ext cx="34131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Целевая аудитория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89D2B794-A5C7-CFDB-EC64-BC25F95FF08F}"/>
              </a:ext>
            </a:extLst>
          </p:cNvPr>
          <p:cNvCxnSpPr>
            <a:stCxn id="18" idx="2"/>
          </p:cNvCxnSpPr>
          <p:nvPr/>
        </p:nvCxnSpPr>
        <p:spPr>
          <a:xfrm flipH="1">
            <a:off x="6189286" y="2224753"/>
            <a:ext cx="1" cy="9162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2CA4B3AD-98CF-7171-B849-D58C2C77EDEE}"/>
              </a:ext>
            </a:extLst>
          </p:cNvPr>
          <p:cNvCxnSpPr/>
          <p:nvPr/>
        </p:nvCxnSpPr>
        <p:spPr bwMode="auto">
          <a:xfrm flipH="1">
            <a:off x="6189286" y="4866512"/>
            <a:ext cx="1" cy="9162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C3577260-5C44-CB4D-10B5-22DB463402DF}"/>
              </a:ext>
            </a:extLst>
          </p:cNvPr>
          <p:cNvCxnSpPr>
            <a:cxnSpLocks/>
          </p:cNvCxnSpPr>
          <p:nvPr/>
        </p:nvCxnSpPr>
        <p:spPr bwMode="auto">
          <a:xfrm>
            <a:off x="6189286" y="3787299"/>
            <a:ext cx="0" cy="7798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21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10</a:t>
              </a:r>
              <a:endParaRPr/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793F2B-AA8A-0573-DCAC-5F48B3F714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779194"/>
              </p:ext>
            </p:extLst>
          </p:nvPr>
        </p:nvGraphicFramePr>
        <p:xfrm>
          <a:off x="983814" y="1124744"/>
          <a:ext cx="10164525" cy="5186999"/>
        </p:xfrm>
        <a:graphic>
          <a:graphicData uri="http://schemas.openxmlformats.org/drawingml/2006/table">
            <a:tbl>
              <a:tblPr firstRow="1" firstCol="1" bandRow="1"/>
              <a:tblGrid>
                <a:gridCol w="2160000">
                  <a:extLst>
                    <a:ext uri="{9D8B030D-6E8A-4147-A177-3AD203B41FA5}">
                      <a16:colId xmlns:a16="http://schemas.microsoft.com/office/drawing/2014/main" val="3616173719"/>
                    </a:ext>
                  </a:extLst>
                </a:gridCol>
                <a:gridCol w="1748888">
                  <a:extLst>
                    <a:ext uri="{9D8B030D-6E8A-4147-A177-3AD203B41FA5}">
                      <a16:colId xmlns:a16="http://schemas.microsoft.com/office/drawing/2014/main" val="1186199258"/>
                    </a:ext>
                  </a:extLst>
                </a:gridCol>
                <a:gridCol w="1215637">
                  <a:extLst>
                    <a:ext uri="{9D8B030D-6E8A-4147-A177-3AD203B41FA5}">
                      <a16:colId xmlns:a16="http://schemas.microsoft.com/office/drawing/2014/main" val="3868197275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3352504193"/>
                    </a:ext>
                  </a:extLst>
                </a:gridCol>
                <a:gridCol w="1867790">
                  <a:extLst>
                    <a:ext uri="{9D8B030D-6E8A-4147-A177-3AD203B41FA5}">
                      <a16:colId xmlns:a16="http://schemas.microsoft.com/office/drawing/2014/main" val="2064691090"/>
                    </a:ext>
                  </a:extLst>
                </a:gridCol>
                <a:gridCol w="2302634">
                  <a:extLst>
                    <a:ext uri="{9D8B030D-6E8A-4147-A177-3AD203B41FA5}">
                      <a16:colId xmlns:a16="http://schemas.microsoft.com/office/drawing/2014/main" val="2415285317"/>
                    </a:ext>
                  </a:extLst>
                </a:gridCol>
              </a:tblGrid>
              <a:tr h="1036858">
                <a:tc rowSpan="2"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Проблема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Выпускники ВУЗа по окончании не имеют практического опыта в работе по своему направлению/профессии. Отсутствие достаточного бюджета для проведения практических стажировок и экспериментов. Низкая оценка компаний в регионе оценкой подготовки выпускников к реальной работе. Низкий уровень престижа ВУЗа в части образовательного процесса.</a:t>
                      </a:r>
                    </a:p>
                  </a:txBody>
                  <a:tcPr marL="6209" marR="6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Решение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VR обучающая игра для студентов, и школьников, чтобы они могли приобрести основные навыки работы в строительстве, улучшить общее понимание процессов строительства</a:t>
                      </a:r>
                    </a:p>
                  </a:txBody>
                  <a:tcPr marL="6209" marR="6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Уникальная ценность предложения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VR </a:t>
                      </a: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обучающая игра – симулятор в виртуальной среде, в ходе которого в цифровой копии предприятия студентам необходимо решить некоторые производственные задачи.</a:t>
                      </a:r>
                    </a:p>
                  </a:txBody>
                  <a:tcPr marL="6209" marR="6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Нерыночное преимущество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 lvl="1" indent="-342900" algn="l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Наш институт</a:t>
                      </a:r>
                    </a:p>
                    <a:p>
                      <a:pPr marL="180000" lvl="1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Школьные мероприятия</a:t>
                      </a:r>
                    </a:p>
                  </a:txBody>
                  <a:tcPr marL="6209" marR="6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Сегменты потребителя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ЦА: Университет и колледж высоких технологий на базе университета Пользователь: Студенты и преподавательский состав ВУЗа</a:t>
                      </a:r>
                    </a:p>
                  </a:txBody>
                  <a:tcPr marL="6209" marR="6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269829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9388" lvl="1" indent="-90488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Ключевые метрики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потребителей</a:t>
                      </a: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Время пользование</a:t>
                      </a: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отказов от приложения </a:t>
                      </a: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платящих пользователей</a:t>
                      </a: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Выручка</a:t>
                      </a: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Прибыль</a:t>
                      </a:r>
                    </a:p>
                  </a:txBody>
                  <a:tcPr marL="6209" marR="6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Каналы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900" lvl="1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1. Сайт</a:t>
                      </a:r>
                    </a:p>
                    <a:p>
                      <a:pPr marL="88900" lvl="1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2. Торкретирования  реклама</a:t>
                      </a:r>
                    </a:p>
                    <a:p>
                      <a:pPr marL="88900" lvl="1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Конференции, форумы</a:t>
                      </a:r>
                    </a:p>
                    <a:p>
                      <a:pPr marL="88900" lvl="1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Мастер классы в университете </a:t>
                      </a:r>
                    </a:p>
                  </a:txBody>
                  <a:tcPr marL="6209" marR="6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867128"/>
                  </a:ext>
                </a:extLst>
              </a:tr>
              <a:tr h="32089">
                <a:tc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Существующие альтернативы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900" lvl="1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1. </a:t>
                      </a: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PROMVR</a:t>
                      </a:r>
                    </a:p>
                    <a:p>
                      <a:pPr marL="88900" marR="0" lvl="1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2. Обучения студентов на основе искусственного интеллекта (ИИ) с применением виртуальной реальности в СПбГУ</a:t>
                      </a:r>
                    </a:p>
                  </a:txBody>
                  <a:tcPr marL="6209" marR="6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Краткая формулировка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Виртуальная версия практических заданий для студентов.</a:t>
                      </a:r>
                    </a:p>
                  </a:txBody>
                  <a:tcPr marL="6209" marR="6209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Ранние последователи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VR </a:t>
                      </a: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школа</a:t>
                      </a:r>
                    </a:p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09" marR="6209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578258"/>
                  </a:ext>
                </a:extLst>
              </a:tr>
              <a:tr h="490788">
                <a:tc gridSpan="3"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Структура расходов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 на написание приложения</a:t>
                      </a: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 на размещение приложения в маркете</a:t>
                      </a: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 на рекламную кампанию</a:t>
                      </a:r>
                    </a:p>
                  </a:txBody>
                  <a:tcPr marL="6209" marR="6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0000" lvl="1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Потоки доходов (модель монетизации)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за пользование приложением</a:t>
                      </a:r>
                    </a:p>
                    <a:p>
                      <a:pPr marL="179388" lvl="1" indent="-90488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за пользование кодом </a:t>
                      </a:r>
                    </a:p>
                  </a:txBody>
                  <a:tcPr marL="6209" marR="6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95195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/>
            </a:p>
          </p:txBody>
        </p:sp>
      </p:grpSp>
      <p:graphicFrame>
        <p:nvGraphicFramePr>
          <p:cNvPr id="1493291171" name="Google Shape;161;p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0528941"/>
              </p:ext>
            </p:extLst>
          </p:nvPr>
        </p:nvGraphicFramePr>
        <p:xfrm>
          <a:off x="731043" y="2124006"/>
          <a:ext cx="10542768" cy="3626058"/>
        </p:xfrm>
        <a:graphic>
          <a:graphicData uri="http://schemas.openxmlformats.org/drawingml/2006/table">
            <a:tbl>
              <a:tblPr firstRow="1"/>
              <a:tblGrid>
                <a:gridCol w="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5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5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521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>
                          <a:solidFill>
                            <a:schemeClr val="bg1"/>
                          </a:solidFill>
                        </a:rPr>
                        <a:t>№ п/п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Источники инвестиций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 %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92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Потребность</a:t>
                      </a:r>
                      <a:r>
                        <a:rPr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финансовых</a:t>
                      </a:r>
                      <a:r>
                        <a:rPr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средствах</a:t>
                      </a:r>
                      <a:endParaRPr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3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100 %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Собственные средства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3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0 %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Заимствованные средства 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0 %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Гранты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0 %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12</a:t>
              </a:r>
              <a:endParaRPr/>
            </a:p>
          </p:txBody>
        </p:sp>
      </p:grpSp>
      <p:graphicFrame>
        <p:nvGraphicFramePr>
          <p:cNvPr id="1234965514" name="Таблица 12349655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665901"/>
              </p:ext>
            </p:extLst>
          </p:nvPr>
        </p:nvGraphicFramePr>
        <p:xfrm>
          <a:off x="647231" y="1664804"/>
          <a:ext cx="4328498" cy="2346960"/>
        </p:xfrm>
        <a:graphic>
          <a:graphicData uri="http://schemas.openxmlformats.org/drawingml/2006/table">
            <a:tbl>
              <a:tblPr firstRow="1" bandRow="1"/>
              <a:tblGrid>
                <a:gridCol w="2164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4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09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600" dirty="0" err="1">
                          <a:solidFill>
                            <a:srgbClr val="8F00FF"/>
                          </a:solidFill>
                        </a:rPr>
                        <a:t>Показатели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rgbClr val="8F00FF"/>
                          </a:solidFill>
                        </a:rPr>
                        <a:t>эффективности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rgbClr val="8F00FF"/>
                          </a:solidFill>
                        </a:rPr>
                        <a:t>проекта</a:t>
                      </a:r>
                      <a:endParaRPr sz="1600" dirty="0">
                        <a:solidFill>
                          <a:srgbClr val="8F00FF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NPV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11 920 000 </a:t>
                      </a:r>
                      <a:r>
                        <a:rPr sz="1600" dirty="0" err="1">
                          <a:solidFill>
                            <a:srgbClr val="8F00FF"/>
                          </a:solidFill>
                        </a:rPr>
                        <a:t>руб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.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rgbClr val="8F00FF"/>
                          </a:solidFill>
                        </a:rPr>
                        <a:t>IRR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0 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%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PBP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0 </a:t>
                      </a:r>
                      <a:r>
                        <a:rPr sz="1600" dirty="0" err="1">
                          <a:solidFill>
                            <a:srgbClr val="8F00FF"/>
                          </a:solidFill>
                        </a:rPr>
                        <a:t>года</a:t>
                      </a:r>
                      <a:endParaRPr sz="1600" dirty="0">
                        <a:solidFill>
                          <a:srgbClr val="8F00FF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DPBP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0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rgbClr val="8F00FF"/>
                          </a:solidFill>
                        </a:rPr>
                        <a:t>года</a:t>
                      </a:r>
                      <a:endParaRPr sz="1600" dirty="0">
                        <a:solidFill>
                          <a:srgbClr val="8F00FF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ROI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0,8</a:t>
                      </a:r>
                      <a:endParaRPr sz="1600" dirty="0">
                        <a:solidFill>
                          <a:srgbClr val="8F00FF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rgbClr val="8F00FF"/>
                          </a:solidFill>
                        </a:rPr>
                        <a:t>EV/Sales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dirty="0">
                          <a:solidFill>
                            <a:srgbClr val="8F00FF"/>
                          </a:solidFill>
                        </a:rPr>
                        <a:t>0,5</a:t>
                      </a:r>
                      <a:endParaRPr sz="1600" dirty="0">
                        <a:solidFill>
                          <a:srgbClr val="8F00FF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AABDF828-785D-B3D4-0321-0EF08BD76D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8472743"/>
              </p:ext>
            </p:extLst>
          </p:nvPr>
        </p:nvGraphicFramePr>
        <p:xfrm>
          <a:off x="6384032" y="1664804"/>
          <a:ext cx="496855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5007032-C9FE-8599-2655-511A5A1ED468}"/>
              </a:ext>
            </a:extLst>
          </p:cNvPr>
          <p:cNvSpPr txBox="1"/>
          <p:nvPr/>
        </p:nvSpPr>
        <p:spPr bwMode="auto">
          <a:xfrm>
            <a:off x="867119" y="4870030"/>
            <a:ext cx="4729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FF0000"/>
                </a:solidFill>
              </a:rPr>
              <a:t>Окупаемость нашего проекта происходит в первый же год.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13</a:t>
              </a:r>
              <a:endParaRPr/>
            </a:p>
          </p:txBody>
        </p:sp>
      </p:grp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AF4BEACF-2054-B6F2-5C8C-04D29D9A40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914041"/>
              </p:ext>
            </p:extLst>
          </p:nvPr>
        </p:nvGraphicFramePr>
        <p:xfrm>
          <a:off x="2227348" y="690879"/>
          <a:ext cx="8055992" cy="59131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12700" dir="5400000" algn="ctr" rotWithShape="0">
                    <a:srgbClr val="000000">
                      <a:alpha val="43137"/>
                    </a:srgbClr>
                  </a:outerShdw>
                </a:effectLst>
                <a:tableStyleId>{2D5ABB26-0587-4C30-8999-92F81FD0307C}</a:tableStyleId>
              </a:tblPr>
              <a:tblGrid>
                <a:gridCol w="3991992">
                  <a:extLst>
                    <a:ext uri="{9D8B030D-6E8A-4147-A177-3AD203B41FA5}">
                      <a16:colId xmlns:a16="http://schemas.microsoft.com/office/drawing/2014/main" val="418753907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65460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effectLst>
                            <a:outerShdw blurRad="50800" dist="50800" dir="5400000" algn="ctr" rotWithShape="0">
                              <a:srgbClr val="000000"/>
                            </a:outerShdw>
                          </a:effectLst>
                        </a:rPr>
                        <a:t>Strengths</a:t>
                      </a:r>
                    </a:p>
                    <a:p>
                      <a:r>
                        <a:rPr lang="ru-RU" sz="2000" dirty="0">
                          <a:solidFill>
                            <a:schemeClr val="bg1">
                              <a:alpha val="50000"/>
                            </a:schemeClr>
                          </a:solidFill>
                          <a:effectLst>
                            <a:outerShdw blurRad="50800" dist="50800" dir="5400000" algn="ctr" rotWithShape="0">
                              <a:srgbClr val="000000">
                                <a:alpha val="0"/>
                              </a:srgbClr>
                            </a:outerShdw>
                          </a:effectLst>
                        </a:rPr>
                        <a:t>Сильные стороны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effectLst>
                            <a:outerShdw blurRad="50800" dist="50800" dir="5400000" algn="ctr" rotWithShape="0">
                              <a:srgbClr val="000000">
                                <a:alpha val="0"/>
                              </a:srgbClr>
                            </a:outerShdw>
                          </a:effectLst>
                        </a:rPr>
                        <a:t>- Развитие строительной отрасли.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effectLst>
                            <a:outerShdw blurRad="50800" dist="50800" dir="5400000" algn="ctr" rotWithShape="0">
                              <a:srgbClr val="000000">
                                <a:alpha val="0"/>
                              </a:srgbClr>
                            </a:outerShdw>
                          </a:effectLst>
                        </a:rPr>
                        <a:t>- Высокий спрос на квалифицированных специалистов после вузов.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effectLst>
                            <a:outerShdw blurRad="50800" dist="50800" dir="5400000" algn="ctr" rotWithShape="0">
                              <a:srgbClr val="000000">
                                <a:alpha val="0"/>
                              </a:srgbClr>
                            </a:outerShdw>
                          </a:effectLst>
                        </a:rPr>
                        <a:t>- Большие затраты на материалы для экспериментов.</a:t>
                      </a:r>
                    </a:p>
                    <a:p>
                      <a:endParaRPr lang="ru-RU" sz="2000" dirty="0">
                        <a:solidFill>
                          <a:schemeClr val="bg1"/>
                        </a:solidFill>
                        <a:effectLst>
                          <a:outerShdw blurRad="50800" dist="50800" dir="5400000" algn="ctr" rotWithShape="0">
                            <a:srgbClr val="000000">
                              <a:alpha val="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effectLst>
                            <a:outerShdw blurRad="50800" dist="50800" dir="5400000" algn="ctr" rotWithShape="0">
                              <a:srgbClr val="000000"/>
                            </a:outerShdw>
                          </a:effectLst>
                        </a:rPr>
                        <a:t>Weaknesses</a:t>
                      </a:r>
                      <a:endParaRPr lang="ru-RU" sz="2800" dirty="0">
                        <a:solidFill>
                          <a:schemeClr val="bg1"/>
                        </a:solidFill>
                        <a:effectLst>
                          <a:outerShdw blurRad="50800" dist="50800" dir="5400000" algn="ctr" rotWithShape="0">
                            <a:srgbClr val="000000"/>
                          </a:outerShdw>
                        </a:effectLst>
                      </a:endParaRPr>
                    </a:p>
                    <a:p>
                      <a:r>
                        <a:rPr lang="ru-RU" sz="2000" dirty="0">
                          <a:solidFill>
                            <a:schemeClr val="bg1">
                              <a:alpha val="50000"/>
                            </a:schemeClr>
                          </a:solidFill>
                        </a:rPr>
                        <a:t>Слабые стороны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- Плохое развитие рекламы продукта.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- Слабая осведомлённость потребителя в работе продукции.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- Высокий уровень несоблюдения техники безопасности молодыми специалистами.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77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effectLst>
                            <a:outerShdw blurRad="50800" dist="50800" dir="5400000" algn="ctr" rotWithShape="0">
                              <a:srgbClr val="000000"/>
                            </a:outerShdw>
                          </a:effectLst>
                        </a:rPr>
                        <a:t>Opportunities</a:t>
                      </a:r>
                      <a:endParaRPr lang="ru-RU" sz="2800" dirty="0">
                        <a:solidFill>
                          <a:schemeClr val="bg1"/>
                        </a:solidFill>
                        <a:effectLst>
                          <a:outerShdw blurRad="50800" dist="50800" dir="5400000" algn="ctr" rotWithShape="0">
                            <a:srgbClr val="000000"/>
                          </a:outerShdw>
                        </a:effectLst>
                      </a:endParaRPr>
                    </a:p>
                    <a:p>
                      <a:r>
                        <a:rPr lang="ru-RU" sz="2000" dirty="0">
                          <a:solidFill>
                            <a:schemeClr val="bg1">
                              <a:alpha val="50000"/>
                            </a:schemeClr>
                          </a:solidFill>
                        </a:rPr>
                        <a:t>Возможности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- Растущая популярность виртуальной реальности.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- Возможность расширения спектра услуг.</a:t>
                      </a:r>
                    </a:p>
                    <a:p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effectLst>
                            <a:outerShdw blurRad="50800" dist="50800" dir="5400000" algn="ctr" rotWithShape="0">
                              <a:srgbClr val="000000"/>
                            </a:outerShdw>
                          </a:effectLst>
                        </a:rPr>
                        <a:t>Threats</a:t>
                      </a:r>
                      <a:endParaRPr lang="ru-RU" sz="2800" dirty="0">
                        <a:solidFill>
                          <a:schemeClr val="bg1"/>
                        </a:solidFill>
                        <a:effectLst>
                          <a:outerShdw blurRad="50800" dist="50800" dir="5400000" algn="ctr" rotWithShape="0">
                            <a:srgbClr val="000000"/>
                          </a:outerShdw>
                        </a:effectLst>
                      </a:endParaRPr>
                    </a:p>
                    <a:p>
                      <a:r>
                        <a:rPr lang="ru-RU" sz="2000" dirty="0">
                          <a:solidFill>
                            <a:schemeClr val="bg1">
                              <a:alpha val="50000"/>
                            </a:schemeClr>
                          </a:solidFill>
                        </a:rPr>
                        <a:t>Угрозы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- Возможность снижения потока клиентов из-за низкого качества продукта.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- Рост конкурентов.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4658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КОМАНДА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14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695323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Мирошников Данил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Лидер команды и основатель идеи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551321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Пахомов Иван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Технический специалист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6478171" y="4661205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Мигулина Анна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Технический специалист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9333236" y="4661205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Галайко Роза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Технический специалист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0E0C06-1376-843B-9762-E05F5BCC9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01"/>
          <a:stretch/>
        </p:blipFill>
        <p:spPr bwMode="auto">
          <a:xfrm>
            <a:off x="3536553" y="2015604"/>
            <a:ext cx="2273513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401EF36-26E4-3DCF-A3C3-F026BFC53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193" y="2020555"/>
            <a:ext cx="1865959" cy="24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4635A33-5B16-C9D3-AA72-B2009E04D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0" t="5185" r="14993" b="59953"/>
          <a:stretch/>
        </p:blipFill>
        <p:spPr bwMode="auto">
          <a:xfrm>
            <a:off x="9414406" y="2079926"/>
            <a:ext cx="2100138" cy="249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9280CA4-BEC4-71EA-0053-534EB3EAB1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2" t="27457" r="13391" b="-180"/>
          <a:stretch/>
        </p:blipFill>
        <p:spPr bwMode="auto">
          <a:xfrm>
            <a:off x="420954" y="2534999"/>
            <a:ext cx="2506694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18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20556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Dania1709@yandex.ru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(904) 539-02-39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31046" y="3296899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2239786" y="3394860"/>
            <a:ext cx="2159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22D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@https://web.telegram.org/k/#-4086551544</a:t>
            </a:r>
            <a:endParaRPr lang="ru-RU" dirty="0">
              <a:solidFill>
                <a:srgbClr val="122D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</TotalTime>
  <Words>879</Words>
  <Application>Microsoft Office PowerPoint</Application>
  <DocSecurity>0</DocSecurity>
  <PresentationFormat>Широкоэкранный</PresentationFormat>
  <Paragraphs>185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Arial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Ренат Глайко</cp:lastModifiedBy>
  <cp:revision>29</cp:revision>
  <dcterms:modified xsi:type="dcterms:W3CDTF">2023-12-01T08:11:07Z</dcterms:modified>
  <cp:category/>
  <dc:identifier/>
  <cp:contentStatus/>
  <dc:language/>
  <cp:version/>
</cp:coreProperties>
</file>