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8"/>
  </p:notesMasterIdLst>
  <p:sldIdLst>
    <p:sldId id="256" r:id="rId2"/>
    <p:sldId id="302" r:id="rId3"/>
    <p:sldId id="305" r:id="rId4"/>
    <p:sldId id="306" r:id="rId5"/>
    <p:sldId id="301" r:id="rId6"/>
    <p:sldId id="299" r:id="rId7"/>
    <p:sldId id="315" r:id="rId8"/>
    <p:sldId id="314" r:id="rId9"/>
    <p:sldId id="288" r:id="rId10"/>
    <p:sldId id="303" r:id="rId11"/>
    <p:sldId id="304" r:id="rId12"/>
    <p:sldId id="308" r:id="rId13"/>
    <p:sldId id="307" r:id="rId14"/>
    <p:sldId id="309" r:id="rId15"/>
    <p:sldId id="310" r:id="rId16"/>
    <p:sldId id="312" r:id="rId17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0000"/>
    <a:srgbClr val="48B682"/>
    <a:srgbClr val="F26F1D"/>
    <a:srgbClr val="4142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88179" autoAdjust="0"/>
  </p:normalViewPr>
  <p:slideViewPr>
    <p:cSldViewPr>
      <p:cViewPr varScale="1">
        <p:scale>
          <a:sx n="94" d="100"/>
          <a:sy n="94" d="100"/>
        </p:scale>
        <p:origin x="84" y="21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606C1922-A74F-4A04-9729-C660342E3044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01" tIns="45501" rIns="91001" bIns="4550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001" tIns="45501" rIns="91001" bIns="45501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BB364BBA-59A5-4F23-8A5D-04DB6AED25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010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Текст, выделенный серым курсивом, после замены и/или</a:t>
            </a:r>
            <a:r>
              <a:rPr lang="ru-RU" baseline="0" dirty="0"/>
              <a:t> </a:t>
            </a:r>
            <a:r>
              <a:rPr lang="ru-RU" dirty="0"/>
              <a:t>внесения необходимых элементов следует удалить.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64BBA-59A5-4F23-8A5D-04DB6AED25B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539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WWW.GLOBALEDU.RU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WWW.GLOBALEDU.RU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WWW.GLOBALEDU.RU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WWW.GLOBALEDU.RU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WWW.GLOBALEDU.RU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WWW.GLOBALEDU.RU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WWW.GLOBALEDU.RU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WWW.GLOBALEDU.RU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WWW.GLOBALEDU.RU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WWW.GLOBALEDU.RU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WWW.GLOBALEDU.RU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733768"/>
            <a:ext cx="9144000" cy="8101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a_AvanteBs" panose="020B0402020202020204" pitchFamily="34" charset="-52"/>
              </a:defRPr>
            </a:lvl1pPr>
          </a:lstStyle>
          <a:p>
            <a:pPr lvl="0"/>
            <a:r>
              <a:rPr lang="ru-RU" dirty="0"/>
              <a:t>ТЕМА</a:t>
            </a:r>
          </a:p>
          <a:p>
            <a:pPr lvl="0"/>
            <a:r>
              <a:rPr lang="ru-RU" dirty="0"/>
              <a:t>ДОКЛАДА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3705877"/>
            <a:ext cx="9144000" cy="48605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>
                <a:solidFill>
                  <a:srgbClr val="F26F1D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ru-RU" dirty="0">
                <a:latin typeface="Century Gothic" panose="020B0502020202020204" pitchFamily="34" charset="0"/>
              </a:rPr>
              <a:t>СПИКЕР</a:t>
            </a:r>
            <a:endParaRPr lang="ru-RU" dirty="0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192191"/>
            <a:ext cx="9144000" cy="3238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41424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7"/>
          <p:cNvSpPr>
            <a:spLocks noGrp="1"/>
          </p:cNvSpPr>
          <p:nvPr>
            <p:ph type="body" sz="quarter" idx="10" hasCustomPrompt="1"/>
          </p:nvPr>
        </p:nvSpPr>
        <p:spPr>
          <a:xfrm>
            <a:off x="2411760" y="141480"/>
            <a:ext cx="6552728" cy="32385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 b="1" baseline="0">
                <a:solidFill>
                  <a:schemeClr val="bg1"/>
                </a:solidFill>
                <a:latin typeface="a_AvanteBs" panose="020B0402020202020204" pitchFamily="34" charset="-52"/>
              </a:defRPr>
            </a:lvl1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6" name="Текст 9"/>
          <p:cNvSpPr>
            <a:spLocks noGrp="1"/>
          </p:cNvSpPr>
          <p:nvPr>
            <p:ph type="body" sz="quarter" idx="11" hasCustomPrompt="1"/>
          </p:nvPr>
        </p:nvSpPr>
        <p:spPr>
          <a:xfrm>
            <a:off x="5148065" y="897564"/>
            <a:ext cx="3816423" cy="3564397"/>
          </a:xfrm>
        </p:spPr>
        <p:txBody>
          <a:bodyPr anchor="ctr">
            <a:normAutofit/>
          </a:bodyPr>
          <a:lstStyle>
            <a:lvl1pPr marL="0" indent="0">
              <a:buNone/>
              <a:defRPr sz="1800" baseline="0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ru-RU" dirty="0"/>
              <a:t>Вставить текст слайда</a:t>
            </a:r>
          </a:p>
        </p:txBody>
      </p:sp>
      <p:sp>
        <p:nvSpPr>
          <p:cNvPr id="7" name="Диаграмма 2"/>
          <p:cNvSpPr>
            <a:spLocks noGrp="1"/>
          </p:cNvSpPr>
          <p:nvPr>
            <p:ph type="chart" sz="quarter" idx="13" hasCustomPrompt="1"/>
          </p:nvPr>
        </p:nvSpPr>
        <p:spPr>
          <a:xfrm>
            <a:off x="395289" y="897732"/>
            <a:ext cx="4537075" cy="3564731"/>
          </a:xfrm>
        </p:spPr>
        <p:txBody>
          <a:bodyPr anchor="ctr">
            <a:normAutofit/>
          </a:bodyPr>
          <a:lstStyle>
            <a:lvl1pPr marL="0" indent="0">
              <a:buNone/>
              <a:defRPr sz="1800" baseline="0">
                <a:latin typeface="Century Gothic" panose="020B0502020202020204" pitchFamily="34" charset="0"/>
              </a:defRPr>
            </a:lvl1pPr>
          </a:lstStyle>
          <a:p>
            <a:r>
              <a:rPr lang="ru-RU" sz="1800" dirty="0">
                <a:latin typeface="Century Gothic" panose="020B0502020202020204" pitchFamily="34" charset="0"/>
              </a:rPr>
              <a:t>Вставить диаграмму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6604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WWW.GLOBALEDU.RU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62" r:id="rId13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petnarik.ruboy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13"/>
          <p:cNvSpPr>
            <a:spLocks noGrp="1"/>
          </p:cNvSpPr>
          <p:nvPr/>
        </p:nvSpPr>
        <p:spPr>
          <a:xfrm>
            <a:off x="-252536" y="490940"/>
            <a:ext cx="9165021" cy="948927"/>
          </a:xfrm>
          <a:prstGeom prst="rect">
            <a:avLst/>
          </a:prstGeom>
        </p:spPr>
        <p:txBody>
          <a:bodyPr vert="horz" lIns="104287" tIns="52144" rIns="104287" bIns="52144" rtlCol="0" anchor="ctr">
            <a:normAutofit/>
          </a:bodyPr>
          <a:lstStyle>
            <a:lvl1pPr algn="ctr" defTabSz="1042873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endParaRPr kumimoji="0" sz="10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sp>
        <p:nvSpPr>
          <p:cNvPr id="13" name="Shape 121"/>
          <p:cNvSpPr/>
          <p:nvPr/>
        </p:nvSpPr>
        <p:spPr>
          <a:xfrm>
            <a:off x="453803" y="1079160"/>
            <a:ext cx="8215371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defPPr>
              <a:defRPr lang="en-US"/>
            </a:defPPr>
            <a:lvl1pPr marL="0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801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608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412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217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021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0825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7631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4435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2400"/>
            </a:pPr>
            <a:r>
              <a:rPr lang="en-US" sz="2400" b="1" dirty="0"/>
              <a:t>"</a:t>
            </a:r>
            <a:r>
              <a:rPr lang="en-US" sz="2400" b="1" dirty="0" err="1"/>
              <a:t>MetalRevive</a:t>
            </a:r>
            <a:r>
              <a:rPr lang="en-US" sz="2400" b="1" dirty="0"/>
              <a:t>"</a:t>
            </a:r>
            <a:r>
              <a:rPr lang="en-US" sz="2400" dirty="0"/>
              <a:t> (</a:t>
            </a:r>
            <a:r>
              <a:rPr lang="ru-RU" sz="2400" dirty="0" err="1"/>
              <a:t>МеталлоОживление</a:t>
            </a:r>
            <a:r>
              <a:rPr lang="ru-RU" sz="2400" dirty="0"/>
              <a:t>) </a:t>
            </a:r>
            <a:endParaRPr kumimoji="0" lang="ru-RU" sz="1400" i="1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4" name="Shape 176"/>
          <p:cNvSpPr/>
          <p:nvPr/>
        </p:nvSpPr>
        <p:spPr>
          <a:xfrm>
            <a:off x="5434018" y="3514570"/>
            <a:ext cx="3628750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defPPr>
              <a:defRPr lang="en-US"/>
            </a:defPPr>
            <a:lvl1pPr marL="0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801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608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412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217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021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0825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7631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4435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68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i="1" noProof="0" dirty="0" smtClean="0">
                <a:solidFill>
                  <a:sysClr val="windowText" lastClr="000000"/>
                </a:solidFill>
                <a:latin typeface="Calibri"/>
              </a:rPr>
              <a:t>Участники</a:t>
            </a:r>
            <a:r>
              <a:rPr kumimoji="0" sz="14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проектной </a:t>
            </a:r>
            <a:r>
              <a:rPr lang="ru-RU" sz="1400" i="1" dirty="0">
                <a:solidFill>
                  <a:sysClr val="windowText" lastClr="000000"/>
                </a:solidFill>
                <a:latin typeface="Calibri"/>
              </a:rPr>
              <a:t>группы</a:t>
            </a:r>
            <a:r>
              <a:rPr kumimoji="0" sz="14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</a:p>
          <a:p>
            <a:pPr marL="0" marR="0" lvl="0" indent="0" algn="l" defTabSz="4568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ФИО</a:t>
            </a:r>
            <a:r>
              <a:rPr kumimoji="0" lang="ru-RU" sz="1400" b="0" i="1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400" b="0" i="1" u="sng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Терновский Петр Богданович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_</a:t>
            </a:r>
          </a:p>
        </p:txBody>
      </p:sp>
      <p:sp>
        <p:nvSpPr>
          <p:cNvPr id="15" name="Shape 176"/>
          <p:cNvSpPr/>
          <p:nvPr/>
        </p:nvSpPr>
        <p:spPr>
          <a:xfrm>
            <a:off x="3030349" y="4705033"/>
            <a:ext cx="3528392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defPPr>
              <a:defRPr lang="en-US"/>
            </a:defPPr>
            <a:lvl1pPr marL="0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801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608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412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217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021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0825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7631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4435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68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Г. Петропавловск- 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Камчатский 2023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68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68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1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Shape 176"/>
          <p:cNvSpPr/>
          <p:nvPr/>
        </p:nvSpPr>
        <p:spPr>
          <a:xfrm>
            <a:off x="104682" y="3622292"/>
            <a:ext cx="4689863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defPPr>
              <a:defRPr lang="en-US"/>
            </a:defPPr>
            <a:lvl1pPr marL="0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801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608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412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217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021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0825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7631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4435" algn="l" defTabSz="45680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68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Научный</a:t>
            </a:r>
            <a:r>
              <a:rPr kumimoji="0" lang="ru-RU" sz="1400" b="0" i="1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руководитель (модератор)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</a:p>
          <a:p>
            <a:pPr marL="0" marR="0" lvl="0" indent="0" algn="l" defTabSz="4568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ФИО</a:t>
            </a:r>
            <a:r>
              <a:rPr lang="en-US" sz="1400" i="1" dirty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ru-RU" sz="1400" i="1" u="sng" dirty="0" smtClean="0">
                <a:solidFill>
                  <a:sysClr val="windowText" lastClr="000000"/>
                </a:solidFill>
                <a:latin typeface="Calibri"/>
              </a:rPr>
              <a:t>Белов Олег Александрович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_</a:t>
            </a:r>
            <a:endParaRPr kumimoji="0" sz="1400" b="0" i="1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398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3603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992356"/>
            <a:ext cx="8229600" cy="20114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По данным Росстата,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сегодняшний день средний возраст металлообрабатывающего оборудования в России составляет от 23 до 30 и более лет, при этом максимально эффективная норма эксплуатации такого оборудования составляет 9 лет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Из этого можно сделать вывод о том что в России существует острая необходимость в обновлении металлообрабатывающего оборудования.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60" y="3075806"/>
            <a:ext cx="3096344" cy="17519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7054" y="3106579"/>
            <a:ext cx="3096248" cy="172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9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	Проблема </a:t>
            </a:r>
            <a:r>
              <a:rPr lang="ru-RU" dirty="0"/>
              <a:t>устаревшего металлообрабатывающего оборудования на предприятиях имеет серьёзные экономические последствия. Устаревшее оборудование уступает новому по таким показателям как точность, энергопотребление, скорость выхода продукции и способность к смене ассортимента выпускаемых изделий. Это приводит к значительным потерям для компаний, так как качество и объёмы выпускаемой продукции снижаются​​. К тому же, замена устаревшего оборудования на новое является дорогостоящей и не всегда оправданной, учитывая быстрое развитие технологий и скоротечность актуальности нового </a:t>
            </a:r>
            <a:r>
              <a:rPr lang="ru-RU" dirty="0" smtClean="0"/>
              <a:t>оборудования. (Взять данные из статистики на 90е года 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514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	Хотя </a:t>
            </a:r>
            <a:r>
              <a:rPr lang="ru-RU" dirty="0"/>
              <a:t>конкретные суммы ущерба в рублях от использования устаревшего оборудования не упоминаются в доступных источниках, очевидно, что затраты на поддержание устаревшей техники, потери в производительности и качестве продукции, а также затраты на возможную модернизацию или замену оборудования могут быть значительными. Эффективным и рациональным решением проблемы устаревания оборудования является его модернизация, что позволяет увеличить точность, производительность и надёжность станков, снижая при этом их время на простой, обслуживание и </a:t>
            </a:r>
            <a:r>
              <a:rPr lang="ru-RU" dirty="0" smtClean="0"/>
              <a:t>энергопотребление. Сколько станков планируем модернизировать к такой то дате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613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Модернизации Старого Оборудования</a:t>
            </a:r>
            <a:r>
              <a:rPr lang="ru-RU" sz="2400" b="1" dirty="0"/>
              <a:t/>
            </a:r>
            <a:br>
              <a:rPr lang="ru-RU" sz="2400" b="1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старого оборудования обходится дешевле, чем покупка нового, особенно если основные механические компоненты находятся в хорошем состоянии.</a:t>
            </a:r>
          </a:p>
          <a:p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Утилизация с</a:t>
            </a: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уществующих 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есурсов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существующего оборудования сокращает необходимость в его утилизации и связанных с этим затратах.</a:t>
            </a:r>
          </a:p>
          <a:p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Гибкость в н</a:t>
            </a: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астройке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настроить систему ЧПУ под конкретные потребности производства, что может быть не всегда доступно при покупке стандартного нового оборудования.</a:t>
            </a:r>
          </a:p>
          <a:p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п</a:t>
            </a: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ростоя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некоторых случаях, модернизация может занять меньше времени, чем доставка и установка нового оборудования.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614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AE1EE7B2-945D-47CA-A52B-585F0FFF8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776" y="123478"/>
            <a:ext cx="8424936" cy="1026114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Экономический эффект от участия в проекте будет составлять </a:t>
            </a:r>
            <a:r>
              <a:rPr lang="ru-RU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 2,5 млн.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модернизации станка типа 6Р10 по сравнению с покупкой нового станка.</a:t>
            </a:r>
          </a:p>
        </p:txBody>
      </p:sp>
      <p:sp>
        <p:nvSpPr>
          <p:cNvPr id="6" name="Объект 1">
            <a:extLst>
              <a:ext uri="{FF2B5EF4-FFF2-40B4-BE49-F238E27FC236}">
                <a16:creationId xmlns:a16="http://schemas.microsoft.com/office/drawing/2014/main" id="{8CF670DA-E69C-4124-8832-7D9D9FABFDD5}"/>
              </a:ext>
            </a:extLst>
          </p:cNvPr>
          <p:cNvSpPr txBox="1">
            <a:spLocks/>
          </p:cNvSpPr>
          <p:nvPr/>
        </p:nvSpPr>
        <p:spPr>
          <a:xfrm>
            <a:off x="382776" y="3365534"/>
            <a:ext cx="4045629" cy="910478"/>
          </a:xfrm>
          <a:prstGeom prst="rect">
            <a:avLst/>
          </a:prstGeom>
          <a:ln w="41275">
            <a:solidFill>
              <a:schemeClr val="tx1"/>
            </a:solidFill>
          </a:ln>
        </p:spPr>
        <p:txBody>
          <a:bodyPr vert="horz" lIns="68580" tIns="34290" rIns="68580" bIns="34290" rtlCol="0" anchor="ctr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13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вертикально-фрезерного станка 6Р10 с внедрением числового программного управления.</a:t>
            </a:r>
          </a:p>
        </p:txBody>
      </p:sp>
      <p:sp>
        <p:nvSpPr>
          <p:cNvPr id="7" name="Объект 1">
            <a:extLst>
              <a:ext uri="{FF2B5EF4-FFF2-40B4-BE49-F238E27FC236}">
                <a16:creationId xmlns:a16="http://schemas.microsoft.com/office/drawing/2014/main" id="{9BD02E7A-2B0D-46EE-A6FA-860159243A1E}"/>
              </a:ext>
            </a:extLst>
          </p:cNvPr>
          <p:cNvSpPr txBox="1">
            <a:spLocks/>
          </p:cNvSpPr>
          <p:nvPr/>
        </p:nvSpPr>
        <p:spPr>
          <a:xfrm>
            <a:off x="4769413" y="3365534"/>
            <a:ext cx="4044748" cy="935391"/>
          </a:xfrm>
          <a:prstGeom prst="rect">
            <a:avLst/>
          </a:prstGeom>
          <a:ln w="41275">
            <a:solidFill>
              <a:schemeClr val="tx1"/>
            </a:solidFill>
          </a:ln>
        </p:spPr>
        <p:txBody>
          <a:bodyPr vert="horz" lIns="68580" tIns="34290" rIns="68580" bIns="34290" rtlCol="0" anchor="ctr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13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Закупка нового вертикально-фрезерного станка с внедренным числовым программным управлением.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797717"/>
              </p:ext>
            </p:extLst>
          </p:nvPr>
        </p:nvGraphicFramePr>
        <p:xfrm>
          <a:off x="382776" y="1221600"/>
          <a:ext cx="4070409" cy="1760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17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86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7527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Стоимость, руб.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527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Закупка оборудования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5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Монтаж 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29 000 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5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Отладка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26 000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527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Доставка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20 000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52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 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/>
          </p:nvPr>
        </p:nvGraphicFramePr>
        <p:xfrm>
          <a:off x="4743751" y="1221600"/>
          <a:ext cx="4070410" cy="15024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5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5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626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Стоимость, руб.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266">
                <a:tc>
                  <a:txBody>
                    <a:bodyPr/>
                    <a:lstStyle/>
                    <a:p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Покупка станка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2 500 000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5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Монтаж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15 000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6855116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Доставка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200 000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613">
                <a:tc>
                  <a:txBody>
                    <a:bodyPr/>
                    <a:lstStyle/>
                    <a:p>
                      <a:r>
                        <a:rPr lang="ru-RU" sz="1400" baseline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2 715 000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394462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Структурная схема модернизации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7694" y="1063229"/>
            <a:ext cx="5508612" cy="379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56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Ближайшие конкуренты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91629"/>
            <a:ext cx="8229600" cy="3102993"/>
          </a:xfrm>
        </p:spPr>
        <p:txBody>
          <a:bodyPr/>
          <a:lstStyle/>
          <a:p>
            <a:r>
              <a:rPr lang="ru-RU" dirty="0" err="1" smtClean="0"/>
              <a:t>СтанкоМашСтрой</a:t>
            </a:r>
            <a:r>
              <a:rPr lang="ru-RU" dirty="0" smtClean="0"/>
              <a:t> (Россия)</a:t>
            </a:r>
          </a:p>
          <a:p>
            <a:r>
              <a:rPr lang="en-US" dirty="0"/>
              <a:t>Trace Magic</a:t>
            </a:r>
            <a:r>
              <a:rPr lang="ru-RU" dirty="0"/>
              <a:t> (Россия</a:t>
            </a:r>
            <a:r>
              <a:rPr lang="ru-RU" dirty="0" smtClean="0"/>
              <a:t>)</a:t>
            </a:r>
          </a:p>
          <a:p>
            <a:r>
              <a:rPr lang="en-US" dirty="0" smtClean="0"/>
              <a:t>SMTCL </a:t>
            </a:r>
            <a:r>
              <a:rPr lang="ru-RU" dirty="0" smtClean="0"/>
              <a:t>(Китай)</a:t>
            </a:r>
          </a:p>
          <a:p>
            <a:r>
              <a:rPr lang="en-US" dirty="0"/>
              <a:t>HAAS (</a:t>
            </a:r>
            <a:r>
              <a:rPr lang="ru-RU" dirty="0"/>
              <a:t>США)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9486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475656" y="295428"/>
            <a:ext cx="5670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/>
              <a:t>Аналоги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DC28B91-8F7B-43F2-840D-0F172D43EE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6592" y="664760"/>
            <a:ext cx="6120680" cy="344288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7D6098-3712-4119-947B-FE27EF67C9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844" y="664760"/>
            <a:ext cx="4149588" cy="3407774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F8740EF-D2F4-4F72-8092-84EEA7DBBD19}"/>
              </a:ext>
            </a:extLst>
          </p:cNvPr>
          <p:cNvSpPr/>
          <p:nvPr/>
        </p:nvSpPr>
        <p:spPr>
          <a:xfrm>
            <a:off x="4830746" y="4229675"/>
            <a:ext cx="39177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0" dirty="0">
                <a:solidFill>
                  <a:srgbClr val="66666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Вертикально-фрезерный станок с ЧПУ </a:t>
            </a:r>
            <a:r>
              <a:rPr lang="ru-RU" i="0" dirty="0" err="1">
                <a:solidFill>
                  <a:srgbClr val="66666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Haas</a:t>
            </a:r>
            <a:r>
              <a:rPr lang="ru-RU" i="0" dirty="0">
                <a:solidFill>
                  <a:srgbClr val="66666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TM-1 Цена 2 752 665 </a:t>
            </a:r>
            <a:r>
              <a:rPr lang="ru-RU" i="0" dirty="0" smtClean="0">
                <a:solidFill>
                  <a:srgbClr val="66666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рублей (Китай)</a:t>
            </a:r>
            <a:endParaRPr lang="ru-RU" i="0" dirty="0">
              <a:solidFill>
                <a:srgbClr val="666666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79320C0-1845-4180-A48C-9673DEC817CA}"/>
              </a:ext>
            </a:extLst>
          </p:cNvPr>
          <p:cNvSpPr/>
          <p:nvPr/>
        </p:nvSpPr>
        <p:spPr>
          <a:xfrm>
            <a:off x="323528" y="4229674"/>
            <a:ext cx="39873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0" dirty="0">
                <a:solidFill>
                  <a:srgbClr val="66666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Вертикально-фрезерный станок с ЧПУ станок </a:t>
            </a:r>
            <a:r>
              <a:rPr lang="en-US" i="0" dirty="0">
                <a:solidFill>
                  <a:srgbClr val="66666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PLOT VGI-462 </a:t>
            </a:r>
            <a:r>
              <a:rPr lang="ru-RU" i="0" dirty="0">
                <a:solidFill>
                  <a:srgbClr val="66666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Цена от 3 190 </a:t>
            </a:r>
            <a:r>
              <a:rPr lang="ru-RU" i="0" dirty="0" smtClean="0">
                <a:solidFill>
                  <a:srgbClr val="66666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000 (Россия)</a:t>
            </a:r>
            <a:endParaRPr lang="ru-RU" i="0" dirty="0">
              <a:solidFill>
                <a:srgbClr val="666666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39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781595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 эффективности металлообрабатывающего оборудования с ЧПУ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31590"/>
            <a:ext cx="8229600" cy="3744415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Станки с ЧПУ часто могут производить детали быстрее, чем традиционные станки. Например, если ручной станок может обрабатывать 10-15 деталей в час, станок с ЧПУ может увеличить этот показатель в несколько раз, обрабатывая 30-60 деталей в час или даже больше, в зависимости от сложности операций.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Точность и повторяемость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Станки с ЧПУ обеспечивают высокую точность (часто в пределах 0.001 дюйма или 0.025 мм) и повторяемость, что снижает количество брака и улучшает качество продукции.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Сложность обработки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Станки с ЧПУ могут обрабатывать более сложные детали с высокой степенью точности, что расширяет спектр возможных продуктов. Ручные станки ограничены сложностью деталей, которые может обработать оператор.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Гибкость и время наладки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Станки с ЧПУ быстрее настраиваются на новые задачи, что позволяет более эффективно переключаться между различными типами производства, особенно при мелкосерийном и индивидуальном производстве.</a:t>
            </a:r>
            <a:endParaRPr lang="ru-RU" sz="16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51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Наши клиенты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Рыбодобывающие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рыбодобывающие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(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кол. им. Ленина, ПАО «Океанрыбфлот», «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Акрос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»)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Компании,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занимающиееся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металлообработкой (</a:t>
            </a:r>
            <a:r>
              <a:rPr lang="ru-RU" sz="1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ООО НПО «</a:t>
            </a:r>
            <a:r>
              <a:rPr lang="ru-RU" sz="1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Д-ЮНИТ»; ООО </a:t>
            </a:r>
            <a:r>
              <a:rPr lang="ru-RU" sz="1800" i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Металлоцех</a:t>
            </a:r>
            <a:r>
              <a:rPr lang="ru-RU" sz="1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 ООО Ростсельмаш и др.)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Частные предприниматели</a:t>
            </a:r>
            <a:endParaRPr lang="ru-RU" sz="1050" b="1" i="1" dirty="0"/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44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Анализ рынка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/>
              <a:t>Рынок металлообрабатывающего </a:t>
            </a:r>
            <a:r>
              <a:rPr lang="ru-RU" sz="2400" dirty="0" smtClean="0"/>
              <a:t>оборудования ЧПУ </a:t>
            </a:r>
            <a:r>
              <a:rPr lang="ru-RU" sz="2400" dirty="0"/>
              <a:t>вырос с $252.93 млрд в 2022 году до $271.38 млрд в 2023 году, что представляет собой увеличение на </a:t>
            </a:r>
            <a:r>
              <a:rPr lang="ru-RU" sz="2400" dirty="0" smtClean="0"/>
              <a:t>7.3%, из этого можно сделать вывод что существует большой потребительский спрос на такого рода оборудования. После финального этапа создания ИП и закрепления на рынке, мы планируем производить модернизацию 300 станков в год с прибылью более 100 млн. рублей.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332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Дорожная карта</a:t>
            </a:r>
            <a:endParaRPr lang="ru-RU" dirty="0"/>
          </a:p>
        </p:txBody>
      </p:sp>
      <p:pic>
        <p:nvPicPr>
          <p:cNvPr id="8" name="Объект 7"/>
          <p:cNvPicPr>
            <a:picLocks noGrp="1"/>
          </p:cNvPicPr>
          <p:nvPr>
            <p:ph idx="1"/>
          </p:nvPr>
        </p:nvPicPr>
        <p:blipFill rotWithShape="1">
          <a:blip r:embed="rId2"/>
          <a:srcRect l="33351" t="19383" r="17744" b="11631"/>
          <a:stretch/>
        </p:blipFill>
        <p:spPr bwMode="auto">
          <a:xfrm>
            <a:off x="1187624" y="1063229"/>
            <a:ext cx="6768752" cy="38847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0756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акселерации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747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1) </a:t>
            </a:r>
            <a:r>
              <a:rPr lang="ru-RU" sz="2800" dirty="0" smtClean="0"/>
              <a:t>Посчитали рынок 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2) Создали дорожную карту </a:t>
            </a:r>
          </a:p>
          <a:p>
            <a:pPr marL="0" indent="0">
              <a:buNone/>
            </a:pPr>
            <a:r>
              <a:rPr lang="ru-RU" sz="2800" dirty="0" smtClean="0"/>
              <a:t>3) Продумали пути развития ИП</a:t>
            </a:r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Запрос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1 000 000 рублей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144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Команда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9621"/>
            <a:ext cx="8229600" cy="3175001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У команды проекта имеются опыт проектирования системам ЧПУ, а также обслуживания и эксплуатации разнородного металлообрабатывающего оборудования.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418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579862"/>
            <a:ext cx="8229600" cy="101476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dirty="0" smtClean="0">
                <a:hlinkClick r:id="rId2"/>
              </a:rPr>
              <a:t>petnarik</a:t>
            </a:r>
            <a:r>
              <a:rPr lang="en-US" dirty="0" smtClean="0">
                <a:hlinkClick r:id="rId2"/>
              </a:rPr>
              <a:t>.ruboy@gmail.com</a:t>
            </a:r>
            <a:endParaRPr lang="en-US" dirty="0" smtClean="0"/>
          </a:p>
          <a:p>
            <a:pPr algn="ctr"/>
            <a:r>
              <a:rPr lang="en-US" dirty="0" smtClean="0"/>
              <a:t>+7(962)290-01-99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98363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3857</TotalTime>
  <Words>596</Words>
  <Application>Microsoft Office PowerPoint</Application>
  <PresentationFormat>Экран (16:9)</PresentationFormat>
  <Paragraphs>77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a_AvanteBs</vt:lpstr>
      <vt:lpstr>Arial</vt:lpstr>
      <vt:lpstr>Calibri</vt:lpstr>
      <vt:lpstr>Century Gothic</vt:lpstr>
      <vt:lpstr>Symbol</vt:lpstr>
      <vt:lpstr>Times New Roman</vt:lpstr>
      <vt:lpstr>Тема Office</vt:lpstr>
      <vt:lpstr>Презентация PowerPoint</vt:lpstr>
      <vt:lpstr>Актуальность</vt:lpstr>
      <vt:lpstr>Проблема</vt:lpstr>
      <vt:lpstr>Решение</vt:lpstr>
      <vt:lpstr>Преимущества Модернизации Старого Оборудования </vt:lpstr>
      <vt:lpstr>Презентация PowerPoint</vt:lpstr>
      <vt:lpstr>Структурная схема модернизации</vt:lpstr>
      <vt:lpstr>Ближайшие конкуренты</vt:lpstr>
      <vt:lpstr>Презентация PowerPoint</vt:lpstr>
      <vt:lpstr>Сравнение эффективности металлообрабатывающего оборудования с ЧПУ и без</vt:lpstr>
      <vt:lpstr>Наши клиенты</vt:lpstr>
      <vt:lpstr>Анализ рынка</vt:lpstr>
      <vt:lpstr>Дорожная карта</vt:lpstr>
      <vt:lpstr>Результаты акселерации</vt:lpstr>
      <vt:lpstr>Команда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</dc:creator>
  <cp:lastModifiedBy>Петр Терновский</cp:lastModifiedBy>
  <cp:revision>199</cp:revision>
  <cp:lastPrinted>2020-02-09T23:04:04Z</cp:lastPrinted>
  <dcterms:created xsi:type="dcterms:W3CDTF">2018-03-23T10:26:58Z</dcterms:created>
  <dcterms:modified xsi:type="dcterms:W3CDTF">2023-12-11T12:17:20Z</dcterms:modified>
</cp:coreProperties>
</file>