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trictFirstAndLastChars="0">
  <p:sldMasterIdLst>
    <p:sldMasterId id="2147483648" r:id="rId1"/>
    <p:sldMasterId id="2147483659" r:id="rId2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DDB2E85-29A8-4AC3-B1B2-46EB636BE0FD}">
  <a:tblStyle styleId="{9DDB2E85-29A8-4AC3-B1B2-46EB636BE0FD}" styleName="Table_0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/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 bwMode="auto"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3"/>
          <p:cNvSpPr txBox="1"/>
          <p:nvPr>
            <p:ph type="body" idx="1"/>
          </p:nvPr>
        </p:nvSpPr>
        <p:spPr bwMode="auto"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 bwMode="auto"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4"/>
          <p:cNvSpPr txBox="1"/>
          <p:nvPr>
            <p:ph type="subTitle" idx="1"/>
          </p:nvPr>
        </p:nvSpPr>
        <p:spPr bwMode="auto"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/>
          <p:nvPr>
            <p:ph type="sldNum" idx="12"/>
          </p:nvPr>
        </p:nvSpPr>
        <p:spPr bwMode="auto"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>
              <a:latin typeface="Raleway"/>
              <a:ea typeface="Raleway"/>
              <a:cs typeface="Raleway"/>
            </a:endParaRPr>
          </a:p>
        </p:txBody>
      </p:sp>
      <p:sp>
        <p:nvSpPr>
          <p:cNvPr id="19" name="Google Shape;19;p4"/>
          <p:cNvSpPr txBox="1"/>
          <p:nvPr/>
        </p:nvSpPr>
        <p:spPr bwMode="auto"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Ваш макет 1" preserve="0" showMasterPhAnim="0" userDrawn="1">
  <p:cSld name="CUST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 bwMode="auto"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/>
          <p:nvPr/>
        </p:nvSpPr>
        <p:spPr bwMode="auto"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3" name="Google Shape;23;p5"/>
          <p:cNvSpPr txBox="1"/>
          <p:nvPr>
            <p:ph type="title" idx="2"/>
          </p:nvPr>
        </p:nvSpPr>
        <p:spPr bwMode="auto"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EFAULT" preserve="0" showMasterPhAnim="0" userDrawn="1">
  <p:cSld name="DEFAULT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sldNum" idx="12"/>
          </p:nvPr>
        </p:nvSpPr>
        <p:spPr bwMode="auto"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8"/>
          <p:cNvSpPr txBox="1"/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8"/>
          <p:cNvSpPr txBox="1"/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 1" preserve="0" showMasterPhAnim="0" userDrawn="1">
  <p:cSld name="1_Title and body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/>
          <p:nvPr/>
        </p:nvPicPr>
        <p:blipFill>
          <a:blip r:embed="rId2">
            <a:alphaModFix/>
          </a:blip>
          <a:srcRect l="0" t="1755" r="2180" b="4319"/>
          <a:stretch/>
        </p:blipFill>
        <p:spPr bwMode="auto"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/>
          <p:nvPr/>
        </p:nvPicPr>
        <p:blipFill>
          <a:blip r:embed="rId3">
            <a:alphaModFix amt="32000"/>
          </a:blip>
          <a:srcRect l="0" t="0" r="0" b="0"/>
          <a:stretch/>
        </p:blipFill>
        <p:spPr bwMode="auto"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 bwMode="auto"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9"/>
          <p:cNvSpPr txBox="1"/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/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 2" preserve="0" showMasterPhAnim="0" userDrawn="1">
  <p:cSld name="1_Title and body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/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10"/>
          <p:cNvSpPr txBox="1"/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11"/>
          <p:cNvSpPr txBox="1"/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11"/>
          <p:cNvSpPr txBox="1"/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1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Название раздела 1" preserve="0" showMasterPhAnim="0" userDrawn="1">
  <p:cSld name="SECTION_HEAD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13"/>
          <p:cNvSpPr txBox="1"/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14"/>
          <p:cNvSpPr txBox="1"/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14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15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16"/>
          <p:cNvSpPr txBox="1"/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6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17"/>
          <p:cNvSpPr txBox="1"/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17"/>
          <p:cNvSpPr txBox="1"/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17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18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19"/>
          <p:cNvSpPr txBox="1"/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9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20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21"/>
          <p:cNvSpPr txBox="1"/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21"/>
          <p:cNvSpPr txBox="1"/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2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3" name="Google Shape;93;p2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96" name="Google Shape;96;p23"/>
          <p:cNvSpPr txBox="1"/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23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/>
          <p:nvPr>
            <p:ph type="sldNum" idx="12"/>
          </p:nvPr>
        </p:nvSpPr>
        <p:spPr bwMode="auto"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12"/>
          <p:cNvSpPr txBox="1"/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1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 bwMode="auto">
          <a:xfrm>
            <a:off x="456815" y="1272654"/>
            <a:ext cx="4679098" cy="65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-RU" sz="3100">
                <a:solidFill>
                  <a:schemeClr val="dk1"/>
                </a:solidFill>
              </a:rPr>
              <a:t>       ПРОколлаб.</a:t>
            </a:r>
            <a:endParaRPr sz="3100"/>
          </a:p>
        </p:txBody>
      </p:sp>
      <p:sp>
        <p:nvSpPr>
          <p:cNvPr id="107" name="Google Shape;107;p25"/>
          <p:cNvSpPr txBox="1"/>
          <p:nvPr>
            <p:ph type="body" idx="1"/>
          </p:nvPr>
        </p:nvSpPr>
        <p:spPr bwMode="auto">
          <a:xfrm flipH="0" flipV="0">
            <a:off x="198315" y="2287947"/>
            <a:ext cx="4915153" cy="463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  <a:defRPr/>
            </a:pPr>
            <a:r>
              <a:rPr lang="ru-RU" sz="1200"/>
              <a:t>  </a:t>
            </a:r>
            <a:r>
              <a:rPr lang="ru-RU" sz="1600">
                <a:solidFill>
                  <a:schemeClr val="accent2">
                    <a:lumMod val="75000"/>
                  </a:schemeClr>
                </a:solidFill>
              </a:rPr>
              <a:t>             «</a:t>
            </a:r>
            <a:r>
              <a:rPr lang="ru-RU" sz="160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Коллаборация в один клик»</a:t>
            </a:r>
            <a:endParaRPr sz="160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08" name="Google Shape;108;p25"/>
          <p:cNvPicPr/>
          <p:nvPr/>
        </p:nvPicPr>
        <p:blipFill>
          <a:blip r:embed="rId4">
            <a:alphaModFix/>
          </a:blip>
          <a:srcRect l="48519" t="0" r="0" b="0"/>
          <a:stretch/>
        </p:blipFill>
        <p:spPr bwMode="auto"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 bwMode="auto"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Google Shape;110;p25"/>
          <p:cNvSpPr/>
          <p:nvPr/>
        </p:nvSpPr>
        <p:spPr bwMode="auto"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" name="Google Shape;111;p25"/>
          <p:cNvSpPr/>
          <p:nvPr/>
        </p:nvSpPr>
        <p:spPr bwMode="auto"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" name="Google Shape;112;p25"/>
          <p:cNvSpPr/>
          <p:nvPr/>
        </p:nvSpPr>
        <p:spPr bwMode="auto"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3" name="Google Shape;113;p25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" name="Google Shape;116;p25"/>
          <p:cNvPicPr/>
          <p:nvPr/>
        </p:nvPicPr>
        <p:blipFill>
          <a:blip r:embed="rId6">
            <a:alphaModFix/>
          </a:blip>
          <a:srcRect l="0" t="0" r="0" b="0"/>
          <a:stretch/>
        </p:blipFill>
        <p:spPr bwMode="auto"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 bwMode="auto"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" name="Google Shape;123;p26"/>
          <p:cNvSpPr txBox="1"/>
          <p:nvPr>
            <p:ph type="body" idx="1"/>
          </p:nvPr>
        </p:nvSpPr>
        <p:spPr bwMode="auto">
          <a:xfrm flipH="0" flipV="0">
            <a:off x="477642" y="1455964"/>
            <a:ext cx="6132475" cy="3156856"/>
          </a:xfrm>
          <a:prstGeom prst="rect">
            <a:avLst/>
          </a:prstGeom>
          <a:noFill/>
          <a:ln>
            <a:noFill/>
          </a:ln>
        </p:spPr>
        <p:txBody>
          <a:bodyPr spcFirstLastPara="1" vertOverflow="overflow" horzOverflow="overflow" vert="horz" wrap="square" lIns="91423" tIns="91423" rIns="91423" bIns="91423" numCol="1" spcCol="0" rtlCol="0" fromWordArt="0" anchor="t" anchorCtr="0" forceAA="0" upright="0" compatLnSpc="0">
            <a:normAutofit/>
          </a:bodyPr>
          <a:lstStyle/>
          <a:p>
            <a:pPr lvl="0" algn="l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ct val="142857"/>
              <a:buFont typeface="Arial"/>
              <a:buChar char="–"/>
              <a:defRPr/>
            </a:pPr>
            <a:r>
              <a:rPr lang="en-US" sz="14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Россия является крупным и разнообразным рынком, предлагающим множество возможностей для бизнеса. Однако, для успешного сотрудничества необходимо найти подходящего партнера, имеющего соответствующие цели, ценности и ресурс</a:t>
            </a:r>
            <a:r>
              <a:rPr lang="ru-RU" sz="14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ы.</a:t>
            </a:r>
            <a:r>
              <a:rPr lang="ru-RU" sz="1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4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14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оздание приложения для поиска партнера по бизнесу</a:t>
            </a:r>
            <a:r>
              <a:rPr lang="ru-RU" sz="14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,</a:t>
            </a:r>
            <a:r>
              <a:rPr lang="en-US" sz="14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может стать эффективным инструментом для развития предпринимательства и стимулирования экономического роста в России. Предоставление удобного и быстрого доступа к партнерам поможет улучшить бизнес-климат, развить новые проекты и предоставить больше возможностей для предпринимателей в стране.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sz="1400" b="0" i="0" u="none" strike="noStrike" cap="none" spc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" name="Google Shape;124;p26"/>
          <p:cNvSpPr/>
          <p:nvPr/>
        </p:nvSpPr>
        <p:spPr bwMode="auto"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5" name="Google Shape;125;p26"/>
          <p:cNvSpPr/>
          <p:nvPr/>
        </p:nvSpPr>
        <p:spPr bwMode="auto"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6" name="Google Shape;126;p26"/>
          <p:cNvSpPr/>
          <p:nvPr/>
        </p:nvSpPr>
        <p:spPr bwMode="auto"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7" name="Google Shape;127;p26"/>
          <p:cNvSpPr/>
          <p:nvPr/>
        </p:nvSpPr>
        <p:spPr bwMode="auto"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28" name="Google Shape;128;p26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 bwMode="auto"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 bwMode="auto"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 bwMode="auto">
          <a:xfrm>
            <a:off x="0" y="681925"/>
            <a:ext cx="4728303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 bwMode="auto"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type="body" idx="1"/>
          </p:nvPr>
        </p:nvSpPr>
        <p:spPr bwMode="auto">
          <a:xfrm>
            <a:off x="401715" y="2270887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>
              <a:buClr>
                <a:schemeClr val="dk2"/>
              </a:buClr>
              <a:buSzPts val="1200"/>
              <a:buFont typeface="Arial"/>
              <a:buChar char="–"/>
              <a:defRPr/>
            </a:pPr>
            <a:r>
              <a:rPr sz="12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Нашими потенциальными потребителями являются люди, которые только начали свой бизнес или планируют его открыть; студенты, изучающие бизнес или получающие образование в сфере предпринимательства, готовые для нахождения единомышленников и партнёров для будущего бизнеса; люди, заинтересованные в инвестициях в новые перспективные проекты</a:t>
            </a:r>
            <a:r>
              <a:rPr lang="ru-RU" sz="1400"/>
              <a:t>.</a:t>
            </a:r>
            <a:endParaRPr sz="1400"/>
          </a:p>
        </p:txBody>
      </p:sp>
      <p:sp>
        <p:nvSpPr>
          <p:cNvPr id="145" name="Google Shape;145;p27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" name="Google Shape;147;p27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" name="Google Shape;148;p27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9" name="Google Shape;149;p27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0" name="Google Shape;150;p27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1" name="Google Shape;151;p27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52" name="Google Shape;152;p27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 bwMode="auto"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type="body" idx="1"/>
          </p:nvPr>
        </p:nvSpPr>
        <p:spPr bwMode="auto">
          <a:xfrm>
            <a:off x="530723" y="2145222"/>
            <a:ext cx="6737398" cy="85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>
              <a:buClr>
                <a:schemeClr val="dk2"/>
              </a:buClr>
              <a:buSzPts val="1200"/>
              <a:buFont typeface="Arial"/>
              <a:buChar char="–"/>
              <a:defRPr/>
            </a:pPr>
            <a:r>
              <a:rPr lang="ru-RU" sz="1400"/>
              <a:t>Приложение «ПРОпартнерство» решает такие проблемы нашей целевой аудитории,как: нехватка времени,сил, материальных и нематериальных ресурсов на поиски партнеров для своего бизнеса или стартап проекта. </a:t>
            </a:r>
            <a:endParaRPr sz="1400"/>
          </a:p>
        </p:txBody>
      </p:sp>
      <p:sp>
        <p:nvSpPr>
          <p:cNvPr id="159" name="Google Shape;159;p28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" name="Google Shape;161;p28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" name="Google Shape;162;p28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3" name="Google Shape;163;p28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4" name="Google Shape;164;p28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5" name="Google Shape;165;p28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66" name="Google Shape;166;p28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 bwMode="auto"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type="body" idx="1"/>
          </p:nvPr>
        </p:nvSpPr>
        <p:spPr bwMode="auto">
          <a:xfrm>
            <a:off x="456816" y="2272245"/>
            <a:ext cx="8171039" cy="109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>
              <a:buClr>
                <a:schemeClr val="dk2"/>
              </a:buClr>
              <a:buSzPts val="1200"/>
              <a:buFont typeface="Arial"/>
              <a:buChar char="–"/>
              <a:defRPr/>
            </a:pPr>
            <a:r>
              <a:rPr lang="ru-RU" sz="1400"/>
              <a:t>Решением проблемы нашей целевой аудитории - приложение ПРОпартнество. Все что остается сделать нашему потенциальному потребителю - из предоставленных ему анкет выбрать то, что ему интересно. Все остальное сделает наше приложение, таким образом мы облегчили поиск партнеров по бизнесу, бизнес-идеями и каким-либо стартапам.</a:t>
            </a:r>
            <a:endParaRPr sz="1400"/>
          </a:p>
        </p:txBody>
      </p:sp>
      <p:sp>
        <p:nvSpPr>
          <p:cNvPr id="173" name="Google Shape;173;p29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" name="Google Shape;175;p29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" name="Google Shape;176;p29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7" name="Google Shape;177;p29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8" name="Google Shape;178;p29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9" name="Google Shape;179;p29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80" name="Google Shape;180;p2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 bwMode="auto"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type="body" idx="1"/>
          </p:nvPr>
        </p:nvSpPr>
        <p:spPr bwMode="auto">
          <a:xfrm flipH="0" flipV="0">
            <a:off x="301703" y="1426652"/>
            <a:ext cx="7879979" cy="109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299" tIns="58299" rIns="58299" bIns="58299" anchor="t" anchorCtr="0">
            <a:spAutoFit/>
          </a:bodyPr>
          <a:lstStyle/>
          <a:p>
            <a:pPr marL="4572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pPr>
            <a:r>
              <a:rPr lang="ru-RU" sz="1400">
                <a:solidFill>
                  <a:schemeClr val="bg2">
                    <a:lumMod val="85000"/>
                    <a:lumOff val="15000"/>
                  </a:schemeClr>
                </a:solidFill>
              </a:rPr>
              <a:t>Ценность нашего продукта заключается в том, что благодаря ему начинающие предприниматели экономят массу времени, финансовых и других ресурсов. Помимо этого, мы можем предложить нашим потребителям некий ассортимент из разного рода услуг, предоставляемых нашими же пользователями в самом приложении</a:t>
            </a:r>
            <a:r>
              <a:rPr lang="ru-RU">
                <a:solidFill>
                  <a:srgbClr val="132C40"/>
                </a:solidFill>
              </a:rPr>
              <a:t>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 bwMode="auto">
          <a:xfrm>
            <a:off x="780842" y="2517253"/>
            <a:ext cx="5263619" cy="263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Мы, компания</a:t>
            </a:r>
            <a:r>
              <a:rPr lang="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-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ПРОпартнерство</a:t>
            </a:r>
            <a:endParaRPr sz="14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П</a:t>
            </a:r>
            <a:r>
              <a:rPr lang="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омогаем</a:t>
            </a:r>
            <a:r>
              <a:rPr lang="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-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реализоваться начинающим бизнесменам и даем возможность инвесторам вкладываться в интересную для них идею</a:t>
            </a:r>
            <a:endParaRPr sz="14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В</a:t>
            </a:r>
            <a:r>
              <a:rPr lang="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 ситуации</a:t>
            </a:r>
            <a:r>
              <a:rPr lang="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" sz="1400" b="0" i="0" u="none" strike="noStrike" cap="none" spc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развития перспективных проектов и поиска новых партнёров</a:t>
            </a:r>
            <a:endParaRPr sz="1400" b="0" i="0" u="none" strike="noStrike" cap="none" spc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Р</a:t>
            </a:r>
            <a:r>
              <a:rPr lang="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ешать проблему</a:t>
            </a:r>
            <a:r>
              <a:rPr lang="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-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поиска новых возможностей для бизнесменов и способы для развития</a:t>
            </a:r>
            <a:endParaRPr sz="14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С</a:t>
            </a:r>
            <a:r>
              <a:rPr lang="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 помощью</a:t>
            </a:r>
            <a:r>
              <a:rPr lang="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технологии </a:t>
            </a:r>
            <a:r>
              <a:rPr lang="ru-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мобильного приложения </a:t>
            </a:r>
            <a:endParaRPr sz="14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И </a:t>
            </a:r>
            <a:r>
              <a:rPr lang="ru" sz="14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получать</a:t>
            </a:r>
            <a:r>
              <a:rPr lang="ru-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экономию времени,денег и сил</a:t>
            </a:r>
            <a:endParaRPr sz="14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88" name="Google Shape;188;p30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" name="Google Shape;196;p31"/>
          <p:cNvSpPr/>
          <p:nvPr/>
        </p:nvSpPr>
        <p:spPr bwMode="auto"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" name="Google Shape;197;p31"/>
          <p:cNvSpPr txBox="1"/>
          <p:nvPr/>
        </p:nvSpPr>
        <p:spPr bwMode="auto">
          <a:xfrm>
            <a:off x="488943" y="2340288"/>
            <a:ext cx="6936959" cy="393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 bwMode="auto"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1" name="Google Shape;201;p31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2" name="Google Shape;202;p31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3" name="Google Shape;203;p31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2319301" name=""/>
          <p:cNvSpPr/>
          <p:nvPr/>
        </p:nvSpPr>
        <p:spPr bwMode="auto">
          <a:xfrm flipH="0" flipV="0">
            <a:off x="728286" y="1894455"/>
            <a:ext cx="6930127" cy="24387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br>
              <a:rPr/>
            </a:br>
            <a:r>
              <a:rPr lang="ru-RU"/>
              <a:t>  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Рынок малого и среднего бизнеса и информационных платформ.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приоритете работаем на рынке B2B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⁃ Наша ЦА- около 6.11 млн субъектов малого и среднего бизнеса, а также субъекты, которые находятся на стадии открытия своего бизнеса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⁃ Деление на сегменты: субъекты открывающие бизнес и ищущие партнеров; субъекты, уже имеющие бизнес, но не достаточно развитый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⁃ По предварительным расчётам, если хотя бы </a:t>
            </a:r>
            <a:r>
              <a:rPr lang="ru-RU"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100 000</a:t>
            </a:r>
            <a:r>
              <a:rPr lang="ru-RU"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тыс 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субъектов будет использовать приложение, за первый год компания заработает-</a:t>
            </a:r>
            <a:r>
              <a:rPr lang="ru-RU"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299 000 000 млн.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" name="Google Shape;210;p32"/>
          <p:cNvSpPr/>
          <p:nvPr/>
        </p:nvSpPr>
        <p:spPr bwMode="auto"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" name="Google Shape;211;p32"/>
          <p:cNvSpPr txBox="1"/>
          <p:nvPr/>
        </p:nvSpPr>
        <p:spPr bwMode="auto">
          <a:xfrm>
            <a:off x="747479" y="2088599"/>
            <a:ext cx="6939839" cy="2103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39821" indent="-239821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Так как многие зарубежные приложения покинули российский рынок, у нас активно начали разрабатывать отечественные аналоги. Основные наши конкуренты: российские банки предоставляющие приложения для помощи в бизнесе (Тинькофф Бизнес, СберБизнес, Бизнес платформа ВТБ и т.д.).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Сильной стороной нашего приложения будет то что в него будет встроено множество полезных функций для начинающих бизнесменов.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Главным преимуществом приложения является то что в нём всё будет интуитивно понятно, поэтому разобраться с ним сможет даже новичок в данной сфере.</a:t>
            </a:r>
            <a:endParaRPr sz="1400"/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 bwMode="auto"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4" name="Google Shape;214;p32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5" name="Google Shape;215;p32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6" name="Google Shape;216;p32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noFill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4" name="Google Shape;224;p33"/>
          <p:cNvSpPr/>
          <p:nvPr/>
        </p:nvSpPr>
        <p:spPr bwMode="auto">
          <a:xfrm>
            <a:off x="456817" y="55189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 bwMode="auto">
          <a:xfrm>
            <a:off x="456817" y="52594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28" name="Google Shape;228;p33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29" name="Google Shape;229;p33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0" name="Google Shape;230;p33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14648846" name="Google Shape;221;p33"/>
          <p:cNvSpPr txBox="1"/>
          <p:nvPr/>
        </p:nvSpPr>
        <p:spPr bwMode="auto">
          <a:xfrm flipH="0" flipV="0">
            <a:off x="606496" y="1271048"/>
            <a:ext cx="6959278" cy="3863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239821" marR="0" lvl="0" indent="-239821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Создаем приложение, которое позиционируется как «закрытый бизнес клуб». Субъекты, которые хотят найти партнеров, размещают небольшую информацию о себе, о своей идее или о своем уже открытом бизнесе. Первые 7 откликов потенциальные партнеры могут оставлять бесплатно, а далее членство в закрытом бизнес клубе будет стоить 299 руб/мес. То есть субъект оформляет ежемесячную подписку. Есть вариант оформить подписку сразу на год, что будет выгоднее. Годовая подписка 2999 руб.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⁃ мобильное приложение по поиску партнеров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⁃ Минимальный бюджет на реализацию проекта- 150 тыс.руб.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⁃ У нас будут покупать членство в закрытом бизнес клубе, где субъекты (начинающие бизнесмены) смогут найти неограниченное кол-во партнеров</a:t>
            </a:r>
            <a:b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⁃ дополнительно мы можем зарабатывать на размещении рекламы в нашем приложении. Рекламироваться будут проекты связанные конкретно с бизнесом.</a:t>
            </a:r>
            <a:endParaRPr sz="14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 bwMode="auto"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b="1">
                <a:latin typeface="Raleway"/>
                <a:ea typeface="Raleway"/>
                <a:cs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</a:endParaRPr>
          </a:p>
        </p:txBody>
      </p:sp>
      <p:sp>
        <p:nvSpPr>
          <p:cNvPr id="236" name="Google Shape;236;p34"/>
          <p:cNvSpPr txBox="1"/>
          <p:nvPr>
            <p:ph type="body" idx="1"/>
          </p:nvPr>
        </p:nvSpPr>
        <p:spPr bwMode="auto">
          <a:xfrm>
            <a:off x="456817" y="2340280"/>
            <a:ext cx="8166719" cy="1164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chemeClr val="dk2"/>
              </a:buClr>
              <a:buSzPts val="1200"/>
              <a:buFont typeface="Arial"/>
              <a:buChar char="–"/>
              <a:defRPr/>
            </a:pPr>
            <a:r>
              <a:rPr lang="ru-RU" sz="1400"/>
              <a:t>На данном этапе работы, мы провели анализ рынка для нашего стартапа, выявили конкурентов, определили свою целевую аудиторию, придумали свою бизнес-идею, нашли проблему целевой аудитории и ее решение, помимо всего этого, мы выделили актуальность нашей бизнес-идеи. </a:t>
            </a:r>
            <a:endParaRPr sz="1400"/>
          </a:p>
        </p:txBody>
      </p:sp>
      <p:sp>
        <p:nvSpPr>
          <p:cNvPr id="237" name="Google Shape;237;p34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8" name="Google Shape;238;p34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9" name="Google Shape;239;p34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40" name="Google Shape;240;p34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 bwMode="auto"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>
            <a:graphicFrameLocks xmlns:a="http://schemas.openxmlformats.org/drawingml/2006/main"/>
          </p:cNvGraphicFramePr>
          <p:nvPr/>
        </p:nvGraphicFramePr>
        <p:xfrm>
          <a:off x="620095" y="924655"/>
          <a:ext cx="7541550" cy="4059888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{9DDB2E85-29A8-4AC3-B1B2-46EB636BE0FD}</a:tableStyleId>
                <a:noFill/>
              </a:tblPr>
              <a:tblGrid>
                <a:gridCol w="2510675"/>
                <a:gridCol w="2510675"/>
                <a:gridCol w="2510675"/>
              </a:tblGrid>
              <a:tr h="423255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</a:tr>
              <a:tr h="906777">
                <a:tc>
                  <a:txBody>
                    <a:bodyPr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Сркеян Мелани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906777">
                <a:tc>
                  <a:txBody>
                    <a:bodyPr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АНАЛИТИК</a:t>
                      </a: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3" marR="91423" marT="91423" marB="91423" anchor="ctr">
                    <a:lnL w="9524" algn="ctr">
                      <a:solidFill>
                        <a:schemeClr val="accent4"/>
                      </a:solidFill>
                    </a:lnL>
                    <a:lnR w="9524" algn="ctr">
                      <a:solidFill>
                        <a:schemeClr val="accent4"/>
                      </a:solidFill>
                    </a:lnR>
                    <a:lnT w="9524" algn="ctr">
                      <a:solidFill>
                        <a:schemeClr val="accent4"/>
                      </a:solidFill>
                    </a:lnT>
                    <a:lnB w="9524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Никогосов Егор;</a:t>
                      </a:r>
                      <a:endParaRPr lang="ru-RU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Дмитрий Кодыркин</a:t>
                      </a:r>
                      <a:endParaRPr lang="ru-RU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/>
                    </a:p>
                  </a:txBody>
                  <a:tcPr marL="91423" marR="91423" marT="91423" marB="91423" anchor="ctr">
                    <a:lnL w="9524" algn="ctr">
                      <a:solidFill>
                        <a:schemeClr val="accent4"/>
                      </a:solidFill>
                    </a:lnL>
                    <a:lnR w="9524" algn="ctr">
                      <a:solidFill>
                        <a:schemeClr val="accent4"/>
                      </a:solidFill>
                    </a:lnR>
                    <a:lnT w="9524" algn="ctr">
                      <a:solidFill>
                        <a:schemeClr val="accent4"/>
                      </a:solidFill>
                    </a:lnT>
                    <a:lnB w="9524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/>
                    </a:p>
                  </a:txBody>
                  <a:tcPr marL="91423" marR="91423" marT="91423" marB="91423" anchor="ctr">
                    <a:lnL w="9524" algn="ctr">
                      <a:solidFill>
                        <a:schemeClr val="accent4"/>
                      </a:solidFill>
                    </a:lnL>
                    <a:lnR w="9524" algn="ctr">
                      <a:solidFill>
                        <a:schemeClr val="accent4"/>
                      </a:solidFill>
                    </a:lnR>
                    <a:lnT w="9524" algn="ctr">
                      <a:solidFill>
                        <a:schemeClr val="accent4"/>
                      </a:solidFill>
                    </a:lnT>
                    <a:lnB w="9524" algn="ctr">
                      <a:solidFill>
                        <a:schemeClr val="accent4"/>
                      </a:solidFill>
                    </a:lnB>
                  </a:tcPr>
                </a:tc>
              </a:tr>
              <a:tr h="906777">
                <a:tc>
                  <a:txBody>
                    <a:bodyPr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Платонова Алла;</a:t>
                      </a:r>
                      <a:endParaRPr lang="ru-RU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Сркеян Мелани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906777">
                <a:tc>
                  <a:txBody>
                    <a:bodyPr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Кузнецова Алла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Google Shape;251;p35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2" name="Google Shape;252;p35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3" name="Google Shape;253;p35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4" name="Google Shape;254;p35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 bwMode="auto"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type="body" idx="1"/>
          </p:nvPr>
        </p:nvSpPr>
        <p:spPr bwMode="auto">
          <a:xfrm>
            <a:off x="530714" y="1338474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  <a:defRPr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  <a:defRPr/>
            </a:pPr>
            <a:r>
              <a:rPr lang="ru-RU"/>
              <a:t>Провести опрос среди начинающих бизнесменов.</a:t>
            </a:r>
            <a:endParaRPr lang="ru-RU"/>
          </a:p>
          <a:p>
            <a:pPr marL="457200" lvl="0" indent="-311149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  <a:defRPr/>
            </a:pPr>
            <a:r>
              <a:rPr lang="ru-RU"/>
              <a:t>Исследовать продукцию конкурентов.</a:t>
            </a:r>
            <a:endParaRPr lang="ru-RU"/>
          </a:p>
          <a:p>
            <a:pPr marL="457200" lvl="0" indent="-311149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  <a:defRPr/>
            </a:pPr>
            <a:r>
              <a:rPr lang="ru-RU"/>
              <a:t>Заполнить недостающие моменты.</a:t>
            </a:r>
            <a:endParaRPr lang="ru-RU"/>
          </a:p>
          <a:p>
            <a:pPr marL="457200" lvl="0" indent="-311149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  <a:defRPr/>
            </a:pPr>
            <a:r>
              <a:rPr lang="ru-RU"/>
              <a:t>Собрать стартап во всем правилам.. </a:t>
            </a:r>
            <a:endParaRPr lang="ru-RU" sz="1300">
              <a:solidFill>
                <a:srgbClr val="132C40"/>
              </a:solidFill>
            </a:endParaRPr>
          </a:p>
          <a:p>
            <a:pPr marL="457200" lvl="0" indent="-3111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  <a:defRPr/>
            </a:pPr>
            <a:endParaRPr sz="1300">
              <a:solidFill>
                <a:srgbClr val="132C40"/>
              </a:solidFill>
            </a:endParaRPr>
          </a:p>
          <a:p>
            <a:pPr marL="146049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Raleway"/>
              <a:buNone/>
              <a:defRPr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3" name="Google Shape;263;p36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4" name="Google Shape;264;p36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6" name="Google Shape;266;p36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7" name="Google Shape;267;p36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8" name="Google Shape;268;p36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aphicFrame>
        <p:nvGraphicFramePr>
          <p:cNvPr id="269" name="Google Shape;269;p36"/>
          <p:cNvGraphicFramePr>
            <a:graphicFrameLocks xmlns:a="http://schemas.openxmlformats.org/drawingml/2006/main"/>
          </p:cNvGraphicFramePr>
          <p:nvPr/>
        </p:nvGraphicFramePr>
        <p:xfrm>
          <a:off x="456817" y="2814799"/>
          <a:ext cx="7541550" cy="231912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{9DDB2E85-29A8-4AC3-B1B2-46EB636BE0FD}</a:tableStyleId>
                <a:noFill/>
              </a:tblPr>
              <a:tblGrid>
                <a:gridCol w="3341400"/>
                <a:gridCol w="1679949"/>
                <a:gridCol w="2510675"/>
              </a:tblGrid>
              <a:tr h="3810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r>
                        <a:rPr lang="ru-RU"/>
                        <a:t>Проводим опрос среди нач. бизнесменов.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3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Никогосов Е. Кодыркин Д.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439675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r>
                        <a:rPr lang="ru-RU"/>
                        <a:t>Исследуем рынок конкурентов.</a:t>
                      </a:r>
                      <a:endParaRPr/>
                    </a:p>
                  </a:txBody>
                  <a:tcPr marL="91423" marR="91423" marT="91423" marB="91423" anchor="ctr">
                    <a:lnL w="9524" algn="ctr">
                      <a:solidFill>
                        <a:schemeClr val="accent4"/>
                      </a:solidFill>
                    </a:lnL>
                    <a:lnR w="9524" algn="ctr">
                      <a:solidFill>
                        <a:schemeClr val="accent4"/>
                      </a:solidFill>
                    </a:lnR>
                    <a:lnT w="9524" algn="ctr">
                      <a:solidFill>
                        <a:schemeClr val="accent4"/>
                      </a:solidFill>
                    </a:lnT>
                    <a:lnB w="9524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3 недели </a:t>
                      </a:r>
                      <a:endParaRPr/>
                    </a:p>
                  </a:txBody>
                  <a:tcPr marL="91423" marR="91423" marT="91423" marB="91423" anchor="ctr">
                    <a:lnL w="9524" algn="ctr">
                      <a:solidFill>
                        <a:schemeClr val="accent4"/>
                      </a:solidFill>
                    </a:lnL>
                    <a:lnR w="9524" algn="ctr">
                      <a:solidFill>
                        <a:schemeClr val="accent4"/>
                      </a:solidFill>
                    </a:lnR>
                    <a:lnT w="9524" algn="ctr">
                      <a:solidFill>
                        <a:schemeClr val="accent4"/>
                      </a:solidFill>
                    </a:lnT>
                    <a:lnB w="9524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Платонова А.</a:t>
                      </a:r>
                      <a:endParaRPr/>
                    </a:p>
                  </a:txBody>
                  <a:tcPr marL="91423" marR="91423" marT="91423" marB="91423" anchor="ctr">
                    <a:lnL w="9524" algn="ctr">
                      <a:solidFill>
                        <a:schemeClr val="accent4"/>
                      </a:solidFill>
                    </a:lnL>
                    <a:lnR w="9524" algn="ctr">
                      <a:solidFill>
                        <a:schemeClr val="accent4"/>
                      </a:solidFill>
                    </a:lnR>
                    <a:lnT w="9524" algn="ctr">
                      <a:solidFill>
                        <a:schemeClr val="accent4"/>
                      </a:solidFill>
                    </a:lnT>
                    <a:lnB w="9524" algn="ctr">
                      <a:solidFill>
                        <a:schemeClr val="accent4"/>
                      </a:solidFill>
                    </a:lnB>
                  </a:tcPr>
                </a:tc>
              </a:tr>
              <a:tr h="439675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r>
                        <a:rPr lang="ru-RU"/>
                        <a:t>Заполнить недостающие моменты.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3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Кузнецова А.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439675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r>
                        <a:rPr lang="ru-RU"/>
                        <a:t>Собрать проект по всем правилам.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3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/>
                        <a:t>Сркеян М.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 bwMode="auto">
          <a:xfrm>
            <a:off x="1661746" y="2475878"/>
            <a:ext cx="5021399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  <a:defRPr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 bwMode="auto"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/>
          <p:nvPr>
            <p:ph type="body" idx="1"/>
          </p:nvPr>
        </p:nvSpPr>
        <p:spPr bwMode="auto"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@ssmelanies1</a:t>
            </a:r>
            <a:endParaRPr sz="1400">
              <a:latin typeface="Arial"/>
              <a:cs typeface="Arial"/>
            </a:endParaRPr>
          </a:p>
          <a:p>
            <a:pPr marL="406399" lvl="0" indent="-203199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ru-RU" sz="1400">
                <a:latin typeface="Arial"/>
                <a:ea typeface="Arial"/>
                <a:cs typeface="Arial"/>
              </a:rPr>
              <a:t>Телеграмм</a:t>
            </a:r>
            <a:endParaRPr sz="1400">
              <a:solidFill>
                <a:srgbClr val="132C40"/>
              </a:solidFill>
              <a:latin typeface="Arial"/>
              <a:cs typeface="Arial"/>
            </a:endParaRPr>
          </a:p>
        </p:txBody>
      </p:sp>
      <p:sp>
        <p:nvSpPr>
          <p:cNvPr id="277" name="Google Shape;277;p37"/>
          <p:cNvSpPr txBox="1"/>
          <p:nvPr>
            <p:ph type="body" idx="1"/>
          </p:nvPr>
        </p:nvSpPr>
        <p:spPr bwMode="auto"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+ 79873823254 </a:t>
            </a:r>
            <a:endParaRPr sz="1400" b="0" i="0" u="none" strike="noStrike" cap="none" spc="0">
              <a:solidFill>
                <a:schemeClr val="dk2"/>
              </a:solidFill>
              <a:latin typeface="Arial"/>
              <a:cs typeface="Arial"/>
            </a:endParaRPr>
          </a:p>
          <a:p>
            <a:pPr marL="406399" lvl="0" indent="-203199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К</a:t>
            </a:r>
            <a:r>
              <a:rPr lang="en-US" sz="1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онтактный номер</a:t>
            </a:r>
            <a:endParaRPr sz="1400">
              <a:solidFill>
                <a:srgbClr val="132C40"/>
              </a:solidFill>
              <a:latin typeface="Arial"/>
              <a:cs typeface="Arial"/>
            </a:endParaRPr>
          </a:p>
        </p:txBody>
      </p:sp>
      <p:sp>
        <p:nvSpPr>
          <p:cNvPr id="278" name="Google Shape;278;p37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0" name="Google Shape;280;p37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1" name="Google Shape;281;p37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3" name="Google Shape;283;p37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4" name="Google Shape;284;p37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5" name="Google Shape;285;p37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ONLYOFFICE/7.4.1.36</Application>
  <DocSecurity>0</DocSecurity>
  <PresentationFormat>On-screen Show (4:3)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3</cp:revision>
  <dcterms:modified xsi:type="dcterms:W3CDTF">2023-10-30T16:05:18Z</dcterms:modified>
  <cp:category/>
  <cp:contentStatus/>
  <cp:version/>
</cp:coreProperties>
</file>